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3.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tags/tag1.xml" ContentType="application/vnd.openxmlformats-officedocument.presentationml.tags+xml"/>
  <Override PartName="/ppt/tags/tag2.xml" ContentType="application/vnd.openxmlformats-officedocument.presentationml.tags+xml"/>
  <Override PartName="/ppt/notesSlides/notesSlide60.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61.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notesSlides/notesSlide6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1.xml" ContentType="application/vnd.openxmlformats-officedocument.presentationml.tags+xml"/>
  <Override PartName="/ppt/tags/tag12.xml" ContentType="application/vnd.openxmlformats-officedocument.presentationml.tags+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90" r:id="rId4"/>
  </p:sldMasterIdLst>
  <p:notesMasterIdLst>
    <p:notesMasterId r:id="rId130"/>
  </p:notesMasterIdLst>
  <p:sldIdLst>
    <p:sldId id="715" r:id="rId5"/>
    <p:sldId id="716" r:id="rId6"/>
    <p:sldId id="10672" r:id="rId7"/>
    <p:sldId id="718" r:id="rId8"/>
    <p:sldId id="261" r:id="rId9"/>
    <p:sldId id="691" r:id="rId10"/>
    <p:sldId id="693" r:id="rId11"/>
    <p:sldId id="256" r:id="rId12"/>
    <p:sldId id="636" r:id="rId13"/>
    <p:sldId id="695" r:id="rId14"/>
    <p:sldId id="694" r:id="rId15"/>
    <p:sldId id="637" r:id="rId16"/>
    <p:sldId id="638" r:id="rId17"/>
    <p:sldId id="262" r:id="rId18"/>
    <p:sldId id="640" r:id="rId19"/>
    <p:sldId id="713" r:id="rId20"/>
    <p:sldId id="697" r:id="rId21"/>
    <p:sldId id="714" r:id="rId22"/>
    <p:sldId id="698" r:id="rId23"/>
    <p:sldId id="701" r:id="rId24"/>
    <p:sldId id="708" r:id="rId25"/>
    <p:sldId id="709" r:id="rId26"/>
    <p:sldId id="710" r:id="rId27"/>
    <p:sldId id="699" r:id="rId28"/>
    <p:sldId id="311" r:id="rId29"/>
    <p:sldId id="631" r:id="rId30"/>
    <p:sldId id="720" r:id="rId31"/>
    <p:sldId id="743" r:id="rId32"/>
    <p:sldId id="265" r:id="rId33"/>
    <p:sldId id="274" r:id="rId34"/>
    <p:sldId id="275" r:id="rId35"/>
    <p:sldId id="264" r:id="rId36"/>
    <p:sldId id="744" r:id="rId37"/>
    <p:sldId id="268" r:id="rId38"/>
    <p:sldId id="273" r:id="rId39"/>
    <p:sldId id="260" r:id="rId40"/>
    <p:sldId id="276" r:id="rId41"/>
    <p:sldId id="277" r:id="rId42"/>
    <p:sldId id="278" r:id="rId43"/>
    <p:sldId id="279" r:id="rId44"/>
    <p:sldId id="280" r:id="rId45"/>
    <p:sldId id="263" r:id="rId46"/>
    <p:sldId id="282" r:id="rId47"/>
    <p:sldId id="283" r:id="rId48"/>
    <p:sldId id="258" r:id="rId49"/>
    <p:sldId id="266" r:id="rId50"/>
    <p:sldId id="284" r:id="rId51"/>
    <p:sldId id="285" r:id="rId52"/>
    <p:sldId id="286" r:id="rId53"/>
    <p:sldId id="257" r:id="rId54"/>
    <p:sldId id="287" r:id="rId55"/>
    <p:sldId id="289" r:id="rId56"/>
    <p:sldId id="290" r:id="rId57"/>
    <p:sldId id="288" r:id="rId58"/>
    <p:sldId id="292" r:id="rId59"/>
    <p:sldId id="267" r:id="rId60"/>
    <p:sldId id="271" r:id="rId61"/>
    <p:sldId id="721" r:id="rId62"/>
    <p:sldId id="722" r:id="rId63"/>
    <p:sldId id="741" r:id="rId64"/>
    <p:sldId id="661" r:id="rId65"/>
    <p:sldId id="662" r:id="rId66"/>
    <p:sldId id="742" r:id="rId67"/>
    <p:sldId id="675" r:id="rId68"/>
    <p:sldId id="670" r:id="rId69"/>
    <p:sldId id="672" r:id="rId70"/>
    <p:sldId id="664" r:id="rId71"/>
    <p:sldId id="676" r:id="rId72"/>
    <p:sldId id="674" r:id="rId73"/>
    <p:sldId id="671" r:id="rId74"/>
    <p:sldId id="665" r:id="rId75"/>
    <p:sldId id="668" r:id="rId76"/>
    <p:sldId id="724" r:id="rId77"/>
    <p:sldId id="745" r:id="rId78"/>
    <p:sldId id="746" r:id="rId79"/>
    <p:sldId id="747" r:id="rId80"/>
    <p:sldId id="748" r:id="rId81"/>
    <p:sldId id="749" r:id="rId82"/>
    <p:sldId id="10661" r:id="rId83"/>
    <p:sldId id="10662" r:id="rId84"/>
    <p:sldId id="316" r:id="rId85"/>
    <p:sldId id="320" r:id="rId86"/>
    <p:sldId id="10660" r:id="rId87"/>
    <p:sldId id="10659" r:id="rId88"/>
    <p:sldId id="10658" r:id="rId89"/>
    <p:sldId id="295" r:id="rId90"/>
    <p:sldId id="293" r:id="rId91"/>
    <p:sldId id="294" r:id="rId92"/>
    <p:sldId id="10663" r:id="rId93"/>
    <p:sldId id="10643" r:id="rId94"/>
    <p:sldId id="10667" r:id="rId95"/>
    <p:sldId id="297" r:id="rId96"/>
    <p:sldId id="10645" r:id="rId97"/>
    <p:sldId id="10668" r:id="rId98"/>
    <p:sldId id="10646" r:id="rId99"/>
    <p:sldId id="327" r:id="rId100"/>
    <p:sldId id="10636" r:id="rId101"/>
    <p:sldId id="10664" r:id="rId102"/>
    <p:sldId id="10637" r:id="rId103"/>
    <p:sldId id="331" r:id="rId104"/>
    <p:sldId id="10665" r:id="rId105"/>
    <p:sldId id="10638" r:id="rId106"/>
    <p:sldId id="10666" r:id="rId107"/>
    <p:sldId id="10644" r:id="rId108"/>
    <p:sldId id="270" r:id="rId109"/>
    <p:sldId id="272" r:id="rId110"/>
    <p:sldId id="10639" r:id="rId111"/>
    <p:sldId id="10641" r:id="rId112"/>
    <p:sldId id="10669" r:id="rId113"/>
    <p:sldId id="10610" r:id="rId114"/>
    <p:sldId id="323" r:id="rId115"/>
    <p:sldId id="10651" r:id="rId116"/>
    <p:sldId id="10670" r:id="rId117"/>
    <p:sldId id="10650" r:id="rId118"/>
    <p:sldId id="10671" r:id="rId119"/>
    <p:sldId id="728" r:id="rId120"/>
    <p:sldId id="737" r:id="rId121"/>
    <p:sldId id="730" r:id="rId122"/>
    <p:sldId id="732" r:id="rId123"/>
    <p:sldId id="733" r:id="rId124"/>
    <p:sldId id="734" r:id="rId125"/>
    <p:sldId id="735" r:id="rId126"/>
    <p:sldId id="10673" r:id="rId127"/>
    <p:sldId id="10674" r:id="rId128"/>
    <p:sldId id="739" r:id="rId129"/>
  </p:sldIdLst>
  <p:sldSz cx="12192000" cy="6858000"/>
  <p:notesSz cx="6797675" cy="9926638"/>
  <p:defaultText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84CD98A1-82FC-CC63-0EBE-8A782A5D8882}" name="Pernille Kofoed Nielsen" initials="PKN" userId="S::PENI@kp.dk::9b57da3e-3701-4e25-ab21-f6b7023cd019"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0099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llemlayout 2 - Marker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87" autoAdjust="0"/>
    <p:restoredTop sz="67206" autoAdjust="0"/>
  </p:normalViewPr>
  <p:slideViewPr>
    <p:cSldViewPr snapToGrid="0">
      <p:cViewPr>
        <p:scale>
          <a:sx n="45" d="100"/>
          <a:sy n="45" d="100"/>
        </p:scale>
        <p:origin x="1460" y="36"/>
      </p:cViewPr>
      <p:guideLst/>
    </p:cSldViewPr>
  </p:slideViewPr>
  <p:notesTextViewPr>
    <p:cViewPr>
      <p:scale>
        <a:sx n="66" d="100"/>
        <a:sy n="66" d="100"/>
      </p:scale>
      <p:origin x="0" y="0"/>
    </p:cViewPr>
  </p:notesTextViewPr>
  <p:sorterViewPr>
    <p:cViewPr>
      <p:scale>
        <a:sx n="187" d="250"/>
        <a:sy n="187" d="25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tableStyles" Target="tableStyles.xml"/><Relationship Id="rId80" Type="http://schemas.openxmlformats.org/officeDocument/2006/relationships/slide" Target="slides/slide76.xml"/><Relationship Id="rId85" Type="http://schemas.openxmlformats.org/officeDocument/2006/relationships/slide" Target="slides/slide8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notesMaster" Target="notesMasters/notesMaster1.xml"/><Relationship Id="rId135" Type="http://schemas.microsoft.com/office/2018/10/relationships/authors" Target="authors.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presProps" Target="presProps.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viewProps" Target="viewProp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4" Type="http://schemas.openxmlformats.org/officeDocument/2006/relationships/slideMaster" Target="slideMasters/slideMaster4.xml"/><Relationship Id="rId9" Type="http://schemas.openxmlformats.org/officeDocument/2006/relationships/slide" Target="slides/slide5.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da-DK" sz="900" b="1">
                <a:solidFill>
                  <a:schemeClr val="bg1"/>
                </a:solidFill>
              </a:rPr>
              <a:t>ISE FoU hjemtag (data</a:t>
            </a:r>
            <a:r>
              <a:rPr lang="da-DK" sz="900" b="1" baseline="0">
                <a:solidFill>
                  <a:schemeClr val="bg1"/>
                </a:solidFill>
              </a:rPr>
              <a:t> fra SFU)</a:t>
            </a:r>
            <a:endParaRPr lang="da-DK" sz="900" b="1">
              <a:solidFill>
                <a:schemeClr val="bg1"/>
              </a:solidFill>
            </a:endParaRPr>
          </a:p>
        </c:rich>
      </c:tx>
      <c:layout>
        <c:manualLayout>
          <c:xMode val="edge"/>
          <c:yMode val="edge"/>
          <c:x val="0.26190531215189988"/>
          <c:y val="8.313375300149263E-2"/>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da-DK"/>
        </a:p>
      </c:txPr>
    </c:title>
    <c:autoTitleDeleted val="0"/>
    <c:plotArea>
      <c:layout/>
      <c:barChart>
        <c:barDir val="col"/>
        <c:grouping val="clustered"/>
        <c:varyColors val="0"/>
        <c:ser>
          <c:idx val="0"/>
          <c:order val="0"/>
          <c:tx>
            <c:strRef>
              <c:f>'Ark1'!$B$1</c:f>
              <c:strCache>
                <c:ptCount val="1"/>
                <c:pt idx="0">
                  <c:v>2020</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da-DK"/>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c:f>
              <c:numCache>
                <c:formatCode>General</c:formatCode>
                <c:ptCount val="1"/>
              </c:numCache>
            </c:numRef>
          </c:cat>
          <c:val>
            <c:numRef>
              <c:f>'Ark1'!$B$2</c:f>
              <c:numCache>
                <c:formatCode>General</c:formatCode>
                <c:ptCount val="1"/>
                <c:pt idx="0">
                  <c:v>7.4</c:v>
                </c:pt>
              </c:numCache>
            </c:numRef>
          </c:val>
          <c:extLst>
            <c:ext xmlns:c16="http://schemas.microsoft.com/office/drawing/2014/chart" uri="{C3380CC4-5D6E-409C-BE32-E72D297353CC}">
              <c16:uniqueId val="{00000000-DA05-4093-A45B-E922459713A7}"/>
            </c:ext>
          </c:extLst>
        </c:ser>
        <c:ser>
          <c:idx val="1"/>
          <c:order val="1"/>
          <c:tx>
            <c:strRef>
              <c:f>'Ark1'!$C$1</c:f>
              <c:strCache>
                <c:ptCount val="1"/>
                <c:pt idx="0">
                  <c:v>2021</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da-DK"/>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c:f>
              <c:numCache>
                <c:formatCode>General</c:formatCode>
                <c:ptCount val="1"/>
              </c:numCache>
            </c:numRef>
          </c:cat>
          <c:val>
            <c:numRef>
              <c:f>'Ark1'!$C$2</c:f>
              <c:numCache>
                <c:formatCode>General</c:formatCode>
                <c:ptCount val="1"/>
                <c:pt idx="0">
                  <c:v>2.9</c:v>
                </c:pt>
              </c:numCache>
            </c:numRef>
          </c:val>
          <c:extLst>
            <c:ext xmlns:c16="http://schemas.microsoft.com/office/drawing/2014/chart" uri="{C3380CC4-5D6E-409C-BE32-E72D297353CC}">
              <c16:uniqueId val="{00000001-DA05-4093-A45B-E922459713A7}"/>
            </c:ext>
          </c:extLst>
        </c:ser>
        <c:ser>
          <c:idx val="2"/>
          <c:order val="2"/>
          <c:tx>
            <c:strRef>
              <c:f>'Ark1'!$D$1</c:f>
              <c:strCache>
                <c:ptCount val="1"/>
                <c:pt idx="0">
                  <c:v>2022</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da-DK"/>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c:f>
              <c:numCache>
                <c:formatCode>General</c:formatCode>
                <c:ptCount val="1"/>
              </c:numCache>
            </c:numRef>
          </c:cat>
          <c:val>
            <c:numRef>
              <c:f>'Ark1'!$D$2</c:f>
              <c:numCache>
                <c:formatCode>General</c:formatCode>
                <c:ptCount val="1"/>
                <c:pt idx="0">
                  <c:v>10.199999999999999</c:v>
                </c:pt>
              </c:numCache>
            </c:numRef>
          </c:val>
          <c:extLst>
            <c:ext xmlns:c16="http://schemas.microsoft.com/office/drawing/2014/chart" uri="{C3380CC4-5D6E-409C-BE32-E72D297353CC}">
              <c16:uniqueId val="{00000002-DA05-4093-A45B-E922459713A7}"/>
            </c:ext>
          </c:extLst>
        </c:ser>
        <c:dLbls>
          <c:dLblPos val="inEnd"/>
          <c:showLegendKey val="0"/>
          <c:showVal val="1"/>
          <c:showCatName val="0"/>
          <c:showSerName val="0"/>
          <c:showPercent val="0"/>
          <c:showBubbleSize val="0"/>
        </c:dLbls>
        <c:gapWidth val="219"/>
        <c:overlap val="-27"/>
        <c:axId val="2017080080"/>
        <c:axId val="2017092144"/>
      </c:barChart>
      <c:catAx>
        <c:axId val="20170800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da-DK"/>
          </a:p>
        </c:txPr>
        <c:crossAx val="2017092144"/>
        <c:crosses val="autoZero"/>
        <c:auto val="1"/>
        <c:lblAlgn val="ctr"/>
        <c:lblOffset val="100"/>
        <c:noMultiLvlLbl val="0"/>
      </c:catAx>
      <c:valAx>
        <c:axId val="2017092144"/>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bg1"/>
                    </a:solidFill>
                    <a:latin typeface="+mn-lt"/>
                    <a:ea typeface="+mn-ea"/>
                    <a:cs typeface="+mn-cs"/>
                  </a:defRPr>
                </a:pPr>
                <a:r>
                  <a:rPr lang="da-DK" sz="800">
                    <a:solidFill>
                      <a:schemeClr val="bg1"/>
                    </a:solidFill>
                  </a:rPr>
                  <a:t>Mio</a:t>
                </a:r>
                <a:r>
                  <a:rPr lang="da-DK" sz="800" baseline="0">
                    <a:solidFill>
                      <a:schemeClr val="bg1"/>
                    </a:solidFill>
                  </a:rPr>
                  <a:t> kr.</a:t>
                </a:r>
                <a:endParaRPr lang="da-DK" sz="800">
                  <a:solidFill>
                    <a:schemeClr val="bg1"/>
                  </a:solidFill>
                </a:endParaRPr>
              </a:p>
            </c:rich>
          </c:tx>
          <c:overlay val="0"/>
          <c:spPr>
            <a:noFill/>
            <a:ln>
              <a:noFill/>
            </a:ln>
            <a:effectLst/>
          </c:spPr>
          <c:txPr>
            <a:bodyPr rot="-54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da-DK"/>
            </a:p>
          </c:txPr>
        </c:title>
        <c:numFmt formatCode="General" sourceLinked="1"/>
        <c:majorTickMark val="none"/>
        <c:minorTickMark val="none"/>
        <c:tickLblPos val="nextTo"/>
        <c:crossAx val="2017080080"/>
        <c:crosses val="autoZero"/>
        <c:crossBetween val="between"/>
      </c:valAx>
      <c:spPr>
        <a:noFill/>
        <a:ln>
          <a:noFill/>
        </a:ln>
        <a:effectLst/>
      </c:spPr>
    </c:plotArea>
    <c:legend>
      <c:legendPos val="b"/>
      <c:layout>
        <c:manualLayout>
          <c:xMode val="edge"/>
          <c:yMode val="edge"/>
          <c:x val="0.31066541408699394"/>
          <c:y val="0.7894448496897859"/>
          <c:w val="0.4457497179809321"/>
          <c:h val="0.13789872647429691"/>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bg1"/>
                </a:solidFill>
                <a:latin typeface="+mj-lt"/>
                <a:ea typeface="+mn-ea"/>
                <a:cs typeface="+mn-cs"/>
              </a:defRPr>
            </a:pPr>
            <a:r>
              <a:rPr lang="da-DK" sz="900" b="1">
                <a:solidFill>
                  <a:schemeClr val="bg1"/>
                </a:solidFill>
                <a:latin typeface="+mj-lt"/>
              </a:rPr>
              <a:t>ISE FoU udgivelser (data</a:t>
            </a:r>
            <a:r>
              <a:rPr lang="da-DK" sz="900" b="1" baseline="0">
                <a:solidFill>
                  <a:schemeClr val="bg1"/>
                </a:solidFill>
                <a:latin typeface="+mj-lt"/>
              </a:rPr>
              <a:t> fra </a:t>
            </a:r>
            <a:r>
              <a:rPr lang="da-DK" sz="900" b="1">
                <a:solidFill>
                  <a:schemeClr val="bg1"/>
                </a:solidFill>
                <a:latin typeface="+mj-lt"/>
              </a:rPr>
              <a:t>SFU)</a:t>
            </a:r>
          </a:p>
        </c:rich>
      </c:tx>
      <c:layout>
        <c:manualLayout>
          <c:xMode val="edge"/>
          <c:yMode val="edge"/>
          <c:x val="0.22787544972672194"/>
          <c:y val="6.8906652776181021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bg1"/>
              </a:solidFill>
              <a:latin typeface="+mj-lt"/>
              <a:ea typeface="+mn-ea"/>
              <a:cs typeface="+mn-cs"/>
            </a:defRPr>
          </a:pPr>
          <a:endParaRPr lang="da-DK"/>
        </a:p>
      </c:txPr>
    </c:title>
    <c:autoTitleDeleted val="0"/>
    <c:plotArea>
      <c:layout/>
      <c:barChart>
        <c:barDir val="col"/>
        <c:grouping val="clustered"/>
        <c:varyColors val="0"/>
        <c:ser>
          <c:idx val="0"/>
          <c:order val="0"/>
          <c:tx>
            <c:strRef>
              <c:f>'Ark1'!$B$1</c:f>
              <c:strCache>
                <c:ptCount val="1"/>
                <c:pt idx="0">
                  <c:v>2020</c:v>
                </c:pt>
              </c:strCache>
            </c:strRef>
          </c:tx>
          <c:spPr>
            <a:solidFill>
              <a:schemeClr val="accent6"/>
            </a:solidFill>
            <a:ln>
              <a:noFill/>
            </a:ln>
            <a:effectLst/>
          </c:spPr>
          <c:invertIfNegative val="0"/>
          <c:dLbls>
            <c:dLbl>
              <c:idx val="0"/>
              <c:layout>
                <c:manualLayout>
                  <c:x val="-8.3463759148564506E-3"/>
                  <c:y val="0.1383963136452771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B4A-42DC-AADC-7B5DD10DC40B}"/>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da-DK"/>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Publicering på anerkendte lister og konferencebidrag</c:v>
                </c:pt>
              </c:strCache>
            </c:strRef>
          </c:cat>
          <c:val>
            <c:numRef>
              <c:f>'Ark1'!$B$2</c:f>
              <c:numCache>
                <c:formatCode>General</c:formatCode>
                <c:ptCount val="1"/>
                <c:pt idx="0">
                  <c:v>82</c:v>
                </c:pt>
              </c:numCache>
            </c:numRef>
          </c:val>
          <c:extLst>
            <c:ext xmlns:c16="http://schemas.microsoft.com/office/drawing/2014/chart" uri="{C3380CC4-5D6E-409C-BE32-E72D297353CC}">
              <c16:uniqueId val="{00000000-2E15-45ED-B03E-3429FB7B984C}"/>
            </c:ext>
          </c:extLst>
        </c:ser>
        <c:ser>
          <c:idx val="1"/>
          <c:order val="1"/>
          <c:tx>
            <c:strRef>
              <c:f>'Ark1'!$C$1</c:f>
              <c:strCache>
                <c:ptCount val="1"/>
                <c:pt idx="0">
                  <c:v>2021</c:v>
                </c:pt>
              </c:strCache>
            </c:strRef>
          </c:tx>
          <c:spPr>
            <a:solidFill>
              <a:schemeClr val="accent5"/>
            </a:solidFill>
            <a:ln>
              <a:noFill/>
            </a:ln>
            <a:effectLst/>
          </c:spPr>
          <c:invertIfNegative val="0"/>
          <c:dLbls>
            <c:dLbl>
              <c:idx val="0"/>
              <c:layout>
                <c:manualLayout>
                  <c:x val="-7.6507562064298519E-17"/>
                  <c:y val="0.13839631364527716"/>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B4A-42DC-AADC-7B5DD10DC40B}"/>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da-DK"/>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Publicering på anerkendte lister og konferencebidrag</c:v>
                </c:pt>
              </c:strCache>
            </c:strRef>
          </c:cat>
          <c:val>
            <c:numRef>
              <c:f>'Ark1'!$C$2</c:f>
              <c:numCache>
                <c:formatCode>General</c:formatCode>
                <c:ptCount val="1"/>
                <c:pt idx="0">
                  <c:v>90</c:v>
                </c:pt>
              </c:numCache>
            </c:numRef>
          </c:val>
          <c:extLst>
            <c:ext xmlns:c16="http://schemas.microsoft.com/office/drawing/2014/chart" uri="{C3380CC4-5D6E-409C-BE32-E72D297353CC}">
              <c16:uniqueId val="{00000001-2E15-45ED-B03E-3429FB7B984C}"/>
            </c:ext>
          </c:extLst>
        </c:ser>
        <c:ser>
          <c:idx val="2"/>
          <c:order val="2"/>
          <c:tx>
            <c:strRef>
              <c:f>'Ark1'!$D$1</c:f>
              <c:strCache>
                <c:ptCount val="1"/>
                <c:pt idx="0">
                  <c:v>2022</c:v>
                </c:pt>
              </c:strCache>
            </c:strRef>
          </c:tx>
          <c:spPr>
            <a:solidFill>
              <a:schemeClr val="accent4"/>
            </a:solidFill>
            <a:ln>
              <a:noFill/>
            </a:ln>
            <a:effectLst/>
          </c:spPr>
          <c:invertIfNegative val="0"/>
          <c:dLbls>
            <c:dLbl>
              <c:idx val="0"/>
              <c:layout>
                <c:manualLayout>
                  <c:x val="4.1731879574282253E-3"/>
                  <c:y val="0.13839631364527716"/>
                </c:manualLayout>
              </c:layout>
              <c:tx>
                <c:rich>
                  <a:bodyPr/>
                  <a:lstStyle/>
                  <a:p>
                    <a:r>
                      <a:rPr lang="en-US"/>
                      <a:t>109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2E15-45ED-B03E-3429FB7B984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da-DK"/>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'Ark1'!$A$2</c:f>
              <c:strCache>
                <c:ptCount val="1"/>
                <c:pt idx="0">
                  <c:v>Publicering på anerkendte lister og konferencebidrag</c:v>
                </c:pt>
              </c:strCache>
            </c:strRef>
          </c:cat>
          <c:val>
            <c:numRef>
              <c:f>'Ark1'!$D$2</c:f>
              <c:numCache>
                <c:formatCode>General</c:formatCode>
                <c:ptCount val="1"/>
                <c:pt idx="0">
                  <c:v>109</c:v>
                </c:pt>
              </c:numCache>
            </c:numRef>
          </c:val>
          <c:extLst>
            <c:ext xmlns:c16="http://schemas.microsoft.com/office/drawing/2014/chart" uri="{C3380CC4-5D6E-409C-BE32-E72D297353CC}">
              <c16:uniqueId val="{00000002-2E15-45ED-B03E-3429FB7B984C}"/>
            </c:ext>
          </c:extLst>
        </c:ser>
        <c:dLbls>
          <c:showLegendKey val="0"/>
          <c:showVal val="1"/>
          <c:showCatName val="0"/>
          <c:showSerName val="0"/>
          <c:showPercent val="0"/>
          <c:showBubbleSize val="0"/>
        </c:dLbls>
        <c:gapWidth val="219"/>
        <c:axId val="2017080080"/>
        <c:axId val="2017092144"/>
      </c:barChart>
      <c:catAx>
        <c:axId val="20170800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da-DK"/>
          </a:p>
        </c:txPr>
        <c:crossAx val="2017092144"/>
        <c:crosses val="autoZero"/>
        <c:auto val="1"/>
        <c:lblAlgn val="ctr"/>
        <c:lblOffset val="100"/>
        <c:noMultiLvlLbl val="0"/>
      </c:catAx>
      <c:valAx>
        <c:axId val="2017092144"/>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bg1"/>
                    </a:solidFill>
                    <a:latin typeface="+mn-lt"/>
                    <a:ea typeface="+mn-ea"/>
                    <a:cs typeface="+mn-cs"/>
                  </a:defRPr>
                </a:pPr>
                <a:r>
                  <a:rPr lang="da-DK" sz="800">
                    <a:solidFill>
                      <a:schemeClr val="bg1"/>
                    </a:solidFill>
                  </a:rPr>
                  <a:t>Antal</a:t>
                </a:r>
              </a:p>
            </c:rich>
          </c:tx>
          <c:overlay val="0"/>
          <c:spPr>
            <a:noFill/>
            <a:ln>
              <a:noFill/>
            </a:ln>
            <a:effectLst/>
          </c:spPr>
          <c:txPr>
            <a:bodyPr rot="-54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da-DK"/>
            </a:p>
          </c:txPr>
        </c:title>
        <c:numFmt formatCode="General" sourceLinked="1"/>
        <c:majorTickMark val="none"/>
        <c:minorTickMark val="none"/>
        <c:tickLblPos val="nextTo"/>
        <c:crossAx val="2017080080"/>
        <c:crosses val="autoZero"/>
        <c:crossBetween val="between"/>
      </c:valAx>
      <c:spPr>
        <a:noFill/>
        <a:ln>
          <a:noFill/>
        </a:ln>
        <a:effectLst/>
      </c:spPr>
    </c:plotArea>
    <c:legend>
      <c:legendPos val="b"/>
      <c:layout>
        <c:manualLayout>
          <c:xMode val="edge"/>
          <c:yMode val="edge"/>
          <c:x val="0.33462313777880737"/>
          <c:y val="0.85441098643628777"/>
          <c:w val="0.44574954980718956"/>
          <c:h val="8.6991487671218976E-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603CF57-256F-4AE3-B985-F24D28CAEBE0}"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da-DK"/>
        </a:p>
      </dgm:t>
    </dgm:pt>
    <dgm:pt modelId="{633544C5-6DE6-4773-8289-3FD5A61E9709}">
      <dgm:prSet phldrT="[Tekst]"/>
      <dgm:spPr/>
      <dgm:t>
        <a:bodyPr/>
        <a:lstStyle/>
        <a:p>
          <a:r>
            <a:rPr lang="da-DK" dirty="0"/>
            <a:t>Fremtidens fagprofessionelle – om mennesker og velfærdsteknologi</a:t>
          </a:r>
        </a:p>
      </dgm:t>
    </dgm:pt>
    <dgm:pt modelId="{BD01ABF8-97F6-49D8-A383-A746DDDB7ADF}" type="parTrans" cxnId="{A4C22EDE-A4D6-43DC-BB39-DD87C2F6C009}">
      <dgm:prSet/>
      <dgm:spPr/>
      <dgm:t>
        <a:bodyPr/>
        <a:lstStyle/>
        <a:p>
          <a:endParaRPr lang="da-DK"/>
        </a:p>
      </dgm:t>
    </dgm:pt>
    <dgm:pt modelId="{DBBE276D-1774-4021-AEEE-81A73C471D69}" type="sibTrans" cxnId="{A4C22EDE-A4D6-43DC-BB39-DD87C2F6C009}">
      <dgm:prSet/>
      <dgm:spPr/>
      <dgm:t>
        <a:bodyPr/>
        <a:lstStyle/>
        <a:p>
          <a:endParaRPr lang="da-DK"/>
        </a:p>
      </dgm:t>
    </dgm:pt>
    <dgm:pt modelId="{E4EDED0E-25A1-472A-B966-115B084B04BC}">
      <dgm:prSet phldrT="[Tekst]" custT="1"/>
      <dgm:spPr/>
      <dgm:t>
        <a:bodyPr/>
        <a:lstStyle/>
        <a:p>
          <a:r>
            <a:rPr lang="da-DK" sz="2800" dirty="0"/>
            <a:t>Delprojekt 1</a:t>
          </a:r>
        </a:p>
      </dgm:t>
    </dgm:pt>
    <dgm:pt modelId="{E3C2A5A4-2FEA-4297-AA94-EAD60D579C97}" type="parTrans" cxnId="{67367660-0CDB-4E0C-A9FF-EF0D96FC9620}">
      <dgm:prSet/>
      <dgm:spPr/>
      <dgm:t>
        <a:bodyPr/>
        <a:lstStyle/>
        <a:p>
          <a:endParaRPr lang="da-DK"/>
        </a:p>
      </dgm:t>
    </dgm:pt>
    <dgm:pt modelId="{2E7501CE-EF4A-4CD4-9464-DB972A13E78B}" type="sibTrans" cxnId="{67367660-0CDB-4E0C-A9FF-EF0D96FC9620}">
      <dgm:prSet/>
      <dgm:spPr/>
      <dgm:t>
        <a:bodyPr/>
        <a:lstStyle/>
        <a:p>
          <a:endParaRPr lang="da-DK"/>
        </a:p>
      </dgm:t>
    </dgm:pt>
    <dgm:pt modelId="{90190BB6-5D2A-4F93-879C-2CBE00668CAD}">
      <dgm:prSet phldrT="[Tekst]" custT="1"/>
      <dgm:spPr/>
      <dgm:t>
        <a:bodyPr/>
        <a:lstStyle/>
        <a:p>
          <a:r>
            <a:rPr lang="da-DK" sz="2800" dirty="0"/>
            <a:t>Delprojekt 2</a:t>
          </a:r>
        </a:p>
      </dgm:t>
    </dgm:pt>
    <dgm:pt modelId="{47E0A25A-69A1-426C-A105-4E640020269C}" type="parTrans" cxnId="{8968CC3F-E6BC-4F92-93FB-5211E5EABA42}">
      <dgm:prSet/>
      <dgm:spPr/>
      <dgm:t>
        <a:bodyPr/>
        <a:lstStyle/>
        <a:p>
          <a:endParaRPr lang="da-DK"/>
        </a:p>
      </dgm:t>
    </dgm:pt>
    <dgm:pt modelId="{1FFA5722-B0A8-4B32-B47C-234F05A99B12}" type="sibTrans" cxnId="{8968CC3F-E6BC-4F92-93FB-5211E5EABA42}">
      <dgm:prSet/>
      <dgm:spPr/>
      <dgm:t>
        <a:bodyPr/>
        <a:lstStyle/>
        <a:p>
          <a:endParaRPr lang="da-DK"/>
        </a:p>
      </dgm:t>
    </dgm:pt>
    <dgm:pt modelId="{B8254360-9D6D-4F4F-B492-21AE8EAC3429}">
      <dgm:prSet phldrT="[Tekst]" custT="1"/>
      <dgm:spPr/>
      <dgm:t>
        <a:bodyPr/>
        <a:lstStyle/>
        <a:p>
          <a:r>
            <a:rPr lang="da-DK" sz="2800" dirty="0"/>
            <a:t>Delprojekt 3</a:t>
          </a:r>
        </a:p>
      </dgm:t>
    </dgm:pt>
    <dgm:pt modelId="{33D21647-67B9-4BD3-9088-C0D1D0F17A86}" type="parTrans" cxnId="{D4D7A222-3BC1-4011-9F63-C08E1FCA7274}">
      <dgm:prSet/>
      <dgm:spPr/>
      <dgm:t>
        <a:bodyPr/>
        <a:lstStyle/>
        <a:p>
          <a:endParaRPr lang="da-DK"/>
        </a:p>
      </dgm:t>
    </dgm:pt>
    <dgm:pt modelId="{62683CA7-4521-4F6A-A0D5-9041B44CCB6D}" type="sibTrans" cxnId="{D4D7A222-3BC1-4011-9F63-C08E1FCA7274}">
      <dgm:prSet/>
      <dgm:spPr/>
      <dgm:t>
        <a:bodyPr/>
        <a:lstStyle/>
        <a:p>
          <a:endParaRPr lang="da-DK"/>
        </a:p>
      </dgm:t>
    </dgm:pt>
    <dgm:pt modelId="{26A62CFB-93CD-4DFF-B9B2-FB2C20F25976}">
      <dgm:prSet phldrT="[Tekst]"/>
      <dgm:spPr/>
      <dgm:t>
        <a:bodyPr/>
        <a:lstStyle/>
        <a:p>
          <a:r>
            <a:rPr lang="da-DK" dirty="0"/>
            <a:t>Fælles afrapportering</a:t>
          </a:r>
        </a:p>
      </dgm:t>
    </dgm:pt>
    <dgm:pt modelId="{B562AB1A-CE34-4B4C-A608-ED56C5A318A4}" type="parTrans" cxnId="{A211213D-C902-4461-9FEA-3C3000018C1A}">
      <dgm:prSet/>
      <dgm:spPr/>
      <dgm:t>
        <a:bodyPr/>
        <a:lstStyle/>
        <a:p>
          <a:endParaRPr lang="da-DK"/>
        </a:p>
      </dgm:t>
    </dgm:pt>
    <dgm:pt modelId="{CF530F59-5E9B-4AE9-B0F9-CFE468A90977}" type="sibTrans" cxnId="{A211213D-C902-4461-9FEA-3C3000018C1A}">
      <dgm:prSet/>
      <dgm:spPr/>
      <dgm:t>
        <a:bodyPr/>
        <a:lstStyle/>
        <a:p>
          <a:endParaRPr lang="da-DK"/>
        </a:p>
      </dgm:t>
    </dgm:pt>
    <dgm:pt modelId="{A32DB100-674B-4FF6-ABB7-113B1DC25E4D}" type="pres">
      <dgm:prSet presAssocID="{6603CF57-256F-4AE3-B985-F24D28CAEBE0}" presName="hierChild1" presStyleCnt="0">
        <dgm:presLayoutVars>
          <dgm:chPref val="1"/>
          <dgm:dir/>
          <dgm:animOne val="branch"/>
          <dgm:animLvl val="lvl"/>
          <dgm:resizeHandles/>
        </dgm:presLayoutVars>
      </dgm:prSet>
      <dgm:spPr/>
    </dgm:pt>
    <dgm:pt modelId="{B20AE5C9-949B-4BD3-A6DC-4E37DEE6C225}" type="pres">
      <dgm:prSet presAssocID="{633544C5-6DE6-4773-8289-3FD5A61E9709}" presName="hierRoot1" presStyleCnt="0"/>
      <dgm:spPr/>
    </dgm:pt>
    <dgm:pt modelId="{CAAB48EB-C6A0-4E89-8F56-F5C1356E01E2}" type="pres">
      <dgm:prSet presAssocID="{633544C5-6DE6-4773-8289-3FD5A61E9709}" presName="composite" presStyleCnt="0"/>
      <dgm:spPr/>
    </dgm:pt>
    <dgm:pt modelId="{6AE325A4-A68B-4EFE-B7CA-05E50EE95CF0}" type="pres">
      <dgm:prSet presAssocID="{633544C5-6DE6-4773-8289-3FD5A61E9709}" presName="background" presStyleLbl="node0" presStyleIdx="0" presStyleCnt="1"/>
      <dgm:spPr/>
    </dgm:pt>
    <dgm:pt modelId="{A7C403A7-787B-475B-8279-90C83DC01E08}" type="pres">
      <dgm:prSet presAssocID="{633544C5-6DE6-4773-8289-3FD5A61E9709}" presName="text" presStyleLbl="fgAcc0" presStyleIdx="0" presStyleCnt="1" custScaleX="334576" custLinFactNeighborX="235" custLinFactNeighborY="-146">
        <dgm:presLayoutVars>
          <dgm:chPref val="3"/>
        </dgm:presLayoutVars>
      </dgm:prSet>
      <dgm:spPr/>
    </dgm:pt>
    <dgm:pt modelId="{662B7333-2E05-4F98-82BD-2825BC9F1268}" type="pres">
      <dgm:prSet presAssocID="{633544C5-6DE6-4773-8289-3FD5A61E9709}" presName="hierChild2" presStyleCnt="0"/>
      <dgm:spPr/>
    </dgm:pt>
    <dgm:pt modelId="{8F68AE10-FDBF-425E-9B23-357DE4740A3D}" type="pres">
      <dgm:prSet presAssocID="{E3C2A5A4-2FEA-4297-AA94-EAD60D579C97}" presName="Name10" presStyleLbl="parChTrans1D2" presStyleIdx="0" presStyleCnt="3"/>
      <dgm:spPr/>
    </dgm:pt>
    <dgm:pt modelId="{79633BBD-CB97-428D-9E98-4FA1930617D6}" type="pres">
      <dgm:prSet presAssocID="{E4EDED0E-25A1-472A-B966-115B084B04BC}" presName="hierRoot2" presStyleCnt="0"/>
      <dgm:spPr/>
    </dgm:pt>
    <dgm:pt modelId="{52F28321-E19D-44F6-AF51-1F0DF36EB927}" type="pres">
      <dgm:prSet presAssocID="{E4EDED0E-25A1-472A-B966-115B084B04BC}" presName="composite2" presStyleCnt="0"/>
      <dgm:spPr/>
    </dgm:pt>
    <dgm:pt modelId="{D31B9EFD-CF9E-4808-A1D4-BDE5632432C8}" type="pres">
      <dgm:prSet presAssocID="{E4EDED0E-25A1-472A-B966-115B084B04BC}" presName="background2" presStyleLbl="node2" presStyleIdx="0" presStyleCnt="3"/>
      <dgm:spPr/>
    </dgm:pt>
    <dgm:pt modelId="{1CED8FD4-9DA1-4544-BA54-DEE09FAB94DC}" type="pres">
      <dgm:prSet presAssocID="{E4EDED0E-25A1-472A-B966-115B084B04BC}" presName="text2" presStyleLbl="fgAcc2" presStyleIdx="0" presStyleCnt="3">
        <dgm:presLayoutVars>
          <dgm:chPref val="3"/>
        </dgm:presLayoutVars>
      </dgm:prSet>
      <dgm:spPr/>
    </dgm:pt>
    <dgm:pt modelId="{EFC70B03-DBB0-475E-B60D-F46F65910701}" type="pres">
      <dgm:prSet presAssocID="{E4EDED0E-25A1-472A-B966-115B084B04BC}" presName="hierChild3" presStyleCnt="0"/>
      <dgm:spPr/>
    </dgm:pt>
    <dgm:pt modelId="{41A4762E-1735-4D5A-BF9E-F62B2851794B}" type="pres">
      <dgm:prSet presAssocID="{47E0A25A-69A1-426C-A105-4E640020269C}" presName="Name10" presStyleLbl="parChTrans1D2" presStyleIdx="1" presStyleCnt="3"/>
      <dgm:spPr/>
    </dgm:pt>
    <dgm:pt modelId="{7460EC57-5F1E-4303-B367-36F38DBB3C1B}" type="pres">
      <dgm:prSet presAssocID="{90190BB6-5D2A-4F93-879C-2CBE00668CAD}" presName="hierRoot2" presStyleCnt="0"/>
      <dgm:spPr/>
    </dgm:pt>
    <dgm:pt modelId="{79AC1DC8-6037-4616-A0A3-3A64D4D9B090}" type="pres">
      <dgm:prSet presAssocID="{90190BB6-5D2A-4F93-879C-2CBE00668CAD}" presName="composite2" presStyleCnt="0"/>
      <dgm:spPr/>
    </dgm:pt>
    <dgm:pt modelId="{ECB39B60-C6B7-4322-A03A-8EC0F8623E83}" type="pres">
      <dgm:prSet presAssocID="{90190BB6-5D2A-4F93-879C-2CBE00668CAD}" presName="background2" presStyleLbl="node2" presStyleIdx="1" presStyleCnt="3"/>
      <dgm:spPr/>
    </dgm:pt>
    <dgm:pt modelId="{A51E80D1-1A15-48A3-A3A0-B3CB57A22CE6}" type="pres">
      <dgm:prSet presAssocID="{90190BB6-5D2A-4F93-879C-2CBE00668CAD}" presName="text2" presStyleLbl="fgAcc2" presStyleIdx="1" presStyleCnt="3">
        <dgm:presLayoutVars>
          <dgm:chPref val="3"/>
        </dgm:presLayoutVars>
      </dgm:prSet>
      <dgm:spPr/>
    </dgm:pt>
    <dgm:pt modelId="{1344607B-1690-4BE5-8E18-EBC0C06C5140}" type="pres">
      <dgm:prSet presAssocID="{90190BB6-5D2A-4F93-879C-2CBE00668CAD}" presName="hierChild3" presStyleCnt="0"/>
      <dgm:spPr/>
    </dgm:pt>
    <dgm:pt modelId="{FE9D462C-622E-4DDE-B23C-F2D9B80CDBCC}" type="pres">
      <dgm:prSet presAssocID="{B562AB1A-CE34-4B4C-A608-ED56C5A318A4}" presName="Name17" presStyleLbl="parChTrans1D3" presStyleIdx="0" presStyleCnt="1"/>
      <dgm:spPr/>
    </dgm:pt>
    <dgm:pt modelId="{229E6ABC-0895-4264-9E09-0627EC73350A}" type="pres">
      <dgm:prSet presAssocID="{26A62CFB-93CD-4DFF-B9B2-FB2C20F25976}" presName="hierRoot3" presStyleCnt="0"/>
      <dgm:spPr/>
    </dgm:pt>
    <dgm:pt modelId="{BE233D82-CF1E-43DE-9505-89DCFF50CE81}" type="pres">
      <dgm:prSet presAssocID="{26A62CFB-93CD-4DFF-B9B2-FB2C20F25976}" presName="composite3" presStyleCnt="0"/>
      <dgm:spPr/>
    </dgm:pt>
    <dgm:pt modelId="{6480B03B-83E2-4878-A2AE-DAB0FA07D6B7}" type="pres">
      <dgm:prSet presAssocID="{26A62CFB-93CD-4DFF-B9B2-FB2C20F25976}" presName="background3" presStyleLbl="node3" presStyleIdx="0" presStyleCnt="1"/>
      <dgm:spPr/>
    </dgm:pt>
    <dgm:pt modelId="{2C75A746-822C-4BDC-B2A9-89A4943204AC}" type="pres">
      <dgm:prSet presAssocID="{26A62CFB-93CD-4DFF-B9B2-FB2C20F25976}" presName="text3" presStyleLbl="fgAcc3" presStyleIdx="0" presStyleCnt="1" custScaleX="341881">
        <dgm:presLayoutVars>
          <dgm:chPref val="3"/>
        </dgm:presLayoutVars>
      </dgm:prSet>
      <dgm:spPr/>
    </dgm:pt>
    <dgm:pt modelId="{7DA98477-31A9-418F-AF38-988D03B87E64}" type="pres">
      <dgm:prSet presAssocID="{26A62CFB-93CD-4DFF-B9B2-FB2C20F25976}" presName="hierChild4" presStyleCnt="0"/>
      <dgm:spPr/>
    </dgm:pt>
    <dgm:pt modelId="{6136B2CF-C3D2-49B7-83A1-FE18A903D3BF}" type="pres">
      <dgm:prSet presAssocID="{33D21647-67B9-4BD3-9088-C0D1D0F17A86}" presName="Name10" presStyleLbl="parChTrans1D2" presStyleIdx="2" presStyleCnt="3"/>
      <dgm:spPr/>
    </dgm:pt>
    <dgm:pt modelId="{1A17C0BA-5BC5-49F8-BE4B-3F746C8EB6EC}" type="pres">
      <dgm:prSet presAssocID="{B8254360-9D6D-4F4F-B492-21AE8EAC3429}" presName="hierRoot2" presStyleCnt="0"/>
      <dgm:spPr/>
    </dgm:pt>
    <dgm:pt modelId="{639341FE-4EDE-481F-8376-81FE3306B419}" type="pres">
      <dgm:prSet presAssocID="{B8254360-9D6D-4F4F-B492-21AE8EAC3429}" presName="composite2" presStyleCnt="0"/>
      <dgm:spPr/>
    </dgm:pt>
    <dgm:pt modelId="{5D604259-ED69-48A8-B426-C5FF3A6C6312}" type="pres">
      <dgm:prSet presAssocID="{B8254360-9D6D-4F4F-B492-21AE8EAC3429}" presName="background2" presStyleLbl="node2" presStyleIdx="2" presStyleCnt="3"/>
      <dgm:spPr/>
    </dgm:pt>
    <dgm:pt modelId="{259219AF-B656-4C49-AE9D-A0F875031A86}" type="pres">
      <dgm:prSet presAssocID="{B8254360-9D6D-4F4F-B492-21AE8EAC3429}" presName="text2" presStyleLbl="fgAcc2" presStyleIdx="2" presStyleCnt="3">
        <dgm:presLayoutVars>
          <dgm:chPref val="3"/>
        </dgm:presLayoutVars>
      </dgm:prSet>
      <dgm:spPr/>
    </dgm:pt>
    <dgm:pt modelId="{83B8A806-6CAA-4A9E-9BE3-4D68C8C11DFE}" type="pres">
      <dgm:prSet presAssocID="{B8254360-9D6D-4F4F-B492-21AE8EAC3429}" presName="hierChild3" presStyleCnt="0"/>
      <dgm:spPr/>
    </dgm:pt>
  </dgm:ptLst>
  <dgm:cxnLst>
    <dgm:cxn modelId="{D4D7A222-3BC1-4011-9F63-C08E1FCA7274}" srcId="{633544C5-6DE6-4773-8289-3FD5A61E9709}" destId="{B8254360-9D6D-4F4F-B492-21AE8EAC3429}" srcOrd="2" destOrd="0" parTransId="{33D21647-67B9-4BD3-9088-C0D1D0F17A86}" sibTransId="{62683CA7-4521-4F6A-A0D5-9041B44CCB6D}"/>
    <dgm:cxn modelId="{A211213D-C902-4461-9FEA-3C3000018C1A}" srcId="{90190BB6-5D2A-4F93-879C-2CBE00668CAD}" destId="{26A62CFB-93CD-4DFF-B9B2-FB2C20F25976}" srcOrd="0" destOrd="0" parTransId="{B562AB1A-CE34-4B4C-A608-ED56C5A318A4}" sibTransId="{CF530F59-5E9B-4AE9-B0F9-CFE468A90977}"/>
    <dgm:cxn modelId="{8968CC3F-E6BC-4F92-93FB-5211E5EABA42}" srcId="{633544C5-6DE6-4773-8289-3FD5A61E9709}" destId="{90190BB6-5D2A-4F93-879C-2CBE00668CAD}" srcOrd="1" destOrd="0" parTransId="{47E0A25A-69A1-426C-A105-4E640020269C}" sibTransId="{1FFA5722-B0A8-4B32-B47C-234F05A99B12}"/>
    <dgm:cxn modelId="{885D215E-CCB1-429A-B9D3-3FFFDFF03437}" type="presOf" srcId="{E4EDED0E-25A1-472A-B966-115B084B04BC}" destId="{1CED8FD4-9DA1-4544-BA54-DEE09FAB94DC}" srcOrd="0" destOrd="0" presId="urn:microsoft.com/office/officeart/2005/8/layout/hierarchy1"/>
    <dgm:cxn modelId="{67367660-0CDB-4E0C-A9FF-EF0D96FC9620}" srcId="{633544C5-6DE6-4773-8289-3FD5A61E9709}" destId="{E4EDED0E-25A1-472A-B966-115B084B04BC}" srcOrd="0" destOrd="0" parTransId="{E3C2A5A4-2FEA-4297-AA94-EAD60D579C97}" sibTransId="{2E7501CE-EF4A-4CD4-9464-DB972A13E78B}"/>
    <dgm:cxn modelId="{BE350347-2CC0-423A-8DD2-C244E40961D6}" type="presOf" srcId="{B8254360-9D6D-4F4F-B492-21AE8EAC3429}" destId="{259219AF-B656-4C49-AE9D-A0F875031A86}" srcOrd="0" destOrd="0" presId="urn:microsoft.com/office/officeart/2005/8/layout/hierarchy1"/>
    <dgm:cxn modelId="{8101DF4C-9558-44F8-BB33-FD1AE55093A1}" type="presOf" srcId="{6603CF57-256F-4AE3-B985-F24D28CAEBE0}" destId="{A32DB100-674B-4FF6-ABB7-113B1DC25E4D}" srcOrd="0" destOrd="0" presId="urn:microsoft.com/office/officeart/2005/8/layout/hierarchy1"/>
    <dgm:cxn modelId="{E01FFE85-B56D-4D3A-A4D1-A9F80122049F}" type="presOf" srcId="{633544C5-6DE6-4773-8289-3FD5A61E9709}" destId="{A7C403A7-787B-475B-8279-90C83DC01E08}" srcOrd="0" destOrd="0" presId="urn:microsoft.com/office/officeart/2005/8/layout/hierarchy1"/>
    <dgm:cxn modelId="{436407C5-2287-4CF7-AB8D-31AB3375C4FD}" type="presOf" srcId="{47E0A25A-69A1-426C-A105-4E640020269C}" destId="{41A4762E-1735-4D5A-BF9E-F62B2851794B}" srcOrd="0" destOrd="0" presId="urn:microsoft.com/office/officeart/2005/8/layout/hierarchy1"/>
    <dgm:cxn modelId="{5AE2C3D2-EBE0-42A7-8AA0-3FC15D7B5963}" type="presOf" srcId="{26A62CFB-93CD-4DFF-B9B2-FB2C20F25976}" destId="{2C75A746-822C-4BDC-B2A9-89A4943204AC}" srcOrd="0" destOrd="0" presId="urn:microsoft.com/office/officeart/2005/8/layout/hierarchy1"/>
    <dgm:cxn modelId="{D81B5CD8-CBAD-4745-97E9-C381DA6A1F8C}" type="presOf" srcId="{90190BB6-5D2A-4F93-879C-2CBE00668CAD}" destId="{A51E80D1-1A15-48A3-A3A0-B3CB57A22CE6}" srcOrd="0" destOrd="0" presId="urn:microsoft.com/office/officeart/2005/8/layout/hierarchy1"/>
    <dgm:cxn modelId="{A4C22EDE-A4D6-43DC-BB39-DD87C2F6C009}" srcId="{6603CF57-256F-4AE3-B985-F24D28CAEBE0}" destId="{633544C5-6DE6-4773-8289-3FD5A61E9709}" srcOrd="0" destOrd="0" parTransId="{BD01ABF8-97F6-49D8-A383-A746DDDB7ADF}" sibTransId="{DBBE276D-1774-4021-AEEE-81A73C471D69}"/>
    <dgm:cxn modelId="{0B6772E1-6D8E-4E20-9236-24AEC8036044}" type="presOf" srcId="{33D21647-67B9-4BD3-9088-C0D1D0F17A86}" destId="{6136B2CF-C3D2-49B7-83A1-FE18A903D3BF}" srcOrd="0" destOrd="0" presId="urn:microsoft.com/office/officeart/2005/8/layout/hierarchy1"/>
    <dgm:cxn modelId="{81C184E5-9DC5-4894-8EAD-A7D0E3ED759E}" type="presOf" srcId="{E3C2A5A4-2FEA-4297-AA94-EAD60D579C97}" destId="{8F68AE10-FDBF-425E-9B23-357DE4740A3D}" srcOrd="0" destOrd="0" presId="urn:microsoft.com/office/officeart/2005/8/layout/hierarchy1"/>
    <dgm:cxn modelId="{DCAD3EF4-F3C0-4115-9F9D-5FBACC1AF19D}" type="presOf" srcId="{B562AB1A-CE34-4B4C-A608-ED56C5A318A4}" destId="{FE9D462C-622E-4DDE-B23C-F2D9B80CDBCC}" srcOrd="0" destOrd="0" presId="urn:microsoft.com/office/officeart/2005/8/layout/hierarchy1"/>
    <dgm:cxn modelId="{11067FEC-BB44-4FCB-B97C-2A147EB75D00}" type="presParOf" srcId="{A32DB100-674B-4FF6-ABB7-113B1DC25E4D}" destId="{B20AE5C9-949B-4BD3-A6DC-4E37DEE6C225}" srcOrd="0" destOrd="0" presId="urn:microsoft.com/office/officeart/2005/8/layout/hierarchy1"/>
    <dgm:cxn modelId="{E86166DF-911C-4674-96AC-9051708EBF6B}" type="presParOf" srcId="{B20AE5C9-949B-4BD3-A6DC-4E37DEE6C225}" destId="{CAAB48EB-C6A0-4E89-8F56-F5C1356E01E2}" srcOrd="0" destOrd="0" presId="urn:microsoft.com/office/officeart/2005/8/layout/hierarchy1"/>
    <dgm:cxn modelId="{3CCBD853-BA1B-46D7-A9F1-0B09608C9226}" type="presParOf" srcId="{CAAB48EB-C6A0-4E89-8F56-F5C1356E01E2}" destId="{6AE325A4-A68B-4EFE-B7CA-05E50EE95CF0}" srcOrd="0" destOrd="0" presId="urn:microsoft.com/office/officeart/2005/8/layout/hierarchy1"/>
    <dgm:cxn modelId="{3F5A90B2-548E-4788-8F60-9CCC29DAE8EC}" type="presParOf" srcId="{CAAB48EB-C6A0-4E89-8F56-F5C1356E01E2}" destId="{A7C403A7-787B-475B-8279-90C83DC01E08}" srcOrd="1" destOrd="0" presId="urn:microsoft.com/office/officeart/2005/8/layout/hierarchy1"/>
    <dgm:cxn modelId="{42EF9E52-5C22-48E6-9310-9A8F71910B3F}" type="presParOf" srcId="{B20AE5C9-949B-4BD3-A6DC-4E37DEE6C225}" destId="{662B7333-2E05-4F98-82BD-2825BC9F1268}" srcOrd="1" destOrd="0" presId="urn:microsoft.com/office/officeart/2005/8/layout/hierarchy1"/>
    <dgm:cxn modelId="{8DF73B09-697A-4FC2-9D91-FA2CE5B02D51}" type="presParOf" srcId="{662B7333-2E05-4F98-82BD-2825BC9F1268}" destId="{8F68AE10-FDBF-425E-9B23-357DE4740A3D}" srcOrd="0" destOrd="0" presId="urn:microsoft.com/office/officeart/2005/8/layout/hierarchy1"/>
    <dgm:cxn modelId="{B165F74F-C4F2-465E-96F0-33C453560D61}" type="presParOf" srcId="{662B7333-2E05-4F98-82BD-2825BC9F1268}" destId="{79633BBD-CB97-428D-9E98-4FA1930617D6}" srcOrd="1" destOrd="0" presId="urn:microsoft.com/office/officeart/2005/8/layout/hierarchy1"/>
    <dgm:cxn modelId="{8A65FCC9-C660-41D9-96E2-DC07809FC6EF}" type="presParOf" srcId="{79633BBD-CB97-428D-9E98-4FA1930617D6}" destId="{52F28321-E19D-44F6-AF51-1F0DF36EB927}" srcOrd="0" destOrd="0" presId="urn:microsoft.com/office/officeart/2005/8/layout/hierarchy1"/>
    <dgm:cxn modelId="{DD1B2A80-DEA5-4406-B149-B1961FEFC399}" type="presParOf" srcId="{52F28321-E19D-44F6-AF51-1F0DF36EB927}" destId="{D31B9EFD-CF9E-4808-A1D4-BDE5632432C8}" srcOrd="0" destOrd="0" presId="urn:microsoft.com/office/officeart/2005/8/layout/hierarchy1"/>
    <dgm:cxn modelId="{40186186-1D43-49E0-85EA-A8CC5BBEE475}" type="presParOf" srcId="{52F28321-E19D-44F6-AF51-1F0DF36EB927}" destId="{1CED8FD4-9DA1-4544-BA54-DEE09FAB94DC}" srcOrd="1" destOrd="0" presId="urn:microsoft.com/office/officeart/2005/8/layout/hierarchy1"/>
    <dgm:cxn modelId="{C0E421E5-7B6F-4493-9565-0EDF9A69EA6B}" type="presParOf" srcId="{79633BBD-CB97-428D-9E98-4FA1930617D6}" destId="{EFC70B03-DBB0-475E-B60D-F46F65910701}" srcOrd="1" destOrd="0" presId="urn:microsoft.com/office/officeart/2005/8/layout/hierarchy1"/>
    <dgm:cxn modelId="{A62FAEE7-31FA-4D0A-AA6E-3385609895C4}" type="presParOf" srcId="{662B7333-2E05-4F98-82BD-2825BC9F1268}" destId="{41A4762E-1735-4D5A-BF9E-F62B2851794B}" srcOrd="2" destOrd="0" presId="urn:microsoft.com/office/officeart/2005/8/layout/hierarchy1"/>
    <dgm:cxn modelId="{F33E1704-044D-496A-AE17-DE5F435D5926}" type="presParOf" srcId="{662B7333-2E05-4F98-82BD-2825BC9F1268}" destId="{7460EC57-5F1E-4303-B367-36F38DBB3C1B}" srcOrd="3" destOrd="0" presId="urn:microsoft.com/office/officeart/2005/8/layout/hierarchy1"/>
    <dgm:cxn modelId="{F76D79E8-BF0E-4402-80BB-93C27DE41D70}" type="presParOf" srcId="{7460EC57-5F1E-4303-B367-36F38DBB3C1B}" destId="{79AC1DC8-6037-4616-A0A3-3A64D4D9B090}" srcOrd="0" destOrd="0" presId="urn:microsoft.com/office/officeart/2005/8/layout/hierarchy1"/>
    <dgm:cxn modelId="{4669BC93-3B7D-4881-BB74-B48991AF7494}" type="presParOf" srcId="{79AC1DC8-6037-4616-A0A3-3A64D4D9B090}" destId="{ECB39B60-C6B7-4322-A03A-8EC0F8623E83}" srcOrd="0" destOrd="0" presId="urn:microsoft.com/office/officeart/2005/8/layout/hierarchy1"/>
    <dgm:cxn modelId="{DBB5EDB4-0E2A-43A8-BD97-10ACD97310EC}" type="presParOf" srcId="{79AC1DC8-6037-4616-A0A3-3A64D4D9B090}" destId="{A51E80D1-1A15-48A3-A3A0-B3CB57A22CE6}" srcOrd="1" destOrd="0" presId="urn:microsoft.com/office/officeart/2005/8/layout/hierarchy1"/>
    <dgm:cxn modelId="{5C4771AF-54CA-4B5D-A28D-2BB7AC0D6E89}" type="presParOf" srcId="{7460EC57-5F1E-4303-B367-36F38DBB3C1B}" destId="{1344607B-1690-4BE5-8E18-EBC0C06C5140}" srcOrd="1" destOrd="0" presId="urn:microsoft.com/office/officeart/2005/8/layout/hierarchy1"/>
    <dgm:cxn modelId="{611821AF-EF53-4BCF-9B69-D29BA088D48E}" type="presParOf" srcId="{1344607B-1690-4BE5-8E18-EBC0C06C5140}" destId="{FE9D462C-622E-4DDE-B23C-F2D9B80CDBCC}" srcOrd="0" destOrd="0" presId="urn:microsoft.com/office/officeart/2005/8/layout/hierarchy1"/>
    <dgm:cxn modelId="{541755FD-BAC6-4DF3-A530-B81494B74438}" type="presParOf" srcId="{1344607B-1690-4BE5-8E18-EBC0C06C5140}" destId="{229E6ABC-0895-4264-9E09-0627EC73350A}" srcOrd="1" destOrd="0" presId="urn:microsoft.com/office/officeart/2005/8/layout/hierarchy1"/>
    <dgm:cxn modelId="{97085686-B5D2-43C2-A9BC-521DEE3ACB93}" type="presParOf" srcId="{229E6ABC-0895-4264-9E09-0627EC73350A}" destId="{BE233D82-CF1E-43DE-9505-89DCFF50CE81}" srcOrd="0" destOrd="0" presId="urn:microsoft.com/office/officeart/2005/8/layout/hierarchy1"/>
    <dgm:cxn modelId="{D6F2D9A3-9A0B-4A80-822C-45DF2A9267A4}" type="presParOf" srcId="{BE233D82-CF1E-43DE-9505-89DCFF50CE81}" destId="{6480B03B-83E2-4878-A2AE-DAB0FA07D6B7}" srcOrd="0" destOrd="0" presId="urn:microsoft.com/office/officeart/2005/8/layout/hierarchy1"/>
    <dgm:cxn modelId="{FFC52A12-9DCF-4FDF-B74F-25018899458A}" type="presParOf" srcId="{BE233D82-CF1E-43DE-9505-89DCFF50CE81}" destId="{2C75A746-822C-4BDC-B2A9-89A4943204AC}" srcOrd="1" destOrd="0" presId="urn:microsoft.com/office/officeart/2005/8/layout/hierarchy1"/>
    <dgm:cxn modelId="{21187148-1092-408F-B14D-6C68FD73C5CF}" type="presParOf" srcId="{229E6ABC-0895-4264-9E09-0627EC73350A}" destId="{7DA98477-31A9-418F-AF38-988D03B87E64}" srcOrd="1" destOrd="0" presId="urn:microsoft.com/office/officeart/2005/8/layout/hierarchy1"/>
    <dgm:cxn modelId="{BF39B736-ABC7-48A0-9DC7-D9CFA71BF564}" type="presParOf" srcId="{662B7333-2E05-4F98-82BD-2825BC9F1268}" destId="{6136B2CF-C3D2-49B7-83A1-FE18A903D3BF}" srcOrd="4" destOrd="0" presId="urn:microsoft.com/office/officeart/2005/8/layout/hierarchy1"/>
    <dgm:cxn modelId="{6ED6BD07-14E7-4AB1-8734-4949E5BF4B13}" type="presParOf" srcId="{662B7333-2E05-4F98-82BD-2825BC9F1268}" destId="{1A17C0BA-5BC5-49F8-BE4B-3F746C8EB6EC}" srcOrd="5" destOrd="0" presId="urn:microsoft.com/office/officeart/2005/8/layout/hierarchy1"/>
    <dgm:cxn modelId="{225E0AF5-283F-4BDE-AD9D-A6A9B89FE8DE}" type="presParOf" srcId="{1A17C0BA-5BC5-49F8-BE4B-3F746C8EB6EC}" destId="{639341FE-4EDE-481F-8376-81FE3306B419}" srcOrd="0" destOrd="0" presId="urn:microsoft.com/office/officeart/2005/8/layout/hierarchy1"/>
    <dgm:cxn modelId="{5C40437D-524E-4A62-A201-391119D38E84}" type="presParOf" srcId="{639341FE-4EDE-481F-8376-81FE3306B419}" destId="{5D604259-ED69-48A8-B426-C5FF3A6C6312}" srcOrd="0" destOrd="0" presId="urn:microsoft.com/office/officeart/2005/8/layout/hierarchy1"/>
    <dgm:cxn modelId="{9AB455B0-D4DA-49E2-963F-225D4D74A72B}" type="presParOf" srcId="{639341FE-4EDE-481F-8376-81FE3306B419}" destId="{259219AF-B656-4C49-AE9D-A0F875031A86}" srcOrd="1" destOrd="0" presId="urn:microsoft.com/office/officeart/2005/8/layout/hierarchy1"/>
    <dgm:cxn modelId="{E96324C9-72A2-4107-8798-BA1856F6F269}" type="presParOf" srcId="{1A17C0BA-5BC5-49F8-BE4B-3F746C8EB6EC}" destId="{83B8A806-6CAA-4A9E-9BE3-4D68C8C11DFE}"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603CF57-256F-4AE3-B985-F24D28CAEBE0}"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da-DK"/>
        </a:p>
      </dgm:t>
    </dgm:pt>
    <dgm:pt modelId="{633544C5-6DE6-4773-8289-3FD5A61E9709}">
      <dgm:prSet phldrT="[Tekst]"/>
      <dgm:spPr/>
      <dgm:t>
        <a:bodyPr/>
        <a:lstStyle/>
        <a:p>
          <a:r>
            <a:rPr lang="da-DK" dirty="0"/>
            <a:t>Fremtidens fagprofessionelle – om mennesker og velfærdsteknologi</a:t>
          </a:r>
        </a:p>
      </dgm:t>
    </dgm:pt>
    <dgm:pt modelId="{BD01ABF8-97F6-49D8-A383-A746DDDB7ADF}" type="parTrans" cxnId="{A4C22EDE-A4D6-43DC-BB39-DD87C2F6C009}">
      <dgm:prSet/>
      <dgm:spPr/>
      <dgm:t>
        <a:bodyPr/>
        <a:lstStyle/>
        <a:p>
          <a:endParaRPr lang="da-DK"/>
        </a:p>
      </dgm:t>
    </dgm:pt>
    <dgm:pt modelId="{DBBE276D-1774-4021-AEEE-81A73C471D69}" type="sibTrans" cxnId="{A4C22EDE-A4D6-43DC-BB39-DD87C2F6C009}">
      <dgm:prSet/>
      <dgm:spPr/>
      <dgm:t>
        <a:bodyPr/>
        <a:lstStyle/>
        <a:p>
          <a:endParaRPr lang="da-DK"/>
        </a:p>
      </dgm:t>
    </dgm:pt>
    <dgm:pt modelId="{E4EDED0E-25A1-472A-B966-115B084B04BC}">
      <dgm:prSet phldrT="[Tekst]" custT="1"/>
      <dgm:spPr/>
      <dgm:t>
        <a:bodyPr/>
        <a:lstStyle/>
        <a:p>
          <a:r>
            <a:rPr lang="da-DK" sz="2800" dirty="0"/>
            <a:t>Delprojekt 1</a:t>
          </a:r>
        </a:p>
        <a:p>
          <a:r>
            <a:rPr lang="da-DK" sz="1600" dirty="0"/>
            <a:t>Rehabilitering og velfærdsteknologi: Livskvalitet hos patienter med KOL-kuffert</a:t>
          </a:r>
        </a:p>
      </dgm:t>
    </dgm:pt>
    <dgm:pt modelId="{E3C2A5A4-2FEA-4297-AA94-EAD60D579C97}" type="parTrans" cxnId="{67367660-0CDB-4E0C-A9FF-EF0D96FC9620}">
      <dgm:prSet/>
      <dgm:spPr/>
      <dgm:t>
        <a:bodyPr/>
        <a:lstStyle/>
        <a:p>
          <a:endParaRPr lang="da-DK"/>
        </a:p>
      </dgm:t>
    </dgm:pt>
    <dgm:pt modelId="{2E7501CE-EF4A-4CD4-9464-DB972A13E78B}" type="sibTrans" cxnId="{67367660-0CDB-4E0C-A9FF-EF0D96FC9620}">
      <dgm:prSet/>
      <dgm:spPr/>
      <dgm:t>
        <a:bodyPr/>
        <a:lstStyle/>
        <a:p>
          <a:endParaRPr lang="da-DK"/>
        </a:p>
      </dgm:t>
    </dgm:pt>
    <dgm:pt modelId="{90190BB6-5D2A-4F93-879C-2CBE00668CAD}">
      <dgm:prSet phldrT="[Tekst]" custT="1"/>
      <dgm:spPr/>
      <dgm:t>
        <a:bodyPr/>
        <a:lstStyle/>
        <a:p>
          <a:r>
            <a:rPr lang="da-DK" sz="2800" dirty="0"/>
            <a:t>Delprojekt 2</a:t>
          </a:r>
        </a:p>
      </dgm:t>
    </dgm:pt>
    <dgm:pt modelId="{47E0A25A-69A1-426C-A105-4E640020269C}" type="parTrans" cxnId="{8968CC3F-E6BC-4F92-93FB-5211E5EABA42}">
      <dgm:prSet/>
      <dgm:spPr/>
      <dgm:t>
        <a:bodyPr/>
        <a:lstStyle/>
        <a:p>
          <a:endParaRPr lang="da-DK"/>
        </a:p>
      </dgm:t>
    </dgm:pt>
    <dgm:pt modelId="{1FFA5722-B0A8-4B32-B47C-234F05A99B12}" type="sibTrans" cxnId="{8968CC3F-E6BC-4F92-93FB-5211E5EABA42}">
      <dgm:prSet/>
      <dgm:spPr/>
      <dgm:t>
        <a:bodyPr/>
        <a:lstStyle/>
        <a:p>
          <a:endParaRPr lang="da-DK"/>
        </a:p>
      </dgm:t>
    </dgm:pt>
    <dgm:pt modelId="{B8254360-9D6D-4F4F-B492-21AE8EAC3429}">
      <dgm:prSet phldrT="[Tekst]" custT="1"/>
      <dgm:spPr/>
      <dgm:t>
        <a:bodyPr/>
        <a:lstStyle/>
        <a:p>
          <a:r>
            <a:rPr lang="da-DK" sz="2800" dirty="0"/>
            <a:t>Delprojekt 3</a:t>
          </a:r>
        </a:p>
      </dgm:t>
    </dgm:pt>
    <dgm:pt modelId="{33D21647-67B9-4BD3-9088-C0D1D0F17A86}" type="parTrans" cxnId="{D4D7A222-3BC1-4011-9F63-C08E1FCA7274}">
      <dgm:prSet/>
      <dgm:spPr/>
      <dgm:t>
        <a:bodyPr/>
        <a:lstStyle/>
        <a:p>
          <a:endParaRPr lang="da-DK"/>
        </a:p>
      </dgm:t>
    </dgm:pt>
    <dgm:pt modelId="{62683CA7-4521-4F6A-A0D5-9041B44CCB6D}" type="sibTrans" cxnId="{D4D7A222-3BC1-4011-9F63-C08E1FCA7274}">
      <dgm:prSet/>
      <dgm:spPr/>
      <dgm:t>
        <a:bodyPr/>
        <a:lstStyle/>
        <a:p>
          <a:endParaRPr lang="da-DK"/>
        </a:p>
      </dgm:t>
    </dgm:pt>
    <dgm:pt modelId="{26A62CFB-93CD-4DFF-B9B2-FB2C20F25976}">
      <dgm:prSet phldrT="[Tekst]"/>
      <dgm:spPr/>
      <dgm:t>
        <a:bodyPr/>
        <a:lstStyle/>
        <a:p>
          <a:r>
            <a:rPr lang="da-DK" dirty="0"/>
            <a:t>Fælles afrapportering</a:t>
          </a:r>
        </a:p>
      </dgm:t>
    </dgm:pt>
    <dgm:pt modelId="{B562AB1A-CE34-4B4C-A608-ED56C5A318A4}" type="parTrans" cxnId="{A211213D-C902-4461-9FEA-3C3000018C1A}">
      <dgm:prSet/>
      <dgm:spPr/>
      <dgm:t>
        <a:bodyPr/>
        <a:lstStyle/>
        <a:p>
          <a:endParaRPr lang="da-DK"/>
        </a:p>
      </dgm:t>
    </dgm:pt>
    <dgm:pt modelId="{CF530F59-5E9B-4AE9-B0F9-CFE468A90977}" type="sibTrans" cxnId="{A211213D-C902-4461-9FEA-3C3000018C1A}">
      <dgm:prSet/>
      <dgm:spPr/>
      <dgm:t>
        <a:bodyPr/>
        <a:lstStyle/>
        <a:p>
          <a:endParaRPr lang="da-DK"/>
        </a:p>
      </dgm:t>
    </dgm:pt>
    <dgm:pt modelId="{A32DB100-674B-4FF6-ABB7-113B1DC25E4D}" type="pres">
      <dgm:prSet presAssocID="{6603CF57-256F-4AE3-B985-F24D28CAEBE0}" presName="hierChild1" presStyleCnt="0">
        <dgm:presLayoutVars>
          <dgm:chPref val="1"/>
          <dgm:dir/>
          <dgm:animOne val="branch"/>
          <dgm:animLvl val="lvl"/>
          <dgm:resizeHandles/>
        </dgm:presLayoutVars>
      </dgm:prSet>
      <dgm:spPr/>
    </dgm:pt>
    <dgm:pt modelId="{B20AE5C9-949B-4BD3-A6DC-4E37DEE6C225}" type="pres">
      <dgm:prSet presAssocID="{633544C5-6DE6-4773-8289-3FD5A61E9709}" presName="hierRoot1" presStyleCnt="0"/>
      <dgm:spPr/>
    </dgm:pt>
    <dgm:pt modelId="{CAAB48EB-C6A0-4E89-8F56-F5C1356E01E2}" type="pres">
      <dgm:prSet presAssocID="{633544C5-6DE6-4773-8289-3FD5A61E9709}" presName="composite" presStyleCnt="0"/>
      <dgm:spPr/>
    </dgm:pt>
    <dgm:pt modelId="{6AE325A4-A68B-4EFE-B7CA-05E50EE95CF0}" type="pres">
      <dgm:prSet presAssocID="{633544C5-6DE6-4773-8289-3FD5A61E9709}" presName="background" presStyleLbl="node0" presStyleIdx="0" presStyleCnt="1"/>
      <dgm:spPr/>
    </dgm:pt>
    <dgm:pt modelId="{A7C403A7-787B-475B-8279-90C83DC01E08}" type="pres">
      <dgm:prSet presAssocID="{633544C5-6DE6-4773-8289-3FD5A61E9709}" presName="text" presStyleLbl="fgAcc0" presStyleIdx="0" presStyleCnt="1" custScaleX="334576" custLinFactNeighborX="235" custLinFactNeighborY="-146">
        <dgm:presLayoutVars>
          <dgm:chPref val="3"/>
        </dgm:presLayoutVars>
      </dgm:prSet>
      <dgm:spPr/>
    </dgm:pt>
    <dgm:pt modelId="{662B7333-2E05-4F98-82BD-2825BC9F1268}" type="pres">
      <dgm:prSet presAssocID="{633544C5-6DE6-4773-8289-3FD5A61E9709}" presName="hierChild2" presStyleCnt="0"/>
      <dgm:spPr/>
    </dgm:pt>
    <dgm:pt modelId="{8F68AE10-FDBF-425E-9B23-357DE4740A3D}" type="pres">
      <dgm:prSet presAssocID="{E3C2A5A4-2FEA-4297-AA94-EAD60D579C97}" presName="Name10" presStyleLbl="parChTrans1D2" presStyleIdx="0" presStyleCnt="3"/>
      <dgm:spPr/>
    </dgm:pt>
    <dgm:pt modelId="{79633BBD-CB97-428D-9E98-4FA1930617D6}" type="pres">
      <dgm:prSet presAssocID="{E4EDED0E-25A1-472A-B966-115B084B04BC}" presName="hierRoot2" presStyleCnt="0"/>
      <dgm:spPr/>
    </dgm:pt>
    <dgm:pt modelId="{52F28321-E19D-44F6-AF51-1F0DF36EB927}" type="pres">
      <dgm:prSet presAssocID="{E4EDED0E-25A1-472A-B966-115B084B04BC}" presName="composite2" presStyleCnt="0"/>
      <dgm:spPr/>
    </dgm:pt>
    <dgm:pt modelId="{D31B9EFD-CF9E-4808-A1D4-BDE5632432C8}" type="pres">
      <dgm:prSet presAssocID="{E4EDED0E-25A1-472A-B966-115B084B04BC}" presName="background2" presStyleLbl="node2" presStyleIdx="0" presStyleCnt="3"/>
      <dgm:spPr/>
    </dgm:pt>
    <dgm:pt modelId="{1CED8FD4-9DA1-4544-BA54-DEE09FAB94DC}" type="pres">
      <dgm:prSet presAssocID="{E4EDED0E-25A1-472A-B966-115B084B04BC}" presName="text2" presStyleLbl="fgAcc2" presStyleIdx="0" presStyleCnt="3">
        <dgm:presLayoutVars>
          <dgm:chPref val="3"/>
        </dgm:presLayoutVars>
      </dgm:prSet>
      <dgm:spPr/>
    </dgm:pt>
    <dgm:pt modelId="{EFC70B03-DBB0-475E-B60D-F46F65910701}" type="pres">
      <dgm:prSet presAssocID="{E4EDED0E-25A1-472A-B966-115B084B04BC}" presName="hierChild3" presStyleCnt="0"/>
      <dgm:spPr/>
    </dgm:pt>
    <dgm:pt modelId="{41A4762E-1735-4D5A-BF9E-F62B2851794B}" type="pres">
      <dgm:prSet presAssocID="{47E0A25A-69A1-426C-A105-4E640020269C}" presName="Name10" presStyleLbl="parChTrans1D2" presStyleIdx="1" presStyleCnt="3"/>
      <dgm:spPr/>
    </dgm:pt>
    <dgm:pt modelId="{7460EC57-5F1E-4303-B367-36F38DBB3C1B}" type="pres">
      <dgm:prSet presAssocID="{90190BB6-5D2A-4F93-879C-2CBE00668CAD}" presName="hierRoot2" presStyleCnt="0"/>
      <dgm:spPr/>
    </dgm:pt>
    <dgm:pt modelId="{79AC1DC8-6037-4616-A0A3-3A64D4D9B090}" type="pres">
      <dgm:prSet presAssocID="{90190BB6-5D2A-4F93-879C-2CBE00668CAD}" presName="composite2" presStyleCnt="0"/>
      <dgm:spPr/>
    </dgm:pt>
    <dgm:pt modelId="{ECB39B60-C6B7-4322-A03A-8EC0F8623E83}" type="pres">
      <dgm:prSet presAssocID="{90190BB6-5D2A-4F93-879C-2CBE00668CAD}" presName="background2" presStyleLbl="node2" presStyleIdx="1" presStyleCnt="3"/>
      <dgm:spPr/>
    </dgm:pt>
    <dgm:pt modelId="{A51E80D1-1A15-48A3-A3A0-B3CB57A22CE6}" type="pres">
      <dgm:prSet presAssocID="{90190BB6-5D2A-4F93-879C-2CBE00668CAD}" presName="text2" presStyleLbl="fgAcc2" presStyleIdx="1" presStyleCnt="3">
        <dgm:presLayoutVars>
          <dgm:chPref val="3"/>
        </dgm:presLayoutVars>
      </dgm:prSet>
      <dgm:spPr/>
    </dgm:pt>
    <dgm:pt modelId="{1344607B-1690-4BE5-8E18-EBC0C06C5140}" type="pres">
      <dgm:prSet presAssocID="{90190BB6-5D2A-4F93-879C-2CBE00668CAD}" presName="hierChild3" presStyleCnt="0"/>
      <dgm:spPr/>
    </dgm:pt>
    <dgm:pt modelId="{FE9D462C-622E-4DDE-B23C-F2D9B80CDBCC}" type="pres">
      <dgm:prSet presAssocID="{B562AB1A-CE34-4B4C-A608-ED56C5A318A4}" presName="Name17" presStyleLbl="parChTrans1D3" presStyleIdx="0" presStyleCnt="1"/>
      <dgm:spPr/>
    </dgm:pt>
    <dgm:pt modelId="{229E6ABC-0895-4264-9E09-0627EC73350A}" type="pres">
      <dgm:prSet presAssocID="{26A62CFB-93CD-4DFF-B9B2-FB2C20F25976}" presName="hierRoot3" presStyleCnt="0"/>
      <dgm:spPr/>
    </dgm:pt>
    <dgm:pt modelId="{BE233D82-CF1E-43DE-9505-89DCFF50CE81}" type="pres">
      <dgm:prSet presAssocID="{26A62CFB-93CD-4DFF-B9B2-FB2C20F25976}" presName="composite3" presStyleCnt="0"/>
      <dgm:spPr/>
    </dgm:pt>
    <dgm:pt modelId="{6480B03B-83E2-4878-A2AE-DAB0FA07D6B7}" type="pres">
      <dgm:prSet presAssocID="{26A62CFB-93CD-4DFF-B9B2-FB2C20F25976}" presName="background3" presStyleLbl="node3" presStyleIdx="0" presStyleCnt="1"/>
      <dgm:spPr/>
    </dgm:pt>
    <dgm:pt modelId="{2C75A746-822C-4BDC-B2A9-89A4943204AC}" type="pres">
      <dgm:prSet presAssocID="{26A62CFB-93CD-4DFF-B9B2-FB2C20F25976}" presName="text3" presStyleLbl="fgAcc3" presStyleIdx="0" presStyleCnt="1" custScaleX="341881">
        <dgm:presLayoutVars>
          <dgm:chPref val="3"/>
        </dgm:presLayoutVars>
      </dgm:prSet>
      <dgm:spPr/>
    </dgm:pt>
    <dgm:pt modelId="{7DA98477-31A9-418F-AF38-988D03B87E64}" type="pres">
      <dgm:prSet presAssocID="{26A62CFB-93CD-4DFF-B9B2-FB2C20F25976}" presName="hierChild4" presStyleCnt="0"/>
      <dgm:spPr/>
    </dgm:pt>
    <dgm:pt modelId="{6136B2CF-C3D2-49B7-83A1-FE18A903D3BF}" type="pres">
      <dgm:prSet presAssocID="{33D21647-67B9-4BD3-9088-C0D1D0F17A86}" presName="Name10" presStyleLbl="parChTrans1D2" presStyleIdx="2" presStyleCnt="3"/>
      <dgm:spPr/>
    </dgm:pt>
    <dgm:pt modelId="{1A17C0BA-5BC5-49F8-BE4B-3F746C8EB6EC}" type="pres">
      <dgm:prSet presAssocID="{B8254360-9D6D-4F4F-B492-21AE8EAC3429}" presName="hierRoot2" presStyleCnt="0"/>
      <dgm:spPr/>
    </dgm:pt>
    <dgm:pt modelId="{639341FE-4EDE-481F-8376-81FE3306B419}" type="pres">
      <dgm:prSet presAssocID="{B8254360-9D6D-4F4F-B492-21AE8EAC3429}" presName="composite2" presStyleCnt="0"/>
      <dgm:spPr/>
    </dgm:pt>
    <dgm:pt modelId="{5D604259-ED69-48A8-B426-C5FF3A6C6312}" type="pres">
      <dgm:prSet presAssocID="{B8254360-9D6D-4F4F-B492-21AE8EAC3429}" presName="background2" presStyleLbl="node2" presStyleIdx="2" presStyleCnt="3"/>
      <dgm:spPr/>
    </dgm:pt>
    <dgm:pt modelId="{259219AF-B656-4C49-AE9D-A0F875031A86}" type="pres">
      <dgm:prSet presAssocID="{B8254360-9D6D-4F4F-B492-21AE8EAC3429}" presName="text2" presStyleLbl="fgAcc2" presStyleIdx="2" presStyleCnt="3">
        <dgm:presLayoutVars>
          <dgm:chPref val="3"/>
        </dgm:presLayoutVars>
      </dgm:prSet>
      <dgm:spPr/>
    </dgm:pt>
    <dgm:pt modelId="{83B8A806-6CAA-4A9E-9BE3-4D68C8C11DFE}" type="pres">
      <dgm:prSet presAssocID="{B8254360-9D6D-4F4F-B492-21AE8EAC3429}" presName="hierChild3" presStyleCnt="0"/>
      <dgm:spPr/>
    </dgm:pt>
  </dgm:ptLst>
  <dgm:cxnLst>
    <dgm:cxn modelId="{D4D7A222-3BC1-4011-9F63-C08E1FCA7274}" srcId="{633544C5-6DE6-4773-8289-3FD5A61E9709}" destId="{B8254360-9D6D-4F4F-B492-21AE8EAC3429}" srcOrd="2" destOrd="0" parTransId="{33D21647-67B9-4BD3-9088-C0D1D0F17A86}" sibTransId="{62683CA7-4521-4F6A-A0D5-9041B44CCB6D}"/>
    <dgm:cxn modelId="{A211213D-C902-4461-9FEA-3C3000018C1A}" srcId="{90190BB6-5D2A-4F93-879C-2CBE00668CAD}" destId="{26A62CFB-93CD-4DFF-B9B2-FB2C20F25976}" srcOrd="0" destOrd="0" parTransId="{B562AB1A-CE34-4B4C-A608-ED56C5A318A4}" sibTransId="{CF530F59-5E9B-4AE9-B0F9-CFE468A90977}"/>
    <dgm:cxn modelId="{8968CC3F-E6BC-4F92-93FB-5211E5EABA42}" srcId="{633544C5-6DE6-4773-8289-3FD5A61E9709}" destId="{90190BB6-5D2A-4F93-879C-2CBE00668CAD}" srcOrd="1" destOrd="0" parTransId="{47E0A25A-69A1-426C-A105-4E640020269C}" sibTransId="{1FFA5722-B0A8-4B32-B47C-234F05A99B12}"/>
    <dgm:cxn modelId="{885D215E-CCB1-429A-B9D3-3FFFDFF03437}" type="presOf" srcId="{E4EDED0E-25A1-472A-B966-115B084B04BC}" destId="{1CED8FD4-9DA1-4544-BA54-DEE09FAB94DC}" srcOrd="0" destOrd="0" presId="urn:microsoft.com/office/officeart/2005/8/layout/hierarchy1"/>
    <dgm:cxn modelId="{67367660-0CDB-4E0C-A9FF-EF0D96FC9620}" srcId="{633544C5-6DE6-4773-8289-3FD5A61E9709}" destId="{E4EDED0E-25A1-472A-B966-115B084B04BC}" srcOrd="0" destOrd="0" parTransId="{E3C2A5A4-2FEA-4297-AA94-EAD60D579C97}" sibTransId="{2E7501CE-EF4A-4CD4-9464-DB972A13E78B}"/>
    <dgm:cxn modelId="{BE350347-2CC0-423A-8DD2-C244E40961D6}" type="presOf" srcId="{B8254360-9D6D-4F4F-B492-21AE8EAC3429}" destId="{259219AF-B656-4C49-AE9D-A0F875031A86}" srcOrd="0" destOrd="0" presId="urn:microsoft.com/office/officeart/2005/8/layout/hierarchy1"/>
    <dgm:cxn modelId="{8101DF4C-9558-44F8-BB33-FD1AE55093A1}" type="presOf" srcId="{6603CF57-256F-4AE3-B985-F24D28CAEBE0}" destId="{A32DB100-674B-4FF6-ABB7-113B1DC25E4D}" srcOrd="0" destOrd="0" presId="urn:microsoft.com/office/officeart/2005/8/layout/hierarchy1"/>
    <dgm:cxn modelId="{E01FFE85-B56D-4D3A-A4D1-A9F80122049F}" type="presOf" srcId="{633544C5-6DE6-4773-8289-3FD5A61E9709}" destId="{A7C403A7-787B-475B-8279-90C83DC01E08}" srcOrd="0" destOrd="0" presId="urn:microsoft.com/office/officeart/2005/8/layout/hierarchy1"/>
    <dgm:cxn modelId="{436407C5-2287-4CF7-AB8D-31AB3375C4FD}" type="presOf" srcId="{47E0A25A-69A1-426C-A105-4E640020269C}" destId="{41A4762E-1735-4D5A-BF9E-F62B2851794B}" srcOrd="0" destOrd="0" presId="urn:microsoft.com/office/officeart/2005/8/layout/hierarchy1"/>
    <dgm:cxn modelId="{5AE2C3D2-EBE0-42A7-8AA0-3FC15D7B5963}" type="presOf" srcId="{26A62CFB-93CD-4DFF-B9B2-FB2C20F25976}" destId="{2C75A746-822C-4BDC-B2A9-89A4943204AC}" srcOrd="0" destOrd="0" presId="urn:microsoft.com/office/officeart/2005/8/layout/hierarchy1"/>
    <dgm:cxn modelId="{D81B5CD8-CBAD-4745-97E9-C381DA6A1F8C}" type="presOf" srcId="{90190BB6-5D2A-4F93-879C-2CBE00668CAD}" destId="{A51E80D1-1A15-48A3-A3A0-B3CB57A22CE6}" srcOrd="0" destOrd="0" presId="urn:microsoft.com/office/officeart/2005/8/layout/hierarchy1"/>
    <dgm:cxn modelId="{A4C22EDE-A4D6-43DC-BB39-DD87C2F6C009}" srcId="{6603CF57-256F-4AE3-B985-F24D28CAEBE0}" destId="{633544C5-6DE6-4773-8289-3FD5A61E9709}" srcOrd="0" destOrd="0" parTransId="{BD01ABF8-97F6-49D8-A383-A746DDDB7ADF}" sibTransId="{DBBE276D-1774-4021-AEEE-81A73C471D69}"/>
    <dgm:cxn modelId="{0B6772E1-6D8E-4E20-9236-24AEC8036044}" type="presOf" srcId="{33D21647-67B9-4BD3-9088-C0D1D0F17A86}" destId="{6136B2CF-C3D2-49B7-83A1-FE18A903D3BF}" srcOrd="0" destOrd="0" presId="urn:microsoft.com/office/officeart/2005/8/layout/hierarchy1"/>
    <dgm:cxn modelId="{81C184E5-9DC5-4894-8EAD-A7D0E3ED759E}" type="presOf" srcId="{E3C2A5A4-2FEA-4297-AA94-EAD60D579C97}" destId="{8F68AE10-FDBF-425E-9B23-357DE4740A3D}" srcOrd="0" destOrd="0" presId="urn:microsoft.com/office/officeart/2005/8/layout/hierarchy1"/>
    <dgm:cxn modelId="{DCAD3EF4-F3C0-4115-9F9D-5FBACC1AF19D}" type="presOf" srcId="{B562AB1A-CE34-4B4C-A608-ED56C5A318A4}" destId="{FE9D462C-622E-4DDE-B23C-F2D9B80CDBCC}" srcOrd="0" destOrd="0" presId="urn:microsoft.com/office/officeart/2005/8/layout/hierarchy1"/>
    <dgm:cxn modelId="{11067FEC-BB44-4FCB-B97C-2A147EB75D00}" type="presParOf" srcId="{A32DB100-674B-4FF6-ABB7-113B1DC25E4D}" destId="{B20AE5C9-949B-4BD3-A6DC-4E37DEE6C225}" srcOrd="0" destOrd="0" presId="urn:microsoft.com/office/officeart/2005/8/layout/hierarchy1"/>
    <dgm:cxn modelId="{E86166DF-911C-4674-96AC-9051708EBF6B}" type="presParOf" srcId="{B20AE5C9-949B-4BD3-A6DC-4E37DEE6C225}" destId="{CAAB48EB-C6A0-4E89-8F56-F5C1356E01E2}" srcOrd="0" destOrd="0" presId="urn:microsoft.com/office/officeart/2005/8/layout/hierarchy1"/>
    <dgm:cxn modelId="{3CCBD853-BA1B-46D7-A9F1-0B09608C9226}" type="presParOf" srcId="{CAAB48EB-C6A0-4E89-8F56-F5C1356E01E2}" destId="{6AE325A4-A68B-4EFE-B7CA-05E50EE95CF0}" srcOrd="0" destOrd="0" presId="urn:microsoft.com/office/officeart/2005/8/layout/hierarchy1"/>
    <dgm:cxn modelId="{3F5A90B2-548E-4788-8F60-9CCC29DAE8EC}" type="presParOf" srcId="{CAAB48EB-C6A0-4E89-8F56-F5C1356E01E2}" destId="{A7C403A7-787B-475B-8279-90C83DC01E08}" srcOrd="1" destOrd="0" presId="urn:microsoft.com/office/officeart/2005/8/layout/hierarchy1"/>
    <dgm:cxn modelId="{42EF9E52-5C22-48E6-9310-9A8F71910B3F}" type="presParOf" srcId="{B20AE5C9-949B-4BD3-A6DC-4E37DEE6C225}" destId="{662B7333-2E05-4F98-82BD-2825BC9F1268}" srcOrd="1" destOrd="0" presId="urn:microsoft.com/office/officeart/2005/8/layout/hierarchy1"/>
    <dgm:cxn modelId="{8DF73B09-697A-4FC2-9D91-FA2CE5B02D51}" type="presParOf" srcId="{662B7333-2E05-4F98-82BD-2825BC9F1268}" destId="{8F68AE10-FDBF-425E-9B23-357DE4740A3D}" srcOrd="0" destOrd="0" presId="urn:microsoft.com/office/officeart/2005/8/layout/hierarchy1"/>
    <dgm:cxn modelId="{B165F74F-C4F2-465E-96F0-33C453560D61}" type="presParOf" srcId="{662B7333-2E05-4F98-82BD-2825BC9F1268}" destId="{79633BBD-CB97-428D-9E98-4FA1930617D6}" srcOrd="1" destOrd="0" presId="urn:microsoft.com/office/officeart/2005/8/layout/hierarchy1"/>
    <dgm:cxn modelId="{8A65FCC9-C660-41D9-96E2-DC07809FC6EF}" type="presParOf" srcId="{79633BBD-CB97-428D-9E98-4FA1930617D6}" destId="{52F28321-E19D-44F6-AF51-1F0DF36EB927}" srcOrd="0" destOrd="0" presId="urn:microsoft.com/office/officeart/2005/8/layout/hierarchy1"/>
    <dgm:cxn modelId="{DD1B2A80-DEA5-4406-B149-B1961FEFC399}" type="presParOf" srcId="{52F28321-E19D-44F6-AF51-1F0DF36EB927}" destId="{D31B9EFD-CF9E-4808-A1D4-BDE5632432C8}" srcOrd="0" destOrd="0" presId="urn:microsoft.com/office/officeart/2005/8/layout/hierarchy1"/>
    <dgm:cxn modelId="{40186186-1D43-49E0-85EA-A8CC5BBEE475}" type="presParOf" srcId="{52F28321-E19D-44F6-AF51-1F0DF36EB927}" destId="{1CED8FD4-9DA1-4544-BA54-DEE09FAB94DC}" srcOrd="1" destOrd="0" presId="urn:microsoft.com/office/officeart/2005/8/layout/hierarchy1"/>
    <dgm:cxn modelId="{C0E421E5-7B6F-4493-9565-0EDF9A69EA6B}" type="presParOf" srcId="{79633BBD-CB97-428D-9E98-4FA1930617D6}" destId="{EFC70B03-DBB0-475E-B60D-F46F65910701}" srcOrd="1" destOrd="0" presId="urn:microsoft.com/office/officeart/2005/8/layout/hierarchy1"/>
    <dgm:cxn modelId="{A62FAEE7-31FA-4D0A-AA6E-3385609895C4}" type="presParOf" srcId="{662B7333-2E05-4F98-82BD-2825BC9F1268}" destId="{41A4762E-1735-4D5A-BF9E-F62B2851794B}" srcOrd="2" destOrd="0" presId="urn:microsoft.com/office/officeart/2005/8/layout/hierarchy1"/>
    <dgm:cxn modelId="{F33E1704-044D-496A-AE17-DE5F435D5926}" type="presParOf" srcId="{662B7333-2E05-4F98-82BD-2825BC9F1268}" destId="{7460EC57-5F1E-4303-B367-36F38DBB3C1B}" srcOrd="3" destOrd="0" presId="urn:microsoft.com/office/officeart/2005/8/layout/hierarchy1"/>
    <dgm:cxn modelId="{F76D79E8-BF0E-4402-80BB-93C27DE41D70}" type="presParOf" srcId="{7460EC57-5F1E-4303-B367-36F38DBB3C1B}" destId="{79AC1DC8-6037-4616-A0A3-3A64D4D9B090}" srcOrd="0" destOrd="0" presId="urn:microsoft.com/office/officeart/2005/8/layout/hierarchy1"/>
    <dgm:cxn modelId="{4669BC93-3B7D-4881-BB74-B48991AF7494}" type="presParOf" srcId="{79AC1DC8-6037-4616-A0A3-3A64D4D9B090}" destId="{ECB39B60-C6B7-4322-A03A-8EC0F8623E83}" srcOrd="0" destOrd="0" presId="urn:microsoft.com/office/officeart/2005/8/layout/hierarchy1"/>
    <dgm:cxn modelId="{DBB5EDB4-0E2A-43A8-BD97-10ACD97310EC}" type="presParOf" srcId="{79AC1DC8-6037-4616-A0A3-3A64D4D9B090}" destId="{A51E80D1-1A15-48A3-A3A0-B3CB57A22CE6}" srcOrd="1" destOrd="0" presId="urn:microsoft.com/office/officeart/2005/8/layout/hierarchy1"/>
    <dgm:cxn modelId="{5C4771AF-54CA-4B5D-A28D-2BB7AC0D6E89}" type="presParOf" srcId="{7460EC57-5F1E-4303-B367-36F38DBB3C1B}" destId="{1344607B-1690-4BE5-8E18-EBC0C06C5140}" srcOrd="1" destOrd="0" presId="urn:microsoft.com/office/officeart/2005/8/layout/hierarchy1"/>
    <dgm:cxn modelId="{611821AF-EF53-4BCF-9B69-D29BA088D48E}" type="presParOf" srcId="{1344607B-1690-4BE5-8E18-EBC0C06C5140}" destId="{FE9D462C-622E-4DDE-B23C-F2D9B80CDBCC}" srcOrd="0" destOrd="0" presId="urn:microsoft.com/office/officeart/2005/8/layout/hierarchy1"/>
    <dgm:cxn modelId="{541755FD-BAC6-4DF3-A530-B81494B74438}" type="presParOf" srcId="{1344607B-1690-4BE5-8E18-EBC0C06C5140}" destId="{229E6ABC-0895-4264-9E09-0627EC73350A}" srcOrd="1" destOrd="0" presId="urn:microsoft.com/office/officeart/2005/8/layout/hierarchy1"/>
    <dgm:cxn modelId="{97085686-B5D2-43C2-A9BC-521DEE3ACB93}" type="presParOf" srcId="{229E6ABC-0895-4264-9E09-0627EC73350A}" destId="{BE233D82-CF1E-43DE-9505-89DCFF50CE81}" srcOrd="0" destOrd="0" presId="urn:microsoft.com/office/officeart/2005/8/layout/hierarchy1"/>
    <dgm:cxn modelId="{D6F2D9A3-9A0B-4A80-822C-45DF2A9267A4}" type="presParOf" srcId="{BE233D82-CF1E-43DE-9505-89DCFF50CE81}" destId="{6480B03B-83E2-4878-A2AE-DAB0FA07D6B7}" srcOrd="0" destOrd="0" presId="urn:microsoft.com/office/officeart/2005/8/layout/hierarchy1"/>
    <dgm:cxn modelId="{FFC52A12-9DCF-4FDF-B74F-25018899458A}" type="presParOf" srcId="{BE233D82-CF1E-43DE-9505-89DCFF50CE81}" destId="{2C75A746-822C-4BDC-B2A9-89A4943204AC}" srcOrd="1" destOrd="0" presId="urn:microsoft.com/office/officeart/2005/8/layout/hierarchy1"/>
    <dgm:cxn modelId="{21187148-1092-408F-B14D-6C68FD73C5CF}" type="presParOf" srcId="{229E6ABC-0895-4264-9E09-0627EC73350A}" destId="{7DA98477-31A9-418F-AF38-988D03B87E64}" srcOrd="1" destOrd="0" presId="urn:microsoft.com/office/officeart/2005/8/layout/hierarchy1"/>
    <dgm:cxn modelId="{BF39B736-ABC7-48A0-9DC7-D9CFA71BF564}" type="presParOf" srcId="{662B7333-2E05-4F98-82BD-2825BC9F1268}" destId="{6136B2CF-C3D2-49B7-83A1-FE18A903D3BF}" srcOrd="4" destOrd="0" presId="urn:microsoft.com/office/officeart/2005/8/layout/hierarchy1"/>
    <dgm:cxn modelId="{6ED6BD07-14E7-4AB1-8734-4949E5BF4B13}" type="presParOf" srcId="{662B7333-2E05-4F98-82BD-2825BC9F1268}" destId="{1A17C0BA-5BC5-49F8-BE4B-3F746C8EB6EC}" srcOrd="5" destOrd="0" presId="urn:microsoft.com/office/officeart/2005/8/layout/hierarchy1"/>
    <dgm:cxn modelId="{225E0AF5-283F-4BDE-AD9D-A6A9B89FE8DE}" type="presParOf" srcId="{1A17C0BA-5BC5-49F8-BE4B-3F746C8EB6EC}" destId="{639341FE-4EDE-481F-8376-81FE3306B419}" srcOrd="0" destOrd="0" presId="urn:microsoft.com/office/officeart/2005/8/layout/hierarchy1"/>
    <dgm:cxn modelId="{5C40437D-524E-4A62-A201-391119D38E84}" type="presParOf" srcId="{639341FE-4EDE-481F-8376-81FE3306B419}" destId="{5D604259-ED69-48A8-B426-C5FF3A6C6312}" srcOrd="0" destOrd="0" presId="urn:microsoft.com/office/officeart/2005/8/layout/hierarchy1"/>
    <dgm:cxn modelId="{9AB455B0-D4DA-49E2-963F-225D4D74A72B}" type="presParOf" srcId="{639341FE-4EDE-481F-8376-81FE3306B419}" destId="{259219AF-B656-4C49-AE9D-A0F875031A86}" srcOrd="1" destOrd="0" presId="urn:microsoft.com/office/officeart/2005/8/layout/hierarchy1"/>
    <dgm:cxn modelId="{E96324C9-72A2-4107-8798-BA1856F6F269}" type="presParOf" srcId="{1A17C0BA-5BC5-49F8-BE4B-3F746C8EB6EC}" destId="{83B8A806-6CAA-4A9E-9BE3-4D68C8C11DFE}"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2906DC3-EE88-48E1-9005-749E291709B2}"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0407DDBE-3D9C-41BA-9AB2-881DCB24F809}">
      <dgm:prSet/>
      <dgm:spPr/>
      <dgm:t>
        <a:bodyPr/>
        <a:lstStyle/>
        <a:p>
          <a:r>
            <a:rPr lang="en-US" b="1" dirty="0"/>
            <a:t>Knyttet til lungemedicinsk afdeling Bornholm</a:t>
          </a:r>
          <a:br>
            <a:rPr lang="en-US" b="1" dirty="0"/>
          </a:br>
          <a:r>
            <a:rPr lang="en-US" b="1" dirty="0"/>
            <a:t>KOL i stadium 3-4- efter Gold skalaen</a:t>
          </a:r>
          <a:endParaRPr lang="en-US" dirty="0"/>
        </a:p>
      </dgm:t>
    </dgm:pt>
    <dgm:pt modelId="{F1191946-8695-4276-A707-48BCB532B791}" type="parTrans" cxnId="{21CBEC26-D775-499B-A843-1FE17F38365B}">
      <dgm:prSet/>
      <dgm:spPr/>
      <dgm:t>
        <a:bodyPr/>
        <a:lstStyle/>
        <a:p>
          <a:endParaRPr lang="en-US"/>
        </a:p>
      </dgm:t>
    </dgm:pt>
    <dgm:pt modelId="{FF11D42E-541B-4D14-BD42-CF04D7710CB4}" type="sibTrans" cxnId="{21CBEC26-D775-499B-A843-1FE17F38365B}">
      <dgm:prSet/>
      <dgm:spPr/>
      <dgm:t>
        <a:bodyPr/>
        <a:lstStyle/>
        <a:p>
          <a:endParaRPr lang="en-US"/>
        </a:p>
      </dgm:t>
    </dgm:pt>
    <dgm:pt modelId="{2B9DBBBF-67F0-4703-807C-687D45F7895E}">
      <dgm:prSet/>
      <dgm:spPr/>
      <dgm:t>
        <a:bodyPr/>
        <a:lstStyle/>
        <a:p>
          <a:r>
            <a:rPr lang="en-US" b="1" dirty="0"/>
            <a:t>Være over 60 år</a:t>
          </a:r>
          <a:endParaRPr lang="en-US" dirty="0"/>
        </a:p>
      </dgm:t>
    </dgm:pt>
    <dgm:pt modelId="{86B2ECF2-8659-47E7-8B35-6C0BD242DA94}" type="parTrans" cxnId="{34E14720-F502-4CC9-B20A-673AF22F248A}">
      <dgm:prSet/>
      <dgm:spPr/>
      <dgm:t>
        <a:bodyPr/>
        <a:lstStyle/>
        <a:p>
          <a:endParaRPr lang="en-US"/>
        </a:p>
      </dgm:t>
    </dgm:pt>
    <dgm:pt modelId="{CFAA010B-F7F6-48F0-A4DB-935795FF1DE2}" type="sibTrans" cxnId="{34E14720-F502-4CC9-B20A-673AF22F248A}">
      <dgm:prSet/>
      <dgm:spPr/>
      <dgm:t>
        <a:bodyPr/>
        <a:lstStyle/>
        <a:p>
          <a:endParaRPr lang="en-US"/>
        </a:p>
      </dgm:t>
    </dgm:pt>
    <dgm:pt modelId="{E5B35FBE-E488-4F32-AC6F-C9F4FA6C1C1B}">
      <dgm:prSet/>
      <dgm:spPr/>
      <dgm:t>
        <a:bodyPr/>
        <a:lstStyle/>
        <a:p>
          <a:r>
            <a:rPr lang="en-US" b="1" dirty="0"/>
            <a:t>Både mænd og kvinder kan deltage</a:t>
          </a:r>
          <a:endParaRPr lang="en-US" dirty="0"/>
        </a:p>
      </dgm:t>
    </dgm:pt>
    <dgm:pt modelId="{03C7DF0C-6FE7-4D9F-A2AB-D90D62B12DF4}" type="parTrans" cxnId="{E9CD20BB-457C-4C37-BF3B-E6DAE218D097}">
      <dgm:prSet/>
      <dgm:spPr/>
      <dgm:t>
        <a:bodyPr/>
        <a:lstStyle/>
        <a:p>
          <a:endParaRPr lang="en-US"/>
        </a:p>
      </dgm:t>
    </dgm:pt>
    <dgm:pt modelId="{A380E5D5-BDA7-462D-BADB-388182CC30A1}" type="sibTrans" cxnId="{E9CD20BB-457C-4C37-BF3B-E6DAE218D097}">
      <dgm:prSet/>
      <dgm:spPr/>
      <dgm:t>
        <a:bodyPr/>
        <a:lstStyle/>
        <a:p>
          <a:endParaRPr lang="en-US"/>
        </a:p>
      </dgm:t>
    </dgm:pt>
    <dgm:pt modelId="{BFBEDDAD-34EA-4CF0-BAEA-12A19D2FF984}">
      <dgm:prSet/>
      <dgm:spPr/>
      <dgm:t>
        <a:bodyPr/>
        <a:lstStyle/>
        <a:p>
          <a:r>
            <a:rPr lang="en-US" b="1" dirty="0"/>
            <a:t>Patienten må ikke være i terminal stadium af sin sygdom</a:t>
          </a:r>
          <a:endParaRPr lang="en-US" dirty="0"/>
        </a:p>
      </dgm:t>
    </dgm:pt>
    <dgm:pt modelId="{AD94B4F7-ACE9-48AB-90CE-2410BE7C979B}" type="parTrans" cxnId="{24E60447-CA9F-4DC8-8465-B0D7AAF00F12}">
      <dgm:prSet/>
      <dgm:spPr/>
      <dgm:t>
        <a:bodyPr/>
        <a:lstStyle/>
        <a:p>
          <a:endParaRPr lang="en-US"/>
        </a:p>
      </dgm:t>
    </dgm:pt>
    <dgm:pt modelId="{713A99E5-9869-48B3-A1C2-6AA16F308F93}" type="sibTrans" cxnId="{24E60447-CA9F-4DC8-8465-B0D7AAF00F12}">
      <dgm:prSet/>
      <dgm:spPr/>
      <dgm:t>
        <a:bodyPr/>
        <a:lstStyle/>
        <a:p>
          <a:endParaRPr lang="en-US"/>
        </a:p>
      </dgm:t>
    </dgm:pt>
    <dgm:pt modelId="{3B6331D6-E36F-45CB-91D6-FA72C2E1B693}">
      <dgm:prSet/>
      <dgm:spPr/>
      <dgm:t>
        <a:bodyPr/>
        <a:lstStyle/>
        <a:p>
          <a:r>
            <a:rPr lang="en-US" b="1" dirty="0"/>
            <a:t>Patienten skal være fastboende på Bornholm</a:t>
          </a:r>
          <a:endParaRPr lang="en-US" dirty="0"/>
        </a:p>
      </dgm:t>
    </dgm:pt>
    <dgm:pt modelId="{38F13C4B-BD53-42CE-8AD4-E585ADAA9B1E}" type="parTrans" cxnId="{AD05CF97-0F35-4FDA-B778-1FF3AD0FE80E}">
      <dgm:prSet/>
      <dgm:spPr/>
      <dgm:t>
        <a:bodyPr/>
        <a:lstStyle/>
        <a:p>
          <a:endParaRPr lang="en-US"/>
        </a:p>
      </dgm:t>
    </dgm:pt>
    <dgm:pt modelId="{32D0E0A2-8DC3-40D5-8B69-6C6A1630B572}" type="sibTrans" cxnId="{AD05CF97-0F35-4FDA-B778-1FF3AD0FE80E}">
      <dgm:prSet/>
      <dgm:spPr/>
      <dgm:t>
        <a:bodyPr/>
        <a:lstStyle/>
        <a:p>
          <a:endParaRPr lang="en-US"/>
        </a:p>
      </dgm:t>
    </dgm:pt>
    <dgm:pt modelId="{64265BB2-7EBD-4FD8-A7FA-D01CC9DE1147}">
      <dgm:prSet/>
      <dgm:spPr/>
      <dgm:t>
        <a:bodyPr/>
        <a:lstStyle/>
        <a:p>
          <a:r>
            <a:rPr lang="en-US" b="1" dirty="0"/>
            <a:t>13 har deltaget I </a:t>
          </a:r>
          <a:r>
            <a:rPr lang="da-DK" b="1" noProof="0" dirty="0"/>
            <a:t>undersøgelsen</a:t>
          </a:r>
          <a:r>
            <a:rPr lang="en-US" b="1" dirty="0"/>
            <a:t>, </a:t>
          </a:r>
          <a:r>
            <a:rPr lang="da-DK" b="1" noProof="0" dirty="0"/>
            <a:t>hvor</a:t>
          </a:r>
          <a:r>
            <a:rPr lang="en-US" b="1" dirty="0"/>
            <a:t> </a:t>
          </a:r>
          <a:r>
            <a:rPr lang="da-DK" b="1" noProof="0" dirty="0"/>
            <a:t>af</a:t>
          </a:r>
          <a:r>
            <a:rPr lang="en-US" b="1" dirty="0"/>
            <a:t> </a:t>
          </a:r>
          <a:r>
            <a:rPr lang="da-DK" b="1" noProof="0" dirty="0"/>
            <a:t>en</a:t>
          </a:r>
          <a:r>
            <a:rPr lang="en-US" b="1" dirty="0"/>
            <a:t> </a:t>
          </a:r>
          <a:r>
            <a:rPr lang="da-DK" b="1" noProof="0" dirty="0"/>
            <a:t>som</a:t>
          </a:r>
          <a:r>
            <a:rPr lang="en-US" b="1" dirty="0"/>
            <a:t> PPI for at </a:t>
          </a:r>
          <a:r>
            <a:rPr lang="da-DK" b="1" noProof="0" dirty="0"/>
            <a:t>kvalificere</a:t>
          </a:r>
          <a:r>
            <a:rPr lang="en-US" b="1" dirty="0"/>
            <a:t> </a:t>
          </a:r>
          <a:r>
            <a:rPr lang="da-DK" b="1" noProof="0" dirty="0"/>
            <a:t>interviewguiden</a:t>
          </a:r>
          <a:r>
            <a:rPr lang="en-US" b="1" dirty="0"/>
            <a:t>.</a:t>
          </a:r>
          <a:endParaRPr lang="en-US" dirty="0"/>
        </a:p>
      </dgm:t>
    </dgm:pt>
    <dgm:pt modelId="{87B96014-BB7F-4F42-B501-07B2D5A214F5}" type="parTrans" cxnId="{92C3C5DD-5B05-4996-B807-06541DE11A0E}">
      <dgm:prSet/>
      <dgm:spPr/>
      <dgm:t>
        <a:bodyPr/>
        <a:lstStyle/>
        <a:p>
          <a:endParaRPr lang="en-US"/>
        </a:p>
      </dgm:t>
    </dgm:pt>
    <dgm:pt modelId="{F0D5614C-CB70-46B6-BBDF-2F05DB0C2C03}" type="sibTrans" cxnId="{92C3C5DD-5B05-4996-B807-06541DE11A0E}">
      <dgm:prSet/>
      <dgm:spPr/>
      <dgm:t>
        <a:bodyPr/>
        <a:lstStyle/>
        <a:p>
          <a:endParaRPr lang="en-US"/>
        </a:p>
      </dgm:t>
    </dgm:pt>
    <dgm:pt modelId="{7C3C2141-23D8-4513-AC61-217CD927BEF3}" type="pres">
      <dgm:prSet presAssocID="{22906DC3-EE88-48E1-9005-749E291709B2}" presName="linear" presStyleCnt="0">
        <dgm:presLayoutVars>
          <dgm:animLvl val="lvl"/>
          <dgm:resizeHandles val="exact"/>
        </dgm:presLayoutVars>
      </dgm:prSet>
      <dgm:spPr/>
    </dgm:pt>
    <dgm:pt modelId="{01CA6761-4E58-40BB-9ABF-B5AABC602AAF}" type="pres">
      <dgm:prSet presAssocID="{0407DDBE-3D9C-41BA-9AB2-881DCB24F809}" presName="parentText" presStyleLbl="node1" presStyleIdx="0" presStyleCnt="6">
        <dgm:presLayoutVars>
          <dgm:chMax val="0"/>
          <dgm:bulletEnabled val="1"/>
        </dgm:presLayoutVars>
      </dgm:prSet>
      <dgm:spPr/>
    </dgm:pt>
    <dgm:pt modelId="{1A6897D3-1FA4-4F44-B736-259D5899DF87}" type="pres">
      <dgm:prSet presAssocID="{FF11D42E-541B-4D14-BD42-CF04D7710CB4}" presName="spacer" presStyleCnt="0"/>
      <dgm:spPr/>
    </dgm:pt>
    <dgm:pt modelId="{173092E3-7E30-4B53-B74C-FF2D75F782F2}" type="pres">
      <dgm:prSet presAssocID="{2B9DBBBF-67F0-4703-807C-687D45F7895E}" presName="parentText" presStyleLbl="node1" presStyleIdx="1" presStyleCnt="6">
        <dgm:presLayoutVars>
          <dgm:chMax val="0"/>
          <dgm:bulletEnabled val="1"/>
        </dgm:presLayoutVars>
      </dgm:prSet>
      <dgm:spPr/>
    </dgm:pt>
    <dgm:pt modelId="{069F36E3-001B-4D05-8A17-4C6E3C3C26EA}" type="pres">
      <dgm:prSet presAssocID="{CFAA010B-F7F6-48F0-A4DB-935795FF1DE2}" presName="spacer" presStyleCnt="0"/>
      <dgm:spPr/>
    </dgm:pt>
    <dgm:pt modelId="{58D0DDFD-F8EA-4658-900C-6583770158A4}" type="pres">
      <dgm:prSet presAssocID="{E5B35FBE-E488-4F32-AC6F-C9F4FA6C1C1B}" presName="parentText" presStyleLbl="node1" presStyleIdx="2" presStyleCnt="6">
        <dgm:presLayoutVars>
          <dgm:chMax val="0"/>
          <dgm:bulletEnabled val="1"/>
        </dgm:presLayoutVars>
      </dgm:prSet>
      <dgm:spPr/>
    </dgm:pt>
    <dgm:pt modelId="{F96EE29D-0FC4-446F-A415-2D4473826519}" type="pres">
      <dgm:prSet presAssocID="{A380E5D5-BDA7-462D-BADB-388182CC30A1}" presName="spacer" presStyleCnt="0"/>
      <dgm:spPr/>
    </dgm:pt>
    <dgm:pt modelId="{854A255C-29AF-4F2B-B0F8-D32D0FFA5205}" type="pres">
      <dgm:prSet presAssocID="{BFBEDDAD-34EA-4CF0-BAEA-12A19D2FF984}" presName="parentText" presStyleLbl="node1" presStyleIdx="3" presStyleCnt="6">
        <dgm:presLayoutVars>
          <dgm:chMax val="0"/>
          <dgm:bulletEnabled val="1"/>
        </dgm:presLayoutVars>
      </dgm:prSet>
      <dgm:spPr/>
    </dgm:pt>
    <dgm:pt modelId="{131ED075-7DD3-4CFF-8498-1B75C2EA05E6}" type="pres">
      <dgm:prSet presAssocID="{713A99E5-9869-48B3-A1C2-6AA16F308F93}" presName="spacer" presStyleCnt="0"/>
      <dgm:spPr/>
    </dgm:pt>
    <dgm:pt modelId="{2FD4D255-3B85-423C-AC52-DCC6F6084E3D}" type="pres">
      <dgm:prSet presAssocID="{3B6331D6-E36F-45CB-91D6-FA72C2E1B693}" presName="parentText" presStyleLbl="node1" presStyleIdx="4" presStyleCnt="6">
        <dgm:presLayoutVars>
          <dgm:chMax val="0"/>
          <dgm:bulletEnabled val="1"/>
        </dgm:presLayoutVars>
      </dgm:prSet>
      <dgm:spPr/>
    </dgm:pt>
    <dgm:pt modelId="{1B11C246-BCCA-43DA-AD4B-3958AA55A40A}" type="pres">
      <dgm:prSet presAssocID="{32D0E0A2-8DC3-40D5-8B69-6C6A1630B572}" presName="spacer" presStyleCnt="0"/>
      <dgm:spPr/>
    </dgm:pt>
    <dgm:pt modelId="{1FFAD426-B992-49C9-82F7-D30A8F79C72E}" type="pres">
      <dgm:prSet presAssocID="{64265BB2-7EBD-4FD8-A7FA-D01CC9DE1147}" presName="parentText" presStyleLbl="node1" presStyleIdx="5" presStyleCnt="6">
        <dgm:presLayoutVars>
          <dgm:chMax val="0"/>
          <dgm:bulletEnabled val="1"/>
        </dgm:presLayoutVars>
      </dgm:prSet>
      <dgm:spPr/>
    </dgm:pt>
  </dgm:ptLst>
  <dgm:cxnLst>
    <dgm:cxn modelId="{3DD38A12-2DF0-483E-9251-0AB75468E2EE}" type="presOf" srcId="{64265BB2-7EBD-4FD8-A7FA-D01CC9DE1147}" destId="{1FFAD426-B992-49C9-82F7-D30A8F79C72E}" srcOrd="0" destOrd="0" presId="urn:microsoft.com/office/officeart/2005/8/layout/vList2"/>
    <dgm:cxn modelId="{34E14720-F502-4CC9-B20A-673AF22F248A}" srcId="{22906DC3-EE88-48E1-9005-749E291709B2}" destId="{2B9DBBBF-67F0-4703-807C-687D45F7895E}" srcOrd="1" destOrd="0" parTransId="{86B2ECF2-8659-47E7-8B35-6C0BD242DA94}" sibTransId="{CFAA010B-F7F6-48F0-A4DB-935795FF1DE2}"/>
    <dgm:cxn modelId="{21CBEC26-D775-499B-A843-1FE17F38365B}" srcId="{22906DC3-EE88-48E1-9005-749E291709B2}" destId="{0407DDBE-3D9C-41BA-9AB2-881DCB24F809}" srcOrd="0" destOrd="0" parTransId="{F1191946-8695-4276-A707-48BCB532B791}" sibTransId="{FF11D42E-541B-4D14-BD42-CF04D7710CB4}"/>
    <dgm:cxn modelId="{24E60447-CA9F-4DC8-8465-B0D7AAF00F12}" srcId="{22906DC3-EE88-48E1-9005-749E291709B2}" destId="{BFBEDDAD-34EA-4CF0-BAEA-12A19D2FF984}" srcOrd="3" destOrd="0" parTransId="{AD94B4F7-ACE9-48AB-90CE-2410BE7C979B}" sibTransId="{713A99E5-9869-48B3-A1C2-6AA16F308F93}"/>
    <dgm:cxn modelId="{38EED054-4DD6-45DD-A4AB-07D1CCA04479}" type="presOf" srcId="{3B6331D6-E36F-45CB-91D6-FA72C2E1B693}" destId="{2FD4D255-3B85-423C-AC52-DCC6F6084E3D}" srcOrd="0" destOrd="0" presId="urn:microsoft.com/office/officeart/2005/8/layout/vList2"/>
    <dgm:cxn modelId="{CA154D86-32BC-4028-B764-E7A2B0C314F1}" type="presOf" srcId="{E5B35FBE-E488-4F32-AC6F-C9F4FA6C1C1B}" destId="{58D0DDFD-F8EA-4658-900C-6583770158A4}" srcOrd="0" destOrd="0" presId="urn:microsoft.com/office/officeart/2005/8/layout/vList2"/>
    <dgm:cxn modelId="{AD05CF97-0F35-4FDA-B778-1FF3AD0FE80E}" srcId="{22906DC3-EE88-48E1-9005-749E291709B2}" destId="{3B6331D6-E36F-45CB-91D6-FA72C2E1B693}" srcOrd="4" destOrd="0" parTransId="{38F13C4B-BD53-42CE-8AD4-E585ADAA9B1E}" sibTransId="{32D0E0A2-8DC3-40D5-8B69-6C6A1630B572}"/>
    <dgm:cxn modelId="{D798BEA0-9F83-49FE-8AA3-50F3F236886D}" type="presOf" srcId="{22906DC3-EE88-48E1-9005-749E291709B2}" destId="{7C3C2141-23D8-4513-AC61-217CD927BEF3}" srcOrd="0" destOrd="0" presId="urn:microsoft.com/office/officeart/2005/8/layout/vList2"/>
    <dgm:cxn modelId="{1A2D03AC-19CD-4BB2-91C5-919B6832BB30}" type="presOf" srcId="{BFBEDDAD-34EA-4CF0-BAEA-12A19D2FF984}" destId="{854A255C-29AF-4F2B-B0F8-D32D0FFA5205}" srcOrd="0" destOrd="0" presId="urn:microsoft.com/office/officeart/2005/8/layout/vList2"/>
    <dgm:cxn modelId="{E9CD20BB-457C-4C37-BF3B-E6DAE218D097}" srcId="{22906DC3-EE88-48E1-9005-749E291709B2}" destId="{E5B35FBE-E488-4F32-AC6F-C9F4FA6C1C1B}" srcOrd="2" destOrd="0" parTransId="{03C7DF0C-6FE7-4D9F-A2AB-D90D62B12DF4}" sibTransId="{A380E5D5-BDA7-462D-BADB-388182CC30A1}"/>
    <dgm:cxn modelId="{AE6064C3-B9AB-4271-A1F0-FA2A6053F032}" type="presOf" srcId="{0407DDBE-3D9C-41BA-9AB2-881DCB24F809}" destId="{01CA6761-4E58-40BB-9ABF-B5AABC602AAF}" srcOrd="0" destOrd="0" presId="urn:microsoft.com/office/officeart/2005/8/layout/vList2"/>
    <dgm:cxn modelId="{FD9610CE-B0BA-4406-AF6B-68C1684A892A}" type="presOf" srcId="{2B9DBBBF-67F0-4703-807C-687D45F7895E}" destId="{173092E3-7E30-4B53-B74C-FF2D75F782F2}" srcOrd="0" destOrd="0" presId="urn:microsoft.com/office/officeart/2005/8/layout/vList2"/>
    <dgm:cxn modelId="{92C3C5DD-5B05-4996-B807-06541DE11A0E}" srcId="{22906DC3-EE88-48E1-9005-749E291709B2}" destId="{64265BB2-7EBD-4FD8-A7FA-D01CC9DE1147}" srcOrd="5" destOrd="0" parTransId="{87B96014-BB7F-4F42-B501-07B2D5A214F5}" sibTransId="{F0D5614C-CB70-46B6-BBDF-2F05DB0C2C03}"/>
    <dgm:cxn modelId="{4FEA8F5D-631A-4189-BD7F-FBF41B36A522}" type="presParOf" srcId="{7C3C2141-23D8-4513-AC61-217CD927BEF3}" destId="{01CA6761-4E58-40BB-9ABF-B5AABC602AAF}" srcOrd="0" destOrd="0" presId="urn:microsoft.com/office/officeart/2005/8/layout/vList2"/>
    <dgm:cxn modelId="{AEE175CD-C0D2-4EB8-BF3A-DF6FD0366A8A}" type="presParOf" srcId="{7C3C2141-23D8-4513-AC61-217CD927BEF3}" destId="{1A6897D3-1FA4-4F44-B736-259D5899DF87}" srcOrd="1" destOrd="0" presId="urn:microsoft.com/office/officeart/2005/8/layout/vList2"/>
    <dgm:cxn modelId="{CBEBA23F-E462-4106-B7A6-B78AD918CC14}" type="presParOf" srcId="{7C3C2141-23D8-4513-AC61-217CD927BEF3}" destId="{173092E3-7E30-4B53-B74C-FF2D75F782F2}" srcOrd="2" destOrd="0" presId="urn:microsoft.com/office/officeart/2005/8/layout/vList2"/>
    <dgm:cxn modelId="{34914656-E917-4EBF-A4BF-028FDB6DF3F7}" type="presParOf" srcId="{7C3C2141-23D8-4513-AC61-217CD927BEF3}" destId="{069F36E3-001B-4D05-8A17-4C6E3C3C26EA}" srcOrd="3" destOrd="0" presId="urn:microsoft.com/office/officeart/2005/8/layout/vList2"/>
    <dgm:cxn modelId="{36798E0A-F2AC-46FD-8318-4F6BF8FB2BBB}" type="presParOf" srcId="{7C3C2141-23D8-4513-AC61-217CD927BEF3}" destId="{58D0DDFD-F8EA-4658-900C-6583770158A4}" srcOrd="4" destOrd="0" presId="urn:microsoft.com/office/officeart/2005/8/layout/vList2"/>
    <dgm:cxn modelId="{CA3C3D08-DC9E-4F90-B686-8F7348298F53}" type="presParOf" srcId="{7C3C2141-23D8-4513-AC61-217CD927BEF3}" destId="{F96EE29D-0FC4-446F-A415-2D4473826519}" srcOrd="5" destOrd="0" presId="urn:microsoft.com/office/officeart/2005/8/layout/vList2"/>
    <dgm:cxn modelId="{C3794682-2B30-45CE-AE84-0D6E58241967}" type="presParOf" srcId="{7C3C2141-23D8-4513-AC61-217CD927BEF3}" destId="{854A255C-29AF-4F2B-B0F8-D32D0FFA5205}" srcOrd="6" destOrd="0" presId="urn:microsoft.com/office/officeart/2005/8/layout/vList2"/>
    <dgm:cxn modelId="{80914CBF-5C66-408C-874B-F1CA325DBB7D}" type="presParOf" srcId="{7C3C2141-23D8-4513-AC61-217CD927BEF3}" destId="{131ED075-7DD3-4CFF-8498-1B75C2EA05E6}" srcOrd="7" destOrd="0" presId="urn:microsoft.com/office/officeart/2005/8/layout/vList2"/>
    <dgm:cxn modelId="{78996178-ADE3-4749-9B0F-DA7487E81B5E}" type="presParOf" srcId="{7C3C2141-23D8-4513-AC61-217CD927BEF3}" destId="{2FD4D255-3B85-423C-AC52-DCC6F6084E3D}" srcOrd="8" destOrd="0" presId="urn:microsoft.com/office/officeart/2005/8/layout/vList2"/>
    <dgm:cxn modelId="{184D23EB-5B31-4EBC-823F-F4E37024ED7C}" type="presParOf" srcId="{7C3C2141-23D8-4513-AC61-217CD927BEF3}" destId="{1B11C246-BCCA-43DA-AD4B-3958AA55A40A}" srcOrd="9" destOrd="0" presId="urn:microsoft.com/office/officeart/2005/8/layout/vList2"/>
    <dgm:cxn modelId="{42CCFBFE-0909-4006-862B-7AEFEE9EE2CF}" type="presParOf" srcId="{7C3C2141-23D8-4513-AC61-217CD927BEF3}" destId="{1FFAD426-B992-49C9-82F7-D30A8F79C72E}" srcOrd="10" destOrd="0" presId="urn:microsoft.com/office/officeart/2005/8/layout/vList2"/>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10DDA28-74A9-4259-AD60-64A46146CCF3}" type="doc">
      <dgm:prSet loTypeId="urn:microsoft.com/office/officeart/2005/8/layout/chevron1" loCatId="process" qsTypeId="urn:microsoft.com/office/officeart/2005/8/quickstyle/simple4" qsCatId="simple" csTypeId="urn:microsoft.com/office/officeart/2005/8/colors/colorful5" csCatId="colorful" phldr="1"/>
      <dgm:spPr/>
      <dgm:t>
        <a:bodyPr/>
        <a:lstStyle/>
        <a:p>
          <a:endParaRPr lang="en-US"/>
        </a:p>
      </dgm:t>
    </dgm:pt>
    <dgm:pt modelId="{624BCBED-D8EE-4591-98D9-07F20756F76B}">
      <dgm:prSet/>
      <dgm:spPr/>
      <dgm:t>
        <a:bodyPr/>
        <a:lstStyle/>
        <a:p>
          <a:r>
            <a:rPr lang="da-DK" dirty="0"/>
            <a:t>At blive klogere på, hvad </a:t>
          </a:r>
          <a:r>
            <a:rPr lang="da-DK" dirty="0" err="1"/>
            <a:t>SSAér</a:t>
          </a:r>
          <a:r>
            <a:rPr lang="da-DK" dirty="0"/>
            <a:t>- ansat i primær sektor og SSH, SSA - elever tænker om:</a:t>
          </a:r>
          <a:endParaRPr lang="en-US" dirty="0"/>
        </a:p>
      </dgm:t>
    </dgm:pt>
    <dgm:pt modelId="{06EFA46E-BBC5-42FB-813E-4E6993F59CF8}" type="parTrans" cxnId="{3A806C5F-D172-4502-BC9B-1312963BAAE6}">
      <dgm:prSet/>
      <dgm:spPr/>
      <dgm:t>
        <a:bodyPr/>
        <a:lstStyle/>
        <a:p>
          <a:endParaRPr lang="en-US"/>
        </a:p>
      </dgm:t>
    </dgm:pt>
    <dgm:pt modelId="{A5EE71D7-70E3-4E86-A702-F6B6ED7DD8B1}" type="sibTrans" cxnId="{3A806C5F-D172-4502-BC9B-1312963BAAE6}">
      <dgm:prSet/>
      <dgm:spPr/>
      <dgm:t>
        <a:bodyPr/>
        <a:lstStyle/>
        <a:p>
          <a:endParaRPr lang="en-US"/>
        </a:p>
      </dgm:t>
    </dgm:pt>
    <dgm:pt modelId="{6297DD36-C28D-440D-A36D-21CE5AA77CF4}">
      <dgm:prSet/>
      <dgm:spPr/>
      <dgm:t>
        <a:bodyPr/>
        <a:lstStyle/>
        <a:p>
          <a:r>
            <a:rPr lang="da-DK" dirty="0"/>
            <a:t>Velfærdsteknologi og brugen af velfærdsteknologi hos borgere på Bornholm, bl.a. med henblik på deres rolle af implementering af ny velfærdsteknologi</a:t>
          </a:r>
          <a:endParaRPr lang="en-US" dirty="0"/>
        </a:p>
      </dgm:t>
    </dgm:pt>
    <dgm:pt modelId="{22230542-6E9A-4704-8FE8-E564A63CEFF0}" type="parTrans" cxnId="{AF1A001E-7753-4D06-8C79-15894D53E5EF}">
      <dgm:prSet/>
      <dgm:spPr/>
      <dgm:t>
        <a:bodyPr/>
        <a:lstStyle/>
        <a:p>
          <a:endParaRPr lang="en-US"/>
        </a:p>
      </dgm:t>
    </dgm:pt>
    <dgm:pt modelId="{8FBFD605-44EA-43AD-A1A0-8FB43E8D89EC}" type="sibTrans" cxnId="{AF1A001E-7753-4D06-8C79-15894D53E5EF}">
      <dgm:prSet/>
      <dgm:spPr/>
      <dgm:t>
        <a:bodyPr/>
        <a:lstStyle/>
        <a:p>
          <a:endParaRPr lang="en-US"/>
        </a:p>
      </dgm:t>
    </dgm:pt>
    <dgm:pt modelId="{CE7B093D-6767-42AE-859A-9BD5094669B7}" type="pres">
      <dgm:prSet presAssocID="{910DDA28-74A9-4259-AD60-64A46146CCF3}" presName="Name0" presStyleCnt="0">
        <dgm:presLayoutVars>
          <dgm:dir/>
          <dgm:animLvl val="lvl"/>
          <dgm:resizeHandles val="exact"/>
        </dgm:presLayoutVars>
      </dgm:prSet>
      <dgm:spPr/>
    </dgm:pt>
    <dgm:pt modelId="{8A295C6E-CE54-4AE2-81EA-AE5BE9EC93CA}" type="pres">
      <dgm:prSet presAssocID="{624BCBED-D8EE-4591-98D9-07F20756F76B}" presName="parTxOnly" presStyleLbl="node1" presStyleIdx="0" presStyleCnt="2">
        <dgm:presLayoutVars>
          <dgm:chMax val="0"/>
          <dgm:chPref val="0"/>
          <dgm:bulletEnabled val="1"/>
        </dgm:presLayoutVars>
      </dgm:prSet>
      <dgm:spPr/>
    </dgm:pt>
    <dgm:pt modelId="{1A5F1880-5174-4054-A236-48BEEDEB3CBD}" type="pres">
      <dgm:prSet presAssocID="{A5EE71D7-70E3-4E86-A702-F6B6ED7DD8B1}" presName="parTxOnlySpace" presStyleCnt="0"/>
      <dgm:spPr/>
    </dgm:pt>
    <dgm:pt modelId="{1634FB80-F0C5-4985-8561-7BB9755BBFF6}" type="pres">
      <dgm:prSet presAssocID="{6297DD36-C28D-440D-A36D-21CE5AA77CF4}" presName="parTxOnly" presStyleLbl="node1" presStyleIdx="1" presStyleCnt="2">
        <dgm:presLayoutVars>
          <dgm:chMax val="0"/>
          <dgm:chPref val="0"/>
          <dgm:bulletEnabled val="1"/>
        </dgm:presLayoutVars>
      </dgm:prSet>
      <dgm:spPr/>
    </dgm:pt>
  </dgm:ptLst>
  <dgm:cxnLst>
    <dgm:cxn modelId="{76E4290B-081A-475A-ABBA-0B388DBBFD79}" type="presOf" srcId="{624BCBED-D8EE-4591-98D9-07F20756F76B}" destId="{8A295C6E-CE54-4AE2-81EA-AE5BE9EC93CA}" srcOrd="0" destOrd="0" presId="urn:microsoft.com/office/officeart/2005/8/layout/chevron1"/>
    <dgm:cxn modelId="{3ED03F15-BF50-4990-B107-0B810259BC57}" type="presOf" srcId="{910DDA28-74A9-4259-AD60-64A46146CCF3}" destId="{CE7B093D-6767-42AE-859A-9BD5094669B7}" srcOrd="0" destOrd="0" presId="urn:microsoft.com/office/officeart/2005/8/layout/chevron1"/>
    <dgm:cxn modelId="{AF1A001E-7753-4D06-8C79-15894D53E5EF}" srcId="{910DDA28-74A9-4259-AD60-64A46146CCF3}" destId="{6297DD36-C28D-440D-A36D-21CE5AA77CF4}" srcOrd="1" destOrd="0" parTransId="{22230542-6E9A-4704-8FE8-E564A63CEFF0}" sibTransId="{8FBFD605-44EA-43AD-A1A0-8FB43E8D89EC}"/>
    <dgm:cxn modelId="{3A806C5F-D172-4502-BC9B-1312963BAAE6}" srcId="{910DDA28-74A9-4259-AD60-64A46146CCF3}" destId="{624BCBED-D8EE-4591-98D9-07F20756F76B}" srcOrd="0" destOrd="0" parTransId="{06EFA46E-BBC5-42FB-813E-4E6993F59CF8}" sibTransId="{A5EE71D7-70E3-4E86-A702-F6B6ED7DD8B1}"/>
    <dgm:cxn modelId="{136A0CC7-ADA2-4AF9-B9E1-43826746C11A}" type="presOf" srcId="{6297DD36-C28D-440D-A36D-21CE5AA77CF4}" destId="{1634FB80-F0C5-4985-8561-7BB9755BBFF6}" srcOrd="0" destOrd="0" presId="urn:microsoft.com/office/officeart/2005/8/layout/chevron1"/>
    <dgm:cxn modelId="{E5D95009-09A3-4F90-A478-1A804E43BEE6}" type="presParOf" srcId="{CE7B093D-6767-42AE-859A-9BD5094669B7}" destId="{8A295C6E-CE54-4AE2-81EA-AE5BE9EC93CA}" srcOrd="0" destOrd="0" presId="urn:microsoft.com/office/officeart/2005/8/layout/chevron1"/>
    <dgm:cxn modelId="{590F6DE3-CB6E-4F12-9CC8-63707723D8E3}" type="presParOf" srcId="{CE7B093D-6767-42AE-859A-9BD5094669B7}" destId="{1A5F1880-5174-4054-A236-48BEEDEB3CBD}" srcOrd="1" destOrd="0" presId="urn:microsoft.com/office/officeart/2005/8/layout/chevron1"/>
    <dgm:cxn modelId="{6997BFD0-6A77-4EA5-9D7B-3186FB84DDB5}" type="presParOf" srcId="{CE7B093D-6767-42AE-859A-9BD5094669B7}" destId="{1634FB80-F0C5-4985-8561-7BB9755BBFF6}" srcOrd="2" destOrd="0" presId="urn:microsoft.com/office/officeart/2005/8/layout/chevr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0964B23D-FE91-46D3-9524-8AFF114F654E}" type="doc">
      <dgm:prSet loTypeId="urn:microsoft.com/office/officeart/2005/8/layout/default" loCatId="list" qsTypeId="urn:microsoft.com/office/officeart/2005/8/quickstyle/simple5" qsCatId="simple" csTypeId="urn:microsoft.com/office/officeart/2005/8/colors/accent0_3" csCatId="mainScheme" phldr="1"/>
      <dgm:spPr/>
      <dgm:t>
        <a:bodyPr/>
        <a:lstStyle/>
        <a:p>
          <a:endParaRPr lang="en-US"/>
        </a:p>
      </dgm:t>
    </dgm:pt>
    <dgm:pt modelId="{8563A732-2E87-43B1-A865-58A4E57468E5}">
      <dgm:prSet/>
      <dgm:spPr/>
      <dgm:t>
        <a:bodyPr/>
        <a:lstStyle/>
        <a:p>
          <a:r>
            <a:rPr lang="da-DK" dirty="0"/>
            <a:t>Det er person afhængigt hvilke teknologier der ender ude hos borgeren</a:t>
          </a:r>
          <a:endParaRPr lang="en-US" dirty="0"/>
        </a:p>
      </dgm:t>
    </dgm:pt>
    <dgm:pt modelId="{98D2B2CA-556D-4F4F-B641-1C87F1882D8F}" type="parTrans" cxnId="{33027C25-49EE-43DB-8B8D-27DD91BF6C5A}">
      <dgm:prSet/>
      <dgm:spPr/>
      <dgm:t>
        <a:bodyPr/>
        <a:lstStyle/>
        <a:p>
          <a:endParaRPr lang="en-US"/>
        </a:p>
      </dgm:t>
    </dgm:pt>
    <dgm:pt modelId="{8A7B4672-0352-49FC-A8C0-2AA7C29F4C07}" type="sibTrans" cxnId="{33027C25-49EE-43DB-8B8D-27DD91BF6C5A}">
      <dgm:prSet/>
      <dgm:spPr/>
      <dgm:t>
        <a:bodyPr/>
        <a:lstStyle/>
        <a:p>
          <a:endParaRPr lang="en-US"/>
        </a:p>
      </dgm:t>
    </dgm:pt>
    <dgm:pt modelId="{9239DB07-8454-4CF2-AF29-2314C793084F}">
      <dgm:prSet/>
      <dgm:spPr/>
      <dgm:t>
        <a:bodyPr/>
        <a:lstStyle/>
        <a:p>
          <a:pPr marL="0" marR="0" lvl="0" indent="0" defTabSz="914400" eaLnBrk="1" fontAlgn="auto" latinLnBrk="0" hangingPunct="1">
            <a:lnSpc>
              <a:spcPct val="100000"/>
            </a:lnSpc>
            <a:spcBef>
              <a:spcPts val="0"/>
            </a:spcBef>
            <a:spcAft>
              <a:spcPts val="0"/>
            </a:spcAft>
            <a:buClrTx/>
            <a:buSzTx/>
            <a:buFontTx/>
            <a:buNone/>
            <a:tabLst/>
            <a:defRPr/>
          </a:pPr>
          <a:r>
            <a:rPr lang="da-DK"/>
            <a:t>At bestille de forskellige teknologier – Ikke meget brugervenligt for medarbejdere! </a:t>
          </a:r>
        </a:p>
        <a:p>
          <a:endParaRPr lang="en-US" dirty="0"/>
        </a:p>
      </dgm:t>
    </dgm:pt>
    <dgm:pt modelId="{4C6A9BD4-8703-4669-985F-C16CA036F7BE}" type="parTrans" cxnId="{330F0CAE-4BAB-4CF1-AA21-76645D9498A6}">
      <dgm:prSet/>
      <dgm:spPr/>
      <dgm:t>
        <a:bodyPr/>
        <a:lstStyle/>
        <a:p>
          <a:endParaRPr lang="en-US"/>
        </a:p>
      </dgm:t>
    </dgm:pt>
    <dgm:pt modelId="{039850A5-70F2-42BE-BC6D-7F68D3415F8E}" type="sibTrans" cxnId="{330F0CAE-4BAB-4CF1-AA21-76645D9498A6}">
      <dgm:prSet/>
      <dgm:spPr/>
      <dgm:t>
        <a:bodyPr/>
        <a:lstStyle/>
        <a:p>
          <a:endParaRPr lang="en-US"/>
        </a:p>
      </dgm:t>
    </dgm:pt>
    <dgm:pt modelId="{6D8CC228-7D20-404A-8875-A2D2C5C2A6D3}">
      <dgm:prSet/>
      <dgm:spPr/>
      <dgm:t>
        <a:bodyPr/>
        <a:lstStyle/>
        <a:p>
          <a:pPr marL="0" marR="0" lvl="0" indent="0" defTabSz="914400" eaLnBrk="1" fontAlgn="auto" latinLnBrk="0" hangingPunct="1">
            <a:lnSpc>
              <a:spcPct val="100000"/>
            </a:lnSpc>
            <a:spcBef>
              <a:spcPts val="0"/>
            </a:spcBef>
            <a:spcAft>
              <a:spcPts val="0"/>
            </a:spcAft>
            <a:buClrTx/>
            <a:buSzTx/>
            <a:buFontTx/>
            <a:buNone/>
            <a:tabLst/>
            <a:defRPr/>
          </a:pPr>
          <a:r>
            <a:rPr lang="da-DK" dirty="0"/>
            <a:t>Afgørende at kende teknologierne </a:t>
          </a:r>
          <a:endParaRPr lang="en-US" dirty="0"/>
        </a:p>
      </dgm:t>
    </dgm:pt>
    <dgm:pt modelId="{BB121676-4611-430E-ACA8-BCD3E6B4CC66}" type="parTrans" cxnId="{FF6D1E41-78C4-4D24-B126-503B2169FC5F}">
      <dgm:prSet/>
      <dgm:spPr/>
      <dgm:t>
        <a:bodyPr/>
        <a:lstStyle/>
        <a:p>
          <a:endParaRPr lang="en-US"/>
        </a:p>
      </dgm:t>
    </dgm:pt>
    <dgm:pt modelId="{C5CF694D-A173-49FD-AD01-DFFCAA51F962}" type="sibTrans" cxnId="{FF6D1E41-78C4-4D24-B126-503B2169FC5F}">
      <dgm:prSet/>
      <dgm:spPr/>
      <dgm:t>
        <a:bodyPr/>
        <a:lstStyle/>
        <a:p>
          <a:endParaRPr lang="en-US"/>
        </a:p>
      </dgm:t>
    </dgm:pt>
    <dgm:pt modelId="{5EE9B2B8-8867-4C2D-BAFF-1B16CF409BDB}">
      <dgm:prSet/>
      <dgm:spPr/>
      <dgm:t>
        <a:bodyPr/>
        <a:lstStyle/>
        <a:p>
          <a:r>
            <a:rPr lang="da-DK" dirty="0"/>
            <a:t>Nøglepersoner der kan hjælpe med at finde de rette teknologier</a:t>
          </a:r>
          <a:endParaRPr lang="en-US" dirty="0"/>
        </a:p>
      </dgm:t>
    </dgm:pt>
    <dgm:pt modelId="{730BFEB4-77A8-4F1F-B826-1CA7C77A104A}" type="parTrans" cxnId="{23351B5F-656F-4C3B-B75B-4604E994BAE2}">
      <dgm:prSet/>
      <dgm:spPr/>
      <dgm:t>
        <a:bodyPr/>
        <a:lstStyle/>
        <a:p>
          <a:endParaRPr lang="en-US"/>
        </a:p>
      </dgm:t>
    </dgm:pt>
    <dgm:pt modelId="{D1B93723-2D99-48F5-BC4E-0F25D1E0322C}" type="sibTrans" cxnId="{23351B5F-656F-4C3B-B75B-4604E994BAE2}">
      <dgm:prSet/>
      <dgm:spPr/>
      <dgm:t>
        <a:bodyPr/>
        <a:lstStyle/>
        <a:p>
          <a:endParaRPr lang="en-US"/>
        </a:p>
      </dgm:t>
    </dgm:pt>
    <dgm:pt modelId="{BE1D4C53-4981-47F7-AD4B-0C9C5676FF80}">
      <dgm:prSet/>
      <dgm:spPr/>
      <dgm:t>
        <a:bodyPr/>
        <a:lstStyle/>
        <a:p>
          <a:r>
            <a:rPr lang="da-DK" dirty="0"/>
            <a:t>Visitator skal kende til teknologiske  hjælpemidler</a:t>
          </a:r>
          <a:endParaRPr lang="en-US" dirty="0"/>
        </a:p>
      </dgm:t>
    </dgm:pt>
    <dgm:pt modelId="{230E212E-E7A2-414E-84D8-796F3B17A371}" type="parTrans" cxnId="{75CFB074-04D7-4ECE-A011-2958777847EF}">
      <dgm:prSet/>
      <dgm:spPr/>
      <dgm:t>
        <a:bodyPr/>
        <a:lstStyle/>
        <a:p>
          <a:endParaRPr lang="en-US"/>
        </a:p>
      </dgm:t>
    </dgm:pt>
    <dgm:pt modelId="{6907947A-E84F-44AA-8E04-2716BBE908C9}" type="sibTrans" cxnId="{75CFB074-04D7-4ECE-A011-2958777847EF}">
      <dgm:prSet/>
      <dgm:spPr/>
      <dgm:t>
        <a:bodyPr/>
        <a:lstStyle/>
        <a:p>
          <a:endParaRPr lang="en-US"/>
        </a:p>
      </dgm:t>
    </dgm:pt>
    <dgm:pt modelId="{B66BA69B-A702-4B88-BB30-C1458466C609}">
      <dgm:prSet/>
      <dgm:spPr/>
      <dgm:t>
        <a:bodyPr/>
        <a:lstStyle/>
        <a:p>
          <a:r>
            <a:rPr lang="da-DK" dirty="0"/>
            <a:t>… ansvaret, hvis det ikke virker? Skifte batteri, opdatere, strømmen svigter etc.</a:t>
          </a:r>
          <a:endParaRPr lang="en-US" dirty="0"/>
        </a:p>
      </dgm:t>
    </dgm:pt>
    <dgm:pt modelId="{E41C8F2F-2637-4055-948E-1181814D49F5}" type="parTrans" cxnId="{70524FB3-2600-4243-AA6E-E7F76B5ACD09}">
      <dgm:prSet/>
      <dgm:spPr/>
      <dgm:t>
        <a:bodyPr/>
        <a:lstStyle/>
        <a:p>
          <a:endParaRPr lang="en-US"/>
        </a:p>
      </dgm:t>
    </dgm:pt>
    <dgm:pt modelId="{E584B9ED-501E-4241-8793-5312D0F56996}" type="sibTrans" cxnId="{70524FB3-2600-4243-AA6E-E7F76B5ACD09}">
      <dgm:prSet/>
      <dgm:spPr/>
      <dgm:t>
        <a:bodyPr/>
        <a:lstStyle/>
        <a:p>
          <a:endParaRPr lang="en-US"/>
        </a:p>
      </dgm:t>
    </dgm:pt>
    <dgm:pt modelId="{A7B2275C-DD68-481E-9454-F27BC5D8202B}">
      <dgm:prSet/>
      <dgm:spPr/>
      <dgm:t>
        <a:bodyPr/>
        <a:lstStyle/>
        <a:p>
          <a:r>
            <a:rPr lang="da-DK" dirty="0"/>
            <a:t>”YouTube kanal” kan vise de forskellige hjælpemidlers funktion </a:t>
          </a:r>
          <a:endParaRPr lang="en-US" dirty="0"/>
        </a:p>
      </dgm:t>
    </dgm:pt>
    <dgm:pt modelId="{771DF139-4652-4F84-A047-055826B49898}" type="parTrans" cxnId="{FD579653-5F15-4503-B853-F67030830484}">
      <dgm:prSet/>
      <dgm:spPr/>
      <dgm:t>
        <a:bodyPr/>
        <a:lstStyle/>
        <a:p>
          <a:endParaRPr lang="en-US"/>
        </a:p>
      </dgm:t>
    </dgm:pt>
    <dgm:pt modelId="{CC4D10AB-10E3-4E8F-877A-553D6B8303BA}" type="sibTrans" cxnId="{FD579653-5F15-4503-B853-F67030830484}">
      <dgm:prSet/>
      <dgm:spPr/>
      <dgm:t>
        <a:bodyPr/>
        <a:lstStyle/>
        <a:p>
          <a:endParaRPr lang="en-US"/>
        </a:p>
      </dgm:t>
    </dgm:pt>
    <dgm:pt modelId="{D77BA3CA-C715-46BA-859B-FF98E62E9563}">
      <dgm:prSet/>
      <dgm:spPr/>
      <dgm:t>
        <a:bodyPr/>
        <a:lstStyle/>
        <a:p>
          <a:r>
            <a:rPr lang="da-DK" dirty="0"/>
            <a:t>Hjælpemiddel </a:t>
          </a:r>
          <a:r>
            <a:rPr lang="da-DK" dirty="0" err="1"/>
            <a:t>skillsrum</a:t>
          </a:r>
          <a:r>
            <a:rPr lang="da-DK" dirty="0"/>
            <a:t> – vise hvad der findes af hjælpemidler</a:t>
          </a:r>
          <a:endParaRPr lang="en-US" dirty="0"/>
        </a:p>
      </dgm:t>
    </dgm:pt>
    <dgm:pt modelId="{5388DAF5-330C-44F2-953B-25DF6F090A00}" type="parTrans" cxnId="{0EF76610-1A6F-4B95-9ADD-7E2E431D9DF3}">
      <dgm:prSet/>
      <dgm:spPr/>
      <dgm:t>
        <a:bodyPr/>
        <a:lstStyle/>
        <a:p>
          <a:endParaRPr lang="en-US"/>
        </a:p>
      </dgm:t>
    </dgm:pt>
    <dgm:pt modelId="{DEACE0F7-91C9-42B3-AC22-C86C15C53E4B}" type="sibTrans" cxnId="{0EF76610-1A6F-4B95-9ADD-7E2E431D9DF3}">
      <dgm:prSet/>
      <dgm:spPr/>
      <dgm:t>
        <a:bodyPr/>
        <a:lstStyle/>
        <a:p>
          <a:endParaRPr lang="en-US"/>
        </a:p>
      </dgm:t>
    </dgm:pt>
    <dgm:pt modelId="{F9704C54-163A-451F-9451-67DB4E13A188}" type="pres">
      <dgm:prSet presAssocID="{0964B23D-FE91-46D3-9524-8AFF114F654E}" presName="diagram" presStyleCnt="0">
        <dgm:presLayoutVars>
          <dgm:dir/>
          <dgm:resizeHandles val="exact"/>
        </dgm:presLayoutVars>
      </dgm:prSet>
      <dgm:spPr/>
    </dgm:pt>
    <dgm:pt modelId="{F02B7A46-2AD4-41D4-95E6-F3A7EBFFF01C}" type="pres">
      <dgm:prSet presAssocID="{8563A732-2E87-43B1-A865-58A4E57468E5}" presName="node" presStyleLbl="node1" presStyleIdx="0" presStyleCnt="8">
        <dgm:presLayoutVars>
          <dgm:bulletEnabled val="1"/>
        </dgm:presLayoutVars>
      </dgm:prSet>
      <dgm:spPr/>
    </dgm:pt>
    <dgm:pt modelId="{3FF6525D-A93A-4B8A-90E2-2C16E430CB96}" type="pres">
      <dgm:prSet presAssocID="{8A7B4672-0352-49FC-A8C0-2AA7C29F4C07}" presName="sibTrans" presStyleCnt="0"/>
      <dgm:spPr/>
    </dgm:pt>
    <dgm:pt modelId="{F573D6CE-24FF-4808-B074-E62826A97152}" type="pres">
      <dgm:prSet presAssocID="{9239DB07-8454-4CF2-AF29-2314C793084F}" presName="node" presStyleLbl="node1" presStyleIdx="1" presStyleCnt="8">
        <dgm:presLayoutVars>
          <dgm:bulletEnabled val="1"/>
        </dgm:presLayoutVars>
      </dgm:prSet>
      <dgm:spPr/>
    </dgm:pt>
    <dgm:pt modelId="{2A18DA2E-44EF-4D75-98B1-F675AC207664}" type="pres">
      <dgm:prSet presAssocID="{039850A5-70F2-42BE-BC6D-7F68D3415F8E}" presName="sibTrans" presStyleCnt="0"/>
      <dgm:spPr/>
    </dgm:pt>
    <dgm:pt modelId="{CC071B12-280B-426E-9E2B-E29C345AACD7}" type="pres">
      <dgm:prSet presAssocID="{6D8CC228-7D20-404A-8875-A2D2C5C2A6D3}" presName="node" presStyleLbl="node1" presStyleIdx="2" presStyleCnt="8">
        <dgm:presLayoutVars>
          <dgm:bulletEnabled val="1"/>
        </dgm:presLayoutVars>
      </dgm:prSet>
      <dgm:spPr/>
    </dgm:pt>
    <dgm:pt modelId="{C6F99B6B-F607-4B45-B636-C19A73919CA0}" type="pres">
      <dgm:prSet presAssocID="{C5CF694D-A173-49FD-AD01-DFFCAA51F962}" presName="sibTrans" presStyleCnt="0"/>
      <dgm:spPr/>
    </dgm:pt>
    <dgm:pt modelId="{B6559CB0-B250-481A-AD34-05CC7E9B8C41}" type="pres">
      <dgm:prSet presAssocID="{5EE9B2B8-8867-4C2D-BAFF-1B16CF409BDB}" presName="node" presStyleLbl="node1" presStyleIdx="3" presStyleCnt="8">
        <dgm:presLayoutVars>
          <dgm:bulletEnabled val="1"/>
        </dgm:presLayoutVars>
      </dgm:prSet>
      <dgm:spPr/>
    </dgm:pt>
    <dgm:pt modelId="{FD5C782C-9040-4365-B2BF-1512539329E2}" type="pres">
      <dgm:prSet presAssocID="{D1B93723-2D99-48F5-BC4E-0F25D1E0322C}" presName="sibTrans" presStyleCnt="0"/>
      <dgm:spPr/>
    </dgm:pt>
    <dgm:pt modelId="{705125E0-A467-4BB1-B2C0-51350CA0BCCD}" type="pres">
      <dgm:prSet presAssocID="{BE1D4C53-4981-47F7-AD4B-0C9C5676FF80}" presName="node" presStyleLbl="node1" presStyleIdx="4" presStyleCnt="8">
        <dgm:presLayoutVars>
          <dgm:bulletEnabled val="1"/>
        </dgm:presLayoutVars>
      </dgm:prSet>
      <dgm:spPr/>
    </dgm:pt>
    <dgm:pt modelId="{C3F021AA-1257-4CF2-A203-029C9748600A}" type="pres">
      <dgm:prSet presAssocID="{6907947A-E84F-44AA-8E04-2716BBE908C9}" presName="sibTrans" presStyleCnt="0"/>
      <dgm:spPr/>
    </dgm:pt>
    <dgm:pt modelId="{B843496F-84B0-4382-95C3-450CE3BB81C7}" type="pres">
      <dgm:prSet presAssocID="{B66BA69B-A702-4B88-BB30-C1458466C609}" presName="node" presStyleLbl="node1" presStyleIdx="5" presStyleCnt="8">
        <dgm:presLayoutVars>
          <dgm:bulletEnabled val="1"/>
        </dgm:presLayoutVars>
      </dgm:prSet>
      <dgm:spPr/>
    </dgm:pt>
    <dgm:pt modelId="{01677254-E85C-4661-961F-2644127363A7}" type="pres">
      <dgm:prSet presAssocID="{E584B9ED-501E-4241-8793-5312D0F56996}" presName="sibTrans" presStyleCnt="0"/>
      <dgm:spPr/>
    </dgm:pt>
    <dgm:pt modelId="{EEEA1BAD-9048-436E-B267-0BA52FCDBC8F}" type="pres">
      <dgm:prSet presAssocID="{A7B2275C-DD68-481E-9454-F27BC5D8202B}" presName="node" presStyleLbl="node1" presStyleIdx="6" presStyleCnt="8">
        <dgm:presLayoutVars>
          <dgm:bulletEnabled val="1"/>
        </dgm:presLayoutVars>
      </dgm:prSet>
      <dgm:spPr/>
    </dgm:pt>
    <dgm:pt modelId="{CC5009F9-0119-441E-85C2-D55CDA890599}" type="pres">
      <dgm:prSet presAssocID="{CC4D10AB-10E3-4E8F-877A-553D6B8303BA}" presName="sibTrans" presStyleCnt="0"/>
      <dgm:spPr/>
    </dgm:pt>
    <dgm:pt modelId="{435F81E3-55FC-4E7C-9CD9-AE6A86D0B484}" type="pres">
      <dgm:prSet presAssocID="{D77BA3CA-C715-46BA-859B-FF98E62E9563}" presName="node" presStyleLbl="node1" presStyleIdx="7" presStyleCnt="8">
        <dgm:presLayoutVars>
          <dgm:bulletEnabled val="1"/>
        </dgm:presLayoutVars>
      </dgm:prSet>
      <dgm:spPr/>
    </dgm:pt>
  </dgm:ptLst>
  <dgm:cxnLst>
    <dgm:cxn modelId="{0EF76610-1A6F-4B95-9ADD-7E2E431D9DF3}" srcId="{0964B23D-FE91-46D3-9524-8AFF114F654E}" destId="{D77BA3CA-C715-46BA-859B-FF98E62E9563}" srcOrd="7" destOrd="0" parTransId="{5388DAF5-330C-44F2-953B-25DF6F090A00}" sibTransId="{DEACE0F7-91C9-42B3-AC22-C86C15C53E4B}"/>
    <dgm:cxn modelId="{33027C25-49EE-43DB-8B8D-27DD91BF6C5A}" srcId="{0964B23D-FE91-46D3-9524-8AFF114F654E}" destId="{8563A732-2E87-43B1-A865-58A4E57468E5}" srcOrd="0" destOrd="0" parTransId="{98D2B2CA-556D-4F4F-B641-1C87F1882D8F}" sibTransId="{8A7B4672-0352-49FC-A8C0-2AA7C29F4C07}"/>
    <dgm:cxn modelId="{26323B3B-E1A3-4102-8FB9-9968948431F1}" type="presOf" srcId="{5EE9B2B8-8867-4C2D-BAFF-1B16CF409BDB}" destId="{B6559CB0-B250-481A-AD34-05CC7E9B8C41}" srcOrd="0" destOrd="0" presId="urn:microsoft.com/office/officeart/2005/8/layout/default"/>
    <dgm:cxn modelId="{23351B5F-656F-4C3B-B75B-4604E994BAE2}" srcId="{0964B23D-FE91-46D3-9524-8AFF114F654E}" destId="{5EE9B2B8-8867-4C2D-BAFF-1B16CF409BDB}" srcOrd="3" destOrd="0" parTransId="{730BFEB4-77A8-4F1F-B826-1CA7C77A104A}" sibTransId="{D1B93723-2D99-48F5-BC4E-0F25D1E0322C}"/>
    <dgm:cxn modelId="{FF6D1E41-78C4-4D24-B126-503B2169FC5F}" srcId="{0964B23D-FE91-46D3-9524-8AFF114F654E}" destId="{6D8CC228-7D20-404A-8875-A2D2C5C2A6D3}" srcOrd="2" destOrd="0" parTransId="{BB121676-4611-430E-ACA8-BCD3E6B4CC66}" sibTransId="{C5CF694D-A173-49FD-AD01-DFFCAA51F962}"/>
    <dgm:cxn modelId="{DFB97743-0791-4318-AF35-1AB4D3B74816}" type="presOf" srcId="{BE1D4C53-4981-47F7-AD4B-0C9C5676FF80}" destId="{705125E0-A467-4BB1-B2C0-51350CA0BCCD}" srcOrd="0" destOrd="0" presId="urn:microsoft.com/office/officeart/2005/8/layout/default"/>
    <dgm:cxn modelId="{FD579653-5F15-4503-B853-F67030830484}" srcId="{0964B23D-FE91-46D3-9524-8AFF114F654E}" destId="{A7B2275C-DD68-481E-9454-F27BC5D8202B}" srcOrd="6" destOrd="0" parTransId="{771DF139-4652-4F84-A047-055826B49898}" sibTransId="{CC4D10AB-10E3-4E8F-877A-553D6B8303BA}"/>
    <dgm:cxn modelId="{75CFB074-04D7-4ECE-A011-2958777847EF}" srcId="{0964B23D-FE91-46D3-9524-8AFF114F654E}" destId="{BE1D4C53-4981-47F7-AD4B-0C9C5676FF80}" srcOrd="4" destOrd="0" parTransId="{230E212E-E7A2-414E-84D8-796F3B17A371}" sibTransId="{6907947A-E84F-44AA-8E04-2716BBE908C9}"/>
    <dgm:cxn modelId="{C9B12556-3BDF-42C7-8D7F-C0605C57255A}" type="presOf" srcId="{A7B2275C-DD68-481E-9454-F27BC5D8202B}" destId="{EEEA1BAD-9048-436E-B267-0BA52FCDBC8F}" srcOrd="0" destOrd="0" presId="urn:microsoft.com/office/officeart/2005/8/layout/default"/>
    <dgm:cxn modelId="{F4D6F592-CFD1-4F75-BF6B-5B41D8C2F878}" type="presOf" srcId="{B66BA69B-A702-4B88-BB30-C1458466C609}" destId="{B843496F-84B0-4382-95C3-450CE3BB81C7}" srcOrd="0" destOrd="0" presId="urn:microsoft.com/office/officeart/2005/8/layout/default"/>
    <dgm:cxn modelId="{C952D79F-F08E-490A-A463-279CCE1D6734}" type="presOf" srcId="{9239DB07-8454-4CF2-AF29-2314C793084F}" destId="{F573D6CE-24FF-4808-B074-E62826A97152}" srcOrd="0" destOrd="0" presId="urn:microsoft.com/office/officeart/2005/8/layout/default"/>
    <dgm:cxn modelId="{FE8FF4A3-1C35-4DD7-9125-27B4993127CE}" type="presOf" srcId="{8563A732-2E87-43B1-A865-58A4E57468E5}" destId="{F02B7A46-2AD4-41D4-95E6-F3A7EBFFF01C}" srcOrd="0" destOrd="0" presId="urn:microsoft.com/office/officeart/2005/8/layout/default"/>
    <dgm:cxn modelId="{330F0CAE-4BAB-4CF1-AA21-76645D9498A6}" srcId="{0964B23D-FE91-46D3-9524-8AFF114F654E}" destId="{9239DB07-8454-4CF2-AF29-2314C793084F}" srcOrd="1" destOrd="0" parTransId="{4C6A9BD4-8703-4669-985F-C16CA036F7BE}" sibTransId="{039850A5-70F2-42BE-BC6D-7F68D3415F8E}"/>
    <dgm:cxn modelId="{70524FB3-2600-4243-AA6E-E7F76B5ACD09}" srcId="{0964B23D-FE91-46D3-9524-8AFF114F654E}" destId="{B66BA69B-A702-4B88-BB30-C1458466C609}" srcOrd="5" destOrd="0" parTransId="{E41C8F2F-2637-4055-948E-1181814D49F5}" sibTransId="{E584B9ED-501E-4241-8793-5312D0F56996}"/>
    <dgm:cxn modelId="{AE6C21CE-9905-43CA-81B6-E64F7D566BB8}" type="presOf" srcId="{6D8CC228-7D20-404A-8875-A2D2C5C2A6D3}" destId="{CC071B12-280B-426E-9E2B-E29C345AACD7}" srcOrd="0" destOrd="0" presId="urn:microsoft.com/office/officeart/2005/8/layout/default"/>
    <dgm:cxn modelId="{4E2A18E1-7232-404C-A38B-0890F3EA059F}" type="presOf" srcId="{0964B23D-FE91-46D3-9524-8AFF114F654E}" destId="{F9704C54-163A-451F-9451-67DB4E13A188}" srcOrd="0" destOrd="0" presId="urn:microsoft.com/office/officeart/2005/8/layout/default"/>
    <dgm:cxn modelId="{9EAB0BEF-46F5-47D4-9CCE-9B519A6E5F36}" type="presOf" srcId="{D77BA3CA-C715-46BA-859B-FF98E62E9563}" destId="{435F81E3-55FC-4E7C-9CD9-AE6A86D0B484}" srcOrd="0" destOrd="0" presId="urn:microsoft.com/office/officeart/2005/8/layout/default"/>
    <dgm:cxn modelId="{629C0977-296D-4B10-AAE3-E10FE737E3AF}" type="presParOf" srcId="{F9704C54-163A-451F-9451-67DB4E13A188}" destId="{F02B7A46-2AD4-41D4-95E6-F3A7EBFFF01C}" srcOrd="0" destOrd="0" presId="urn:microsoft.com/office/officeart/2005/8/layout/default"/>
    <dgm:cxn modelId="{48515C9F-A265-4EF8-B184-265E50481C33}" type="presParOf" srcId="{F9704C54-163A-451F-9451-67DB4E13A188}" destId="{3FF6525D-A93A-4B8A-90E2-2C16E430CB96}" srcOrd="1" destOrd="0" presId="urn:microsoft.com/office/officeart/2005/8/layout/default"/>
    <dgm:cxn modelId="{F1B6020D-6A21-4A16-9E12-33789FD6D28B}" type="presParOf" srcId="{F9704C54-163A-451F-9451-67DB4E13A188}" destId="{F573D6CE-24FF-4808-B074-E62826A97152}" srcOrd="2" destOrd="0" presId="urn:microsoft.com/office/officeart/2005/8/layout/default"/>
    <dgm:cxn modelId="{45788FE5-97BC-480C-842F-C5084E7E9577}" type="presParOf" srcId="{F9704C54-163A-451F-9451-67DB4E13A188}" destId="{2A18DA2E-44EF-4D75-98B1-F675AC207664}" srcOrd="3" destOrd="0" presId="urn:microsoft.com/office/officeart/2005/8/layout/default"/>
    <dgm:cxn modelId="{1D60FA81-2F9E-4E0E-A65E-CA9954692FBF}" type="presParOf" srcId="{F9704C54-163A-451F-9451-67DB4E13A188}" destId="{CC071B12-280B-426E-9E2B-E29C345AACD7}" srcOrd="4" destOrd="0" presId="urn:microsoft.com/office/officeart/2005/8/layout/default"/>
    <dgm:cxn modelId="{3A7D627A-8D31-4C67-BA21-2803B36F7B9F}" type="presParOf" srcId="{F9704C54-163A-451F-9451-67DB4E13A188}" destId="{C6F99B6B-F607-4B45-B636-C19A73919CA0}" srcOrd="5" destOrd="0" presId="urn:microsoft.com/office/officeart/2005/8/layout/default"/>
    <dgm:cxn modelId="{A68C1288-36F7-4FB8-929D-8363EEFE98CA}" type="presParOf" srcId="{F9704C54-163A-451F-9451-67DB4E13A188}" destId="{B6559CB0-B250-481A-AD34-05CC7E9B8C41}" srcOrd="6" destOrd="0" presId="urn:microsoft.com/office/officeart/2005/8/layout/default"/>
    <dgm:cxn modelId="{3825870E-535F-4A77-981B-21149E381D90}" type="presParOf" srcId="{F9704C54-163A-451F-9451-67DB4E13A188}" destId="{FD5C782C-9040-4365-B2BF-1512539329E2}" srcOrd="7" destOrd="0" presId="urn:microsoft.com/office/officeart/2005/8/layout/default"/>
    <dgm:cxn modelId="{5E18E4B1-3710-49FA-8E9F-D5693D8B7C0D}" type="presParOf" srcId="{F9704C54-163A-451F-9451-67DB4E13A188}" destId="{705125E0-A467-4BB1-B2C0-51350CA0BCCD}" srcOrd="8" destOrd="0" presId="urn:microsoft.com/office/officeart/2005/8/layout/default"/>
    <dgm:cxn modelId="{01604266-F99F-4BE8-B1D7-26C46C6D1E2D}" type="presParOf" srcId="{F9704C54-163A-451F-9451-67DB4E13A188}" destId="{C3F021AA-1257-4CF2-A203-029C9748600A}" srcOrd="9" destOrd="0" presId="urn:microsoft.com/office/officeart/2005/8/layout/default"/>
    <dgm:cxn modelId="{3963964C-32D8-4816-AF85-BEB0583ABCEB}" type="presParOf" srcId="{F9704C54-163A-451F-9451-67DB4E13A188}" destId="{B843496F-84B0-4382-95C3-450CE3BB81C7}" srcOrd="10" destOrd="0" presId="urn:microsoft.com/office/officeart/2005/8/layout/default"/>
    <dgm:cxn modelId="{7DDF6C3B-63B0-4A97-8F37-405B698E893F}" type="presParOf" srcId="{F9704C54-163A-451F-9451-67DB4E13A188}" destId="{01677254-E85C-4661-961F-2644127363A7}" srcOrd="11" destOrd="0" presId="urn:microsoft.com/office/officeart/2005/8/layout/default"/>
    <dgm:cxn modelId="{3D15B8A3-2383-4208-85E9-DA17EEAE4097}" type="presParOf" srcId="{F9704C54-163A-451F-9451-67DB4E13A188}" destId="{EEEA1BAD-9048-436E-B267-0BA52FCDBC8F}" srcOrd="12" destOrd="0" presId="urn:microsoft.com/office/officeart/2005/8/layout/default"/>
    <dgm:cxn modelId="{1B477153-C35A-477D-96C1-5F88C61B0E57}" type="presParOf" srcId="{F9704C54-163A-451F-9451-67DB4E13A188}" destId="{CC5009F9-0119-441E-85C2-D55CDA890599}" srcOrd="13" destOrd="0" presId="urn:microsoft.com/office/officeart/2005/8/layout/default"/>
    <dgm:cxn modelId="{467FADE5-19AB-433E-999B-3D6289564D2A}" type="presParOf" srcId="{F9704C54-163A-451F-9451-67DB4E13A188}" destId="{435F81E3-55FC-4E7C-9CD9-AE6A86D0B484}" srcOrd="14" destOrd="0" presId="urn:microsoft.com/office/officeart/2005/8/layout/defaul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36B2CF-C3D2-49B7-83A1-FE18A903D3BF}">
      <dsp:nvSpPr>
        <dsp:cNvPr id="0" name=""/>
        <dsp:cNvSpPr/>
      </dsp:nvSpPr>
      <dsp:spPr>
        <a:xfrm>
          <a:off x="4838735" y="1503439"/>
          <a:ext cx="2884943" cy="690000"/>
        </a:xfrm>
        <a:custGeom>
          <a:avLst/>
          <a:gdLst/>
          <a:ahLst/>
          <a:cxnLst/>
          <a:rect l="0" t="0" r="0" b="0"/>
          <a:pathLst>
            <a:path>
              <a:moveTo>
                <a:pt x="0" y="0"/>
              </a:moveTo>
              <a:lnTo>
                <a:pt x="0" y="470913"/>
              </a:lnTo>
              <a:lnTo>
                <a:pt x="2884943" y="470913"/>
              </a:lnTo>
              <a:lnTo>
                <a:pt x="2884943" y="69000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E9D462C-622E-4DDE-B23C-F2D9B80CDBCC}">
      <dsp:nvSpPr>
        <dsp:cNvPr id="0" name=""/>
        <dsp:cNvSpPr/>
      </dsp:nvSpPr>
      <dsp:spPr>
        <a:xfrm>
          <a:off x="4787457" y="3695186"/>
          <a:ext cx="91440" cy="687807"/>
        </a:xfrm>
        <a:custGeom>
          <a:avLst/>
          <a:gdLst/>
          <a:ahLst/>
          <a:cxnLst/>
          <a:rect l="0" t="0" r="0" b="0"/>
          <a:pathLst>
            <a:path>
              <a:moveTo>
                <a:pt x="45720" y="0"/>
              </a:moveTo>
              <a:lnTo>
                <a:pt x="45720" y="687807"/>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1A4762E-1735-4D5A-BF9E-F62B2851794B}">
      <dsp:nvSpPr>
        <dsp:cNvPr id="0" name=""/>
        <dsp:cNvSpPr/>
      </dsp:nvSpPr>
      <dsp:spPr>
        <a:xfrm>
          <a:off x="4787457" y="1503439"/>
          <a:ext cx="91440" cy="690000"/>
        </a:xfrm>
        <a:custGeom>
          <a:avLst/>
          <a:gdLst/>
          <a:ahLst/>
          <a:cxnLst/>
          <a:rect l="0" t="0" r="0" b="0"/>
          <a:pathLst>
            <a:path>
              <a:moveTo>
                <a:pt x="51277" y="0"/>
              </a:moveTo>
              <a:lnTo>
                <a:pt x="51277" y="470913"/>
              </a:lnTo>
              <a:lnTo>
                <a:pt x="45720" y="470913"/>
              </a:lnTo>
              <a:lnTo>
                <a:pt x="45720" y="69000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F68AE10-FDBF-425E-9B23-357DE4740A3D}">
      <dsp:nvSpPr>
        <dsp:cNvPr id="0" name=""/>
        <dsp:cNvSpPr/>
      </dsp:nvSpPr>
      <dsp:spPr>
        <a:xfrm>
          <a:off x="1942676" y="1503439"/>
          <a:ext cx="2896058" cy="690000"/>
        </a:xfrm>
        <a:custGeom>
          <a:avLst/>
          <a:gdLst/>
          <a:ahLst/>
          <a:cxnLst/>
          <a:rect l="0" t="0" r="0" b="0"/>
          <a:pathLst>
            <a:path>
              <a:moveTo>
                <a:pt x="2896058" y="0"/>
              </a:moveTo>
              <a:lnTo>
                <a:pt x="2896058" y="470913"/>
              </a:lnTo>
              <a:lnTo>
                <a:pt x="0" y="470913"/>
              </a:lnTo>
              <a:lnTo>
                <a:pt x="0" y="69000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6AE325A4-A68B-4EFE-B7CA-05E50EE95CF0}">
      <dsp:nvSpPr>
        <dsp:cNvPr id="0" name=""/>
        <dsp:cNvSpPr/>
      </dsp:nvSpPr>
      <dsp:spPr>
        <a:xfrm>
          <a:off x="882448" y="1692"/>
          <a:ext cx="7912573" cy="150174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7C403A7-787B-475B-8279-90C83DC01E08}">
      <dsp:nvSpPr>
        <dsp:cNvPr id="0" name=""/>
        <dsp:cNvSpPr/>
      </dsp:nvSpPr>
      <dsp:spPr>
        <a:xfrm>
          <a:off x="1145221" y="251327"/>
          <a:ext cx="7912573" cy="15017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8590" tIns="148590" rIns="148590" bIns="148590" numCol="1" spcCol="1270" anchor="ctr" anchorCtr="0">
          <a:noAutofit/>
        </a:bodyPr>
        <a:lstStyle/>
        <a:p>
          <a:pPr marL="0" lvl="0" indent="0" algn="ctr" defTabSz="1733550">
            <a:lnSpc>
              <a:spcPct val="90000"/>
            </a:lnSpc>
            <a:spcBef>
              <a:spcPct val="0"/>
            </a:spcBef>
            <a:spcAft>
              <a:spcPct val="35000"/>
            </a:spcAft>
            <a:buNone/>
          </a:pPr>
          <a:r>
            <a:rPr lang="da-DK" sz="3900" kern="1200" dirty="0"/>
            <a:t>Fremtidens fagprofessionelle – om mennesker og velfærdsteknologi</a:t>
          </a:r>
        </a:p>
      </dsp:txBody>
      <dsp:txXfrm>
        <a:off x="1189206" y="295312"/>
        <a:ext cx="7824603" cy="1413776"/>
      </dsp:txXfrm>
    </dsp:sp>
    <dsp:sp modelId="{D31B9EFD-CF9E-4808-A1D4-BDE5632432C8}">
      <dsp:nvSpPr>
        <dsp:cNvPr id="0" name=""/>
        <dsp:cNvSpPr/>
      </dsp:nvSpPr>
      <dsp:spPr>
        <a:xfrm>
          <a:off x="760198" y="2193440"/>
          <a:ext cx="2364955" cy="150174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CED8FD4-9DA1-4544-BA54-DEE09FAB94DC}">
      <dsp:nvSpPr>
        <dsp:cNvPr id="0" name=""/>
        <dsp:cNvSpPr/>
      </dsp:nvSpPr>
      <dsp:spPr>
        <a:xfrm>
          <a:off x="1022971" y="2443074"/>
          <a:ext cx="2364955" cy="15017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da-DK" sz="2800" kern="1200" dirty="0"/>
            <a:t>Delprojekt 1</a:t>
          </a:r>
        </a:p>
      </dsp:txBody>
      <dsp:txXfrm>
        <a:off x="1066956" y="2487059"/>
        <a:ext cx="2276985" cy="1413776"/>
      </dsp:txXfrm>
    </dsp:sp>
    <dsp:sp modelId="{ECB39B60-C6B7-4322-A03A-8EC0F8623E83}">
      <dsp:nvSpPr>
        <dsp:cNvPr id="0" name=""/>
        <dsp:cNvSpPr/>
      </dsp:nvSpPr>
      <dsp:spPr>
        <a:xfrm>
          <a:off x="3650699" y="2193440"/>
          <a:ext cx="2364955" cy="150174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51E80D1-1A15-48A3-A3A0-B3CB57A22CE6}">
      <dsp:nvSpPr>
        <dsp:cNvPr id="0" name=""/>
        <dsp:cNvSpPr/>
      </dsp:nvSpPr>
      <dsp:spPr>
        <a:xfrm>
          <a:off x="3913472" y="2443074"/>
          <a:ext cx="2364955" cy="15017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da-DK" sz="2800" kern="1200" dirty="0"/>
            <a:t>Delprojekt 2</a:t>
          </a:r>
        </a:p>
      </dsp:txBody>
      <dsp:txXfrm>
        <a:off x="3957457" y="2487059"/>
        <a:ext cx="2276985" cy="1413776"/>
      </dsp:txXfrm>
    </dsp:sp>
    <dsp:sp modelId="{6480B03B-83E2-4878-A2AE-DAB0FA07D6B7}">
      <dsp:nvSpPr>
        <dsp:cNvPr id="0" name=""/>
        <dsp:cNvSpPr/>
      </dsp:nvSpPr>
      <dsp:spPr>
        <a:xfrm>
          <a:off x="790511" y="4382994"/>
          <a:ext cx="8085333" cy="150174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C75A746-822C-4BDC-B2A9-89A4943204AC}">
      <dsp:nvSpPr>
        <dsp:cNvPr id="0" name=""/>
        <dsp:cNvSpPr/>
      </dsp:nvSpPr>
      <dsp:spPr>
        <a:xfrm>
          <a:off x="1053283" y="4632628"/>
          <a:ext cx="8085333" cy="15017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8590" tIns="148590" rIns="148590" bIns="148590" numCol="1" spcCol="1270" anchor="ctr" anchorCtr="0">
          <a:noAutofit/>
        </a:bodyPr>
        <a:lstStyle/>
        <a:p>
          <a:pPr marL="0" lvl="0" indent="0" algn="ctr" defTabSz="1733550">
            <a:lnSpc>
              <a:spcPct val="90000"/>
            </a:lnSpc>
            <a:spcBef>
              <a:spcPct val="0"/>
            </a:spcBef>
            <a:spcAft>
              <a:spcPct val="35000"/>
            </a:spcAft>
            <a:buNone/>
          </a:pPr>
          <a:r>
            <a:rPr lang="da-DK" sz="3900" kern="1200" dirty="0"/>
            <a:t>Fælles afrapportering</a:t>
          </a:r>
        </a:p>
      </dsp:txBody>
      <dsp:txXfrm>
        <a:off x="1097268" y="4676613"/>
        <a:ext cx="7997363" cy="1413776"/>
      </dsp:txXfrm>
    </dsp:sp>
    <dsp:sp modelId="{5D604259-ED69-48A8-B426-C5FF3A6C6312}">
      <dsp:nvSpPr>
        <dsp:cNvPr id="0" name=""/>
        <dsp:cNvSpPr/>
      </dsp:nvSpPr>
      <dsp:spPr>
        <a:xfrm>
          <a:off x="6541200" y="2193440"/>
          <a:ext cx="2364955" cy="150174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59219AF-B656-4C49-AE9D-A0F875031A86}">
      <dsp:nvSpPr>
        <dsp:cNvPr id="0" name=""/>
        <dsp:cNvSpPr/>
      </dsp:nvSpPr>
      <dsp:spPr>
        <a:xfrm>
          <a:off x="6803973" y="2443074"/>
          <a:ext cx="2364955" cy="15017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da-DK" sz="2800" kern="1200" dirty="0"/>
            <a:t>Delprojekt 3</a:t>
          </a:r>
        </a:p>
      </dsp:txBody>
      <dsp:txXfrm>
        <a:off x="6847958" y="2487059"/>
        <a:ext cx="2276985" cy="141377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36B2CF-C3D2-49B7-83A1-FE18A903D3BF}">
      <dsp:nvSpPr>
        <dsp:cNvPr id="0" name=""/>
        <dsp:cNvSpPr/>
      </dsp:nvSpPr>
      <dsp:spPr>
        <a:xfrm>
          <a:off x="4838735" y="1503439"/>
          <a:ext cx="2884943" cy="690000"/>
        </a:xfrm>
        <a:custGeom>
          <a:avLst/>
          <a:gdLst/>
          <a:ahLst/>
          <a:cxnLst/>
          <a:rect l="0" t="0" r="0" b="0"/>
          <a:pathLst>
            <a:path>
              <a:moveTo>
                <a:pt x="0" y="0"/>
              </a:moveTo>
              <a:lnTo>
                <a:pt x="0" y="470913"/>
              </a:lnTo>
              <a:lnTo>
                <a:pt x="2884943" y="470913"/>
              </a:lnTo>
              <a:lnTo>
                <a:pt x="2884943" y="69000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E9D462C-622E-4DDE-B23C-F2D9B80CDBCC}">
      <dsp:nvSpPr>
        <dsp:cNvPr id="0" name=""/>
        <dsp:cNvSpPr/>
      </dsp:nvSpPr>
      <dsp:spPr>
        <a:xfrm>
          <a:off x="4787457" y="3695186"/>
          <a:ext cx="91440" cy="687807"/>
        </a:xfrm>
        <a:custGeom>
          <a:avLst/>
          <a:gdLst/>
          <a:ahLst/>
          <a:cxnLst/>
          <a:rect l="0" t="0" r="0" b="0"/>
          <a:pathLst>
            <a:path>
              <a:moveTo>
                <a:pt x="45720" y="0"/>
              </a:moveTo>
              <a:lnTo>
                <a:pt x="45720" y="687807"/>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1A4762E-1735-4D5A-BF9E-F62B2851794B}">
      <dsp:nvSpPr>
        <dsp:cNvPr id="0" name=""/>
        <dsp:cNvSpPr/>
      </dsp:nvSpPr>
      <dsp:spPr>
        <a:xfrm>
          <a:off x="4787457" y="1503439"/>
          <a:ext cx="91440" cy="690000"/>
        </a:xfrm>
        <a:custGeom>
          <a:avLst/>
          <a:gdLst/>
          <a:ahLst/>
          <a:cxnLst/>
          <a:rect l="0" t="0" r="0" b="0"/>
          <a:pathLst>
            <a:path>
              <a:moveTo>
                <a:pt x="51277" y="0"/>
              </a:moveTo>
              <a:lnTo>
                <a:pt x="51277" y="470913"/>
              </a:lnTo>
              <a:lnTo>
                <a:pt x="45720" y="470913"/>
              </a:lnTo>
              <a:lnTo>
                <a:pt x="45720" y="69000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F68AE10-FDBF-425E-9B23-357DE4740A3D}">
      <dsp:nvSpPr>
        <dsp:cNvPr id="0" name=""/>
        <dsp:cNvSpPr/>
      </dsp:nvSpPr>
      <dsp:spPr>
        <a:xfrm>
          <a:off x="1942676" y="1503439"/>
          <a:ext cx="2896058" cy="690000"/>
        </a:xfrm>
        <a:custGeom>
          <a:avLst/>
          <a:gdLst/>
          <a:ahLst/>
          <a:cxnLst/>
          <a:rect l="0" t="0" r="0" b="0"/>
          <a:pathLst>
            <a:path>
              <a:moveTo>
                <a:pt x="2896058" y="0"/>
              </a:moveTo>
              <a:lnTo>
                <a:pt x="2896058" y="470913"/>
              </a:lnTo>
              <a:lnTo>
                <a:pt x="0" y="470913"/>
              </a:lnTo>
              <a:lnTo>
                <a:pt x="0" y="69000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6AE325A4-A68B-4EFE-B7CA-05E50EE95CF0}">
      <dsp:nvSpPr>
        <dsp:cNvPr id="0" name=""/>
        <dsp:cNvSpPr/>
      </dsp:nvSpPr>
      <dsp:spPr>
        <a:xfrm>
          <a:off x="882448" y="1692"/>
          <a:ext cx="7912573" cy="150174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7C403A7-787B-475B-8279-90C83DC01E08}">
      <dsp:nvSpPr>
        <dsp:cNvPr id="0" name=""/>
        <dsp:cNvSpPr/>
      </dsp:nvSpPr>
      <dsp:spPr>
        <a:xfrm>
          <a:off x="1145221" y="251327"/>
          <a:ext cx="7912573" cy="15017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8590" tIns="148590" rIns="148590" bIns="148590" numCol="1" spcCol="1270" anchor="ctr" anchorCtr="0">
          <a:noAutofit/>
        </a:bodyPr>
        <a:lstStyle/>
        <a:p>
          <a:pPr marL="0" lvl="0" indent="0" algn="ctr" defTabSz="1733550">
            <a:lnSpc>
              <a:spcPct val="90000"/>
            </a:lnSpc>
            <a:spcBef>
              <a:spcPct val="0"/>
            </a:spcBef>
            <a:spcAft>
              <a:spcPct val="35000"/>
            </a:spcAft>
            <a:buNone/>
          </a:pPr>
          <a:r>
            <a:rPr lang="da-DK" sz="3900" kern="1200" dirty="0"/>
            <a:t>Fremtidens fagprofessionelle – om mennesker og velfærdsteknologi</a:t>
          </a:r>
        </a:p>
      </dsp:txBody>
      <dsp:txXfrm>
        <a:off x="1189206" y="295312"/>
        <a:ext cx="7824603" cy="1413776"/>
      </dsp:txXfrm>
    </dsp:sp>
    <dsp:sp modelId="{D31B9EFD-CF9E-4808-A1D4-BDE5632432C8}">
      <dsp:nvSpPr>
        <dsp:cNvPr id="0" name=""/>
        <dsp:cNvSpPr/>
      </dsp:nvSpPr>
      <dsp:spPr>
        <a:xfrm>
          <a:off x="760198" y="2193440"/>
          <a:ext cx="2364955" cy="150174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CED8FD4-9DA1-4544-BA54-DEE09FAB94DC}">
      <dsp:nvSpPr>
        <dsp:cNvPr id="0" name=""/>
        <dsp:cNvSpPr/>
      </dsp:nvSpPr>
      <dsp:spPr>
        <a:xfrm>
          <a:off x="1022971" y="2443074"/>
          <a:ext cx="2364955" cy="15017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da-DK" sz="2800" kern="1200" dirty="0"/>
            <a:t>Delprojekt 1</a:t>
          </a:r>
        </a:p>
        <a:p>
          <a:pPr marL="0" lvl="0" indent="0" algn="ctr" defTabSz="1244600">
            <a:lnSpc>
              <a:spcPct val="90000"/>
            </a:lnSpc>
            <a:spcBef>
              <a:spcPct val="0"/>
            </a:spcBef>
            <a:spcAft>
              <a:spcPct val="35000"/>
            </a:spcAft>
            <a:buNone/>
          </a:pPr>
          <a:r>
            <a:rPr lang="da-DK" sz="1600" kern="1200" dirty="0"/>
            <a:t>Rehabilitering og velfærdsteknologi: Livskvalitet hos patienter med KOL-kuffert</a:t>
          </a:r>
        </a:p>
      </dsp:txBody>
      <dsp:txXfrm>
        <a:off x="1066956" y="2487059"/>
        <a:ext cx="2276985" cy="1413776"/>
      </dsp:txXfrm>
    </dsp:sp>
    <dsp:sp modelId="{ECB39B60-C6B7-4322-A03A-8EC0F8623E83}">
      <dsp:nvSpPr>
        <dsp:cNvPr id="0" name=""/>
        <dsp:cNvSpPr/>
      </dsp:nvSpPr>
      <dsp:spPr>
        <a:xfrm>
          <a:off x="3650699" y="2193440"/>
          <a:ext cx="2364955" cy="150174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51E80D1-1A15-48A3-A3A0-B3CB57A22CE6}">
      <dsp:nvSpPr>
        <dsp:cNvPr id="0" name=""/>
        <dsp:cNvSpPr/>
      </dsp:nvSpPr>
      <dsp:spPr>
        <a:xfrm>
          <a:off x="3913472" y="2443074"/>
          <a:ext cx="2364955" cy="15017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da-DK" sz="2800" kern="1200" dirty="0"/>
            <a:t>Delprojekt 2</a:t>
          </a:r>
        </a:p>
      </dsp:txBody>
      <dsp:txXfrm>
        <a:off x="3957457" y="2487059"/>
        <a:ext cx="2276985" cy="1413776"/>
      </dsp:txXfrm>
    </dsp:sp>
    <dsp:sp modelId="{6480B03B-83E2-4878-A2AE-DAB0FA07D6B7}">
      <dsp:nvSpPr>
        <dsp:cNvPr id="0" name=""/>
        <dsp:cNvSpPr/>
      </dsp:nvSpPr>
      <dsp:spPr>
        <a:xfrm>
          <a:off x="790511" y="4382994"/>
          <a:ext cx="8085333" cy="150174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C75A746-822C-4BDC-B2A9-89A4943204AC}">
      <dsp:nvSpPr>
        <dsp:cNvPr id="0" name=""/>
        <dsp:cNvSpPr/>
      </dsp:nvSpPr>
      <dsp:spPr>
        <a:xfrm>
          <a:off x="1053283" y="4632628"/>
          <a:ext cx="8085333" cy="15017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8590" tIns="148590" rIns="148590" bIns="148590" numCol="1" spcCol="1270" anchor="ctr" anchorCtr="0">
          <a:noAutofit/>
        </a:bodyPr>
        <a:lstStyle/>
        <a:p>
          <a:pPr marL="0" lvl="0" indent="0" algn="ctr" defTabSz="1733550">
            <a:lnSpc>
              <a:spcPct val="90000"/>
            </a:lnSpc>
            <a:spcBef>
              <a:spcPct val="0"/>
            </a:spcBef>
            <a:spcAft>
              <a:spcPct val="35000"/>
            </a:spcAft>
            <a:buNone/>
          </a:pPr>
          <a:r>
            <a:rPr lang="da-DK" sz="3900" kern="1200" dirty="0"/>
            <a:t>Fælles afrapportering</a:t>
          </a:r>
        </a:p>
      </dsp:txBody>
      <dsp:txXfrm>
        <a:off x="1097268" y="4676613"/>
        <a:ext cx="7997363" cy="1413776"/>
      </dsp:txXfrm>
    </dsp:sp>
    <dsp:sp modelId="{5D604259-ED69-48A8-B426-C5FF3A6C6312}">
      <dsp:nvSpPr>
        <dsp:cNvPr id="0" name=""/>
        <dsp:cNvSpPr/>
      </dsp:nvSpPr>
      <dsp:spPr>
        <a:xfrm>
          <a:off x="6541200" y="2193440"/>
          <a:ext cx="2364955" cy="150174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59219AF-B656-4C49-AE9D-A0F875031A86}">
      <dsp:nvSpPr>
        <dsp:cNvPr id="0" name=""/>
        <dsp:cNvSpPr/>
      </dsp:nvSpPr>
      <dsp:spPr>
        <a:xfrm>
          <a:off x="6803973" y="2443074"/>
          <a:ext cx="2364955" cy="1501746"/>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da-DK" sz="2800" kern="1200" dirty="0"/>
            <a:t>Delprojekt 3</a:t>
          </a:r>
        </a:p>
      </dsp:txBody>
      <dsp:txXfrm>
        <a:off x="6847958" y="2487059"/>
        <a:ext cx="2276985" cy="141377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CA6761-4E58-40BB-9ABF-B5AABC602AAF}">
      <dsp:nvSpPr>
        <dsp:cNvPr id="0" name=""/>
        <dsp:cNvSpPr/>
      </dsp:nvSpPr>
      <dsp:spPr>
        <a:xfrm>
          <a:off x="0" y="8813"/>
          <a:ext cx="7314451" cy="87516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1" kern="1200" dirty="0"/>
            <a:t>Knyttet til lungemedicinsk afdeling Bornholm</a:t>
          </a:r>
          <a:br>
            <a:rPr lang="en-US" sz="2200" b="1" kern="1200" dirty="0"/>
          </a:br>
          <a:r>
            <a:rPr lang="en-US" sz="2200" b="1" kern="1200" dirty="0"/>
            <a:t>KOL i stadium 3-4- efter Gold skalaen</a:t>
          </a:r>
          <a:endParaRPr lang="en-US" sz="2200" kern="1200" dirty="0"/>
        </a:p>
      </dsp:txBody>
      <dsp:txXfrm>
        <a:off x="42722" y="51535"/>
        <a:ext cx="7229007" cy="789716"/>
      </dsp:txXfrm>
    </dsp:sp>
    <dsp:sp modelId="{173092E3-7E30-4B53-B74C-FF2D75F782F2}">
      <dsp:nvSpPr>
        <dsp:cNvPr id="0" name=""/>
        <dsp:cNvSpPr/>
      </dsp:nvSpPr>
      <dsp:spPr>
        <a:xfrm>
          <a:off x="0" y="947333"/>
          <a:ext cx="7314451" cy="87516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1" kern="1200" dirty="0"/>
            <a:t>Være over 60 år</a:t>
          </a:r>
          <a:endParaRPr lang="en-US" sz="2200" kern="1200" dirty="0"/>
        </a:p>
      </dsp:txBody>
      <dsp:txXfrm>
        <a:off x="42722" y="990055"/>
        <a:ext cx="7229007" cy="789716"/>
      </dsp:txXfrm>
    </dsp:sp>
    <dsp:sp modelId="{58D0DDFD-F8EA-4658-900C-6583770158A4}">
      <dsp:nvSpPr>
        <dsp:cNvPr id="0" name=""/>
        <dsp:cNvSpPr/>
      </dsp:nvSpPr>
      <dsp:spPr>
        <a:xfrm>
          <a:off x="0" y="1885853"/>
          <a:ext cx="7314451" cy="87516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1" kern="1200" dirty="0"/>
            <a:t>Både mænd og kvinder kan deltage</a:t>
          </a:r>
          <a:endParaRPr lang="en-US" sz="2200" kern="1200" dirty="0"/>
        </a:p>
      </dsp:txBody>
      <dsp:txXfrm>
        <a:off x="42722" y="1928575"/>
        <a:ext cx="7229007" cy="789716"/>
      </dsp:txXfrm>
    </dsp:sp>
    <dsp:sp modelId="{854A255C-29AF-4F2B-B0F8-D32D0FFA5205}">
      <dsp:nvSpPr>
        <dsp:cNvPr id="0" name=""/>
        <dsp:cNvSpPr/>
      </dsp:nvSpPr>
      <dsp:spPr>
        <a:xfrm>
          <a:off x="0" y="2824373"/>
          <a:ext cx="7314451" cy="87516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1" kern="1200" dirty="0"/>
            <a:t>Patienten må ikke være i terminal stadium af sin sygdom</a:t>
          </a:r>
          <a:endParaRPr lang="en-US" sz="2200" kern="1200" dirty="0"/>
        </a:p>
      </dsp:txBody>
      <dsp:txXfrm>
        <a:off x="42722" y="2867095"/>
        <a:ext cx="7229007" cy="789716"/>
      </dsp:txXfrm>
    </dsp:sp>
    <dsp:sp modelId="{2FD4D255-3B85-423C-AC52-DCC6F6084E3D}">
      <dsp:nvSpPr>
        <dsp:cNvPr id="0" name=""/>
        <dsp:cNvSpPr/>
      </dsp:nvSpPr>
      <dsp:spPr>
        <a:xfrm>
          <a:off x="0" y="3762893"/>
          <a:ext cx="7314451" cy="87516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1" kern="1200" dirty="0"/>
            <a:t>Patienten skal være fastboende på Bornholm</a:t>
          </a:r>
          <a:endParaRPr lang="en-US" sz="2200" kern="1200" dirty="0"/>
        </a:p>
      </dsp:txBody>
      <dsp:txXfrm>
        <a:off x="42722" y="3805615"/>
        <a:ext cx="7229007" cy="789716"/>
      </dsp:txXfrm>
    </dsp:sp>
    <dsp:sp modelId="{1FFAD426-B992-49C9-82F7-D30A8F79C72E}">
      <dsp:nvSpPr>
        <dsp:cNvPr id="0" name=""/>
        <dsp:cNvSpPr/>
      </dsp:nvSpPr>
      <dsp:spPr>
        <a:xfrm>
          <a:off x="0" y="4701413"/>
          <a:ext cx="7314451" cy="87516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1" kern="1200" dirty="0"/>
            <a:t>13 har deltaget I </a:t>
          </a:r>
          <a:r>
            <a:rPr lang="da-DK" sz="2200" b="1" kern="1200" noProof="0" dirty="0"/>
            <a:t>undersøgelsen</a:t>
          </a:r>
          <a:r>
            <a:rPr lang="en-US" sz="2200" b="1" kern="1200" dirty="0"/>
            <a:t>, </a:t>
          </a:r>
          <a:r>
            <a:rPr lang="da-DK" sz="2200" b="1" kern="1200" noProof="0" dirty="0"/>
            <a:t>hvor</a:t>
          </a:r>
          <a:r>
            <a:rPr lang="en-US" sz="2200" b="1" kern="1200" dirty="0"/>
            <a:t> </a:t>
          </a:r>
          <a:r>
            <a:rPr lang="da-DK" sz="2200" b="1" kern="1200" noProof="0" dirty="0"/>
            <a:t>af</a:t>
          </a:r>
          <a:r>
            <a:rPr lang="en-US" sz="2200" b="1" kern="1200" dirty="0"/>
            <a:t> </a:t>
          </a:r>
          <a:r>
            <a:rPr lang="da-DK" sz="2200" b="1" kern="1200" noProof="0" dirty="0"/>
            <a:t>en</a:t>
          </a:r>
          <a:r>
            <a:rPr lang="en-US" sz="2200" b="1" kern="1200" dirty="0"/>
            <a:t> </a:t>
          </a:r>
          <a:r>
            <a:rPr lang="da-DK" sz="2200" b="1" kern="1200" noProof="0" dirty="0"/>
            <a:t>som</a:t>
          </a:r>
          <a:r>
            <a:rPr lang="en-US" sz="2200" b="1" kern="1200" dirty="0"/>
            <a:t> PPI for at </a:t>
          </a:r>
          <a:r>
            <a:rPr lang="da-DK" sz="2200" b="1" kern="1200" noProof="0" dirty="0"/>
            <a:t>kvalificere</a:t>
          </a:r>
          <a:r>
            <a:rPr lang="en-US" sz="2200" b="1" kern="1200" dirty="0"/>
            <a:t> </a:t>
          </a:r>
          <a:r>
            <a:rPr lang="da-DK" sz="2200" b="1" kern="1200" noProof="0" dirty="0"/>
            <a:t>interviewguiden</a:t>
          </a:r>
          <a:r>
            <a:rPr lang="en-US" sz="2200" b="1" kern="1200" dirty="0"/>
            <a:t>.</a:t>
          </a:r>
          <a:endParaRPr lang="en-US" sz="2200" kern="1200" dirty="0"/>
        </a:p>
      </dsp:txBody>
      <dsp:txXfrm>
        <a:off x="42722" y="4744135"/>
        <a:ext cx="7229007" cy="78971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A295C6E-CE54-4AE2-81EA-AE5BE9EC93CA}">
      <dsp:nvSpPr>
        <dsp:cNvPr id="0" name=""/>
        <dsp:cNvSpPr/>
      </dsp:nvSpPr>
      <dsp:spPr>
        <a:xfrm>
          <a:off x="9242" y="1070709"/>
          <a:ext cx="5524797" cy="2209919"/>
        </a:xfrm>
        <a:prstGeom prst="chevron">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8011" tIns="29337" rIns="29337" bIns="29337" numCol="1" spcCol="1270" anchor="ctr" anchorCtr="0">
          <a:noAutofit/>
        </a:bodyPr>
        <a:lstStyle/>
        <a:p>
          <a:pPr marL="0" lvl="0" indent="0" algn="ctr" defTabSz="977900">
            <a:lnSpc>
              <a:spcPct val="90000"/>
            </a:lnSpc>
            <a:spcBef>
              <a:spcPct val="0"/>
            </a:spcBef>
            <a:spcAft>
              <a:spcPct val="35000"/>
            </a:spcAft>
            <a:buNone/>
          </a:pPr>
          <a:r>
            <a:rPr lang="da-DK" sz="2200" kern="1200" dirty="0"/>
            <a:t>At blive klogere på, hvad </a:t>
          </a:r>
          <a:r>
            <a:rPr lang="da-DK" sz="2200" kern="1200" dirty="0" err="1"/>
            <a:t>SSAér</a:t>
          </a:r>
          <a:r>
            <a:rPr lang="da-DK" sz="2200" kern="1200" dirty="0"/>
            <a:t>- ansat i primær sektor og SSH, SSA - elever tænker om:</a:t>
          </a:r>
          <a:endParaRPr lang="en-US" sz="2200" kern="1200" dirty="0"/>
        </a:p>
      </dsp:txBody>
      <dsp:txXfrm>
        <a:off x="1114202" y="1070709"/>
        <a:ext cx="3314878" cy="2209919"/>
      </dsp:txXfrm>
    </dsp:sp>
    <dsp:sp modelId="{1634FB80-F0C5-4985-8561-7BB9755BBFF6}">
      <dsp:nvSpPr>
        <dsp:cNvPr id="0" name=""/>
        <dsp:cNvSpPr/>
      </dsp:nvSpPr>
      <dsp:spPr>
        <a:xfrm>
          <a:off x="4981560" y="1070709"/>
          <a:ext cx="5524797" cy="2209919"/>
        </a:xfrm>
        <a:prstGeom prst="chevron">
          <a:avLst/>
        </a:prstGeom>
        <a:gradFill rotWithShape="0">
          <a:gsLst>
            <a:gs pos="0">
              <a:schemeClr val="accent5">
                <a:hueOff val="-6758543"/>
                <a:satOff val="-17419"/>
                <a:lumOff val="-11765"/>
                <a:alphaOff val="0"/>
                <a:satMod val="103000"/>
                <a:lumMod val="102000"/>
                <a:tint val="94000"/>
              </a:schemeClr>
            </a:gs>
            <a:gs pos="50000">
              <a:schemeClr val="accent5">
                <a:hueOff val="-6758543"/>
                <a:satOff val="-17419"/>
                <a:lumOff val="-11765"/>
                <a:alphaOff val="0"/>
                <a:satMod val="110000"/>
                <a:lumMod val="100000"/>
                <a:shade val="100000"/>
              </a:schemeClr>
            </a:gs>
            <a:gs pos="100000">
              <a:schemeClr val="accent5">
                <a:hueOff val="-6758543"/>
                <a:satOff val="-17419"/>
                <a:lumOff val="-1176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8011" tIns="29337" rIns="29337" bIns="29337" numCol="1" spcCol="1270" anchor="ctr" anchorCtr="0">
          <a:noAutofit/>
        </a:bodyPr>
        <a:lstStyle/>
        <a:p>
          <a:pPr marL="0" lvl="0" indent="0" algn="ctr" defTabSz="977900">
            <a:lnSpc>
              <a:spcPct val="90000"/>
            </a:lnSpc>
            <a:spcBef>
              <a:spcPct val="0"/>
            </a:spcBef>
            <a:spcAft>
              <a:spcPct val="35000"/>
            </a:spcAft>
            <a:buNone/>
          </a:pPr>
          <a:r>
            <a:rPr lang="da-DK" sz="2200" kern="1200" dirty="0"/>
            <a:t>Velfærdsteknologi og brugen af velfærdsteknologi hos borgere på Bornholm, bl.a. med henblik på deres rolle af implementering af ny velfærdsteknologi</a:t>
          </a:r>
          <a:endParaRPr lang="en-US" sz="2200" kern="1200" dirty="0"/>
        </a:p>
      </dsp:txBody>
      <dsp:txXfrm>
        <a:off x="6086520" y="1070709"/>
        <a:ext cx="3314878" cy="2209919"/>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02B7A46-2AD4-41D4-95E6-F3A7EBFFF01C}">
      <dsp:nvSpPr>
        <dsp:cNvPr id="0" name=""/>
        <dsp:cNvSpPr/>
      </dsp:nvSpPr>
      <dsp:spPr>
        <a:xfrm>
          <a:off x="3080" y="499812"/>
          <a:ext cx="2444055" cy="1466433"/>
        </a:xfrm>
        <a:prstGeom prst="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da-DK" sz="1700" kern="1200" dirty="0"/>
            <a:t>Det er person afhængigt hvilke teknologier der ender ude hos borgeren</a:t>
          </a:r>
          <a:endParaRPr lang="en-US" sz="1700" kern="1200" dirty="0"/>
        </a:p>
      </dsp:txBody>
      <dsp:txXfrm>
        <a:off x="3080" y="499812"/>
        <a:ext cx="2444055" cy="1466433"/>
      </dsp:txXfrm>
    </dsp:sp>
    <dsp:sp modelId="{F573D6CE-24FF-4808-B074-E62826A97152}">
      <dsp:nvSpPr>
        <dsp:cNvPr id="0" name=""/>
        <dsp:cNvSpPr/>
      </dsp:nvSpPr>
      <dsp:spPr>
        <a:xfrm>
          <a:off x="2691541" y="499812"/>
          <a:ext cx="2444055" cy="1466433"/>
        </a:xfrm>
        <a:prstGeom prst="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4770" tIns="64770" rIns="64770" bIns="6477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da-DK" sz="1700" kern="1200"/>
            <a:t>At bestille de forskellige teknologier – Ikke meget brugervenligt for medarbejdere! </a:t>
          </a:r>
        </a:p>
        <a:p>
          <a:pPr algn="ctr">
            <a:spcBef>
              <a:spcPct val="0"/>
            </a:spcBef>
            <a:buNone/>
          </a:pPr>
          <a:endParaRPr lang="en-US" sz="1700" kern="1200" dirty="0"/>
        </a:p>
      </dsp:txBody>
      <dsp:txXfrm>
        <a:off x="2691541" y="499812"/>
        <a:ext cx="2444055" cy="1466433"/>
      </dsp:txXfrm>
    </dsp:sp>
    <dsp:sp modelId="{CC071B12-280B-426E-9E2B-E29C345AACD7}">
      <dsp:nvSpPr>
        <dsp:cNvPr id="0" name=""/>
        <dsp:cNvSpPr/>
      </dsp:nvSpPr>
      <dsp:spPr>
        <a:xfrm>
          <a:off x="5380002" y="499812"/>
          <a:ext cx="2444055" cy="1466433"/>
        </a:xfrm>
        <a:prstGeom prst="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4770" tIns="64770" rIns="64770" bIns="6477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Tx/>
            <a:buNone/>
            <a:tabLst/>
            <a:defRPr/>
          </a:pPr>
          <a:r>
            <a:rPr lang="da-DK" sz="1700" kern="1200" dirty="0"/>
            <a:t>Afgørende at kende teknologierne </a:t>
          </a:r>
          <a:endParaRPr lang="en-US" sz="1700" kern="1200" dirty="0"/>
        </a:p>
      </dsp:txBody>
      <dsp:txXfrm>
        <a:off x="5380002" y="499812"/>
        <a:ext cx="2444055" cy="1466433"/>
      </dsp:txXfrm>
    </dsp:sp>
    <dsp:sp modelId="{B6559CB0-B250-481A-AD34-05CC7E9B8C41}">
      <dsp:nvSpPr>
        <dsp:cNvPr id="0" name=""/>
        <dsp:cNvSpPr/>
      </dsp:nvSpPr>
      <dsp:spPr>
        <a:xfrm>
          <a:off x="8068463" y="499812"/>
          <a:ext cx="2444055" cy="1466433"/>
        </a:xfrm>
        <a:prstGeom prst="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da-DK" sz="1700" kern="1200" dirty="0"/>
            <a:t>Nøglepersoner der kan hjælpe med at finde de rette teknologier</a:t>
          </a:r>
          <a:endParaRPr lang="en-US" sz="1700" kern="1200" dirty="0"/>
        </a:p>
      </dsp:txBody>
      <dsp:txXfrm>
        <a:off x="8068463" y="499812"/>
        <a:ext cx="2444055" cy="1466433"/>
      </dsp:txXfrm>
    </dsp:sp>
    <dsp:sp modelId="{705125E0-A467-4BB1-B2C0-51350CA0BCCD}">
      <dsp:nvSpPr>
        <dsp:cNvPr id="0" name=""/>
        <dsp:cNvSpPr/>
      </dsp:nvSpPr>
      <dsp:spPr>
        <a:xfrm>
          <a:off x="3080" y="2210651"/>
          <a:ext cx="2444055" cy="1466433"/>
        </a:xfrm>
        <a:prstGeom prst="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da-DK" sz="1700" kern="1200" dirty="0"/>
            <a:t>Visitator skal kende til teknologiske  hjælpemidler</a:t>
          </a:r>
          <a:endParaRPr lang="en-US" sz="1700" kern="1200" dirty="0"/>
        </a:p>
      </dsp:txBody>
      <dsp:txXfrm>
        <a:off x="3080" y="2210651"/>
        <a:ext cx="2444055" cy="1466433"/>
      </dsp:txXfrm>
    </dsp:sp>
    <dsp:sp modelId="{B843496F-84B0-4382-95C3-450CE3BB81C7}">
      <dsp:nvSpPr>
        <dsp:cNvPr id="0" name=""/>
        <dsp:cNvSpPr/>
      </dsp:nvSpPr>
      <dsp:spPr>
        <a:xfrm>
          <a:off x="2691541" y="2210651"/>
          <a:ext cx="2444055" cy="1466433"/>
        </a:xfrm>
        <a:prstGeom prst="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da-DK" sz="1700" kern="1200" dirty="0"/>
            <a:t>… ansvaret, hvis det ikke virker? Skifte batteri, opdatere, strømmen svigter etc.</a:t>
          </a:r>
          <a:endParaRPr lang="en-US" sz="1700" kern="1200" dirty="0"/>
        </a:p>
      </dsp:txBody>
      <dsp:txXfrm>
        <a:off x="2691541" y="2210651"/>
        <a:ext cx="2444055" cy="1466433"/>
      </dsp:txXfrm>
    </dsp:sp>
    <dsp:sp modelId="{EEEA1BAD-9048-436E-B267-0BA52FCDBC8F}">
      <dsp:nvSpPr>
        <dsp:cNvPr id="0" name=""/>
        <dsp:cNvSpPr/>
      </dsp:nvSpPr>
      <dsp:spPr>
        <a:xfrm>
          <a:off x="5380002" y="2210651"/>
          <a:ext cx="2444055" cy="1466433"/>
        </a:xfrm>
        <a:prstGeom prst="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da-DK" sz="1700" kern="1200" dirty="0"/>
            <a:t>”YouTube kanal” kan vise de forskellige hjælpemidlers funktion </a:t>
          </a:r>
          <a:endParaRPr lang="en-US" sz="1700" kern="1200" dirty="0"/>
        </a:p>
      </dsp:txBody>
      <dsp:txXfrm>
        <a:off x="5380002" y="2210651"/>
        <a:ext cx="2444055" cy="1466433"/>
      </dsp:txXfrm>
    </dsp:sp>
    <dsp:sp modelId="{435F81E3-55FC-4E7C-9CD9-AE6A86D0B484}">
      <dsp:nvSpPr>
        <dsp:cNvPr id="0" name=""/>
        <dsp:cNvSpPr/>
      </dsp:nvSpPr>
      <dsp:spPr>
        <a:xfrm>
          <a:off x="8068463" y="2210651"/>
          <a:ext cx="2444055" cy="1466433"/>
        </a:xfrm>
        <a:prstGeom prst="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da-DK" sz="1700" kern="1200" dirty="0"/>
            <a:t>Hjælpemiddel </a:t>
          </a:r>
          <a:r>
            <a:rPr lang="da-DK" sz="1700" kern="1200" dirty="0" err="1"/>
            <a:t>skillsrum</a:t>
          </a:r>
          <a:r>
            <a:rPr lang="da-DK" sz="1700" kern="1200" dirty="0"/>
            <a:t> – vise hvad der findes af hjælpemidler</a:t>
          </a:r>
          <a:endParaRPr lang="en-US" sz="1700" kern="1200" dirty="0"/>
        </a:p>
      </dsp:txBody>
      <dsp:txXfrm>
        <a:off x="8068463" y="2210651"/>
        <a:ext cx="2444055" cy="1466433"/>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5.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sidehoved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da-DK"/>
          </a:p>
        </p:txBody>
      </p:sp>
      <p:sp>
        <p:nvSpPr>
          <p:cNvPr id="3" name="Pladsholder til dato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B5DFB531-2AB6-4C89-9A32-A687AACE6E63}" type="datetimeFigureOut">
              <a:rPr lang="da-DK" smtClean="0"/>
              <a:t>26-04-2023</a:t>
            </a:fld>
            <a:endParaRPr lang="da-DK"/>
          </a:p>
        </p:txBody>
      </p:sp>
      <p:sp>
        <p:nvSpPr>
          <p:cNvPr id="4" name="Pladsholder til slidebillede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da-DK"/>
          </a:p>
        </p:txBody>
      </p:sp>
      <p:sp>
        <p:nvSpPr>
          <p:cNvPr id="5" name="Pladsholder til noter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6" name="Pladsholder til sidefod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da-DK"/>
          </a:p>
        </p:txBody>
      </p:sp>
      <p:sp>
        <p:nvSpPr>
          <p:cNvPr id="7" name="Pladsholder til slidenummer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3B5AE573-B5D1-4264-9B75-4CECA7C66108}" type="slidenum">
              <a:rPr lang="da-DK" smtClean="0"/>
              <a:t>‹nr.›</a:t>
            </a:fld>
            <a:endParaRPr lang="da-DK"/>
          </a:p>
        </p:txBody>
      </p:sp>
    </p:spTree>
    <p:extLst>
      <p:ext uri="{BB962C8B-B14F-4D97-AF65-F5344CB8AC3E}">
        <p14:creationId xmlns:p14="http://schemas.microsoft.com/office/powerpoint/2010/main" val="136926625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Christopher </a:t>
            </a:r>
            <a:r>
              <a:rPr lang="da-DK" dirty="0" err="1"/>
              <a:t>Latham</a:t>
            </a:r>
            <a:r>
              <a:rPr lang="da-DK" dirty="0"/>
              <a:t> </a:t>
            </a:r>
            <a:r>
              <a:rPr lang="da-DK" dirty="0" err="1"/>
              <a:t>Sholes</a:t>
            </a:r>
            <a:r>
              <a:rPr lang="da-DK" dirty="0"/>
              <a:t> født ,  som opfandt den første praktiske skrivemaskine og er ansvarlig for nøglearrangementet i QWERTY-tastaturlayoutet, der stadig er i brug i dag. Peter </a:t>
            </a:r>
            <a:r>
              <a:rPr lang="da-DK" dirty="0" err="1"/>
              <a:t>Mitterhofer</a:t>
            </a:r>
            <a:r>
              <a:rPr lang="da-DK" dirty="0"/>
              <a:t> (1866) – var det den første, der brugte QWERTY-tastaturlayoutet, der stadig er i brug i dag. </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AF4E4BF-CAFC-45FF-A764-DF971B9F35C5}"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787014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3B5AE573-B5D1-4264-9B75-4CECA7C66108}" type="slidenum">
              <a:rPr lang="da-DK" smtClean="0"/>
              <a:t>15</a:t>
            </a:fld>
            <a:endParaRPr lang="da-DK"/>
          </a:p>
        </p:txBody>
      </p:sp>
    </p:spTree>
    <p:extLst>
      <p:ext uri="{BB962C8B-B14F-4D97-AF65-F5344CB8AC3E}">
        <p14:creationId xmlns:p14="http://schemas.microsoft.com/office/powerpoint/2010/main" val="27972556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16016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95882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IKKE så meget om livskvalitet</a:t>
            </a:r>
          </a:p>
          <a:p>
            <a:r>
              <a:rPr lang="da-DK" dirty="0"/>
              <a:t>De fremsøgte kvalitative artikler peger på at velfærdsteknologiske hjælpemidler i form af hjemmemonitorering giver KOL-patienter en oplevelse af øget sikkerhed, og fleksibilitet. </a:t>
            </a:r>
          </a:p>
          <a:p>
            <a:r>
              <a:rPr lang="da-DK" dirty="0"/>
              <a:t>Med det fremgår ikke, hvad er det, der giver denne oplevelse af sikkerhed? Er det monitorering, indrapportering og overvågning af de vitale værdier eller er det de deraf afledte og regelmæssige samtaler med sygeplejersken? Ville det fx give samme oplevelse af sikkerhed, at tale sygeplejersken uden at indsendte kvantitative data? </a:t>
            </a: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336472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21505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97201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Der var konsensus blandt deltagerne i de to PPI-interviews om at de forelagte spørgsmål i interviewguiden var relevante, og det blev anbefalet at de indgik i den endelige interviewguide.</a:t>
            </a:r>
          </a:p>
          <a:p>
            <a:r>
              <a:rPr lang="da-DK" dirty="0"/>
              <a:t>Deltagerne i begge PPI-interviews var end videre enige om, at der manglede spørgsmål om de pårørendes betydning for KOL-patienten. Informanterne oplevede alle, at deres respektive pårørende var af afgørende stor betydning for dem.  </a:t>
            </a:r>
          </a:p>
          <a:p>
            <a:r>
              <a:rPr lang="da-DK" dirty="0"/>
              <a:t>”De pårørende betyder alt” (Informant 1, kvinde 72 år)</a:t>
            </a:r>
          </a:p>
          <a:p>
            <a:r>
              <a:rPr lang="da-DK" dirty="0"/>
              <a:t>”Det betyder alt for mig, at jeg har min kone. Uden hende havde jeg været ilde stedt” (Informant 2, mand 73 år)</a:t>
            </a:r>
          </a:p>
          <a:p>
            <a:r>
              <a:rPr lang="da-DK" dirty="0"/>
              <a:t>”Det er min kone, der kører bilen. Ellers havde jeg bare siddet her dagen lang. Det betyder meget at kunne komme ud, komme rundt på øen – også nu, hvor min søster fx lige har været på besøg i sidste uge” (Informant 5, mand 71 år)</a:t>
            </a:r>
          </a:p>
          <a:p>
            <a:r>
              <a:rPr lang="da-DK" dirty="0"/>
              <a:t>Et andet tema der kom frem i det PPI-interview, hvor informanterne havde KOL, men endnu ikke i så svær grad at de havde udlevet KOL-kuffert, var, at det var af stor betydning af at mødes med andre KOL-patienter i fora med ligestillede, fx i patientforening.</a:t>
            </a:r>
          </a:p>
          <a:p>
            <a:r>
              <a:rPr lang="da-DK" dirty="0"/>
              <a:t>”Det er hyggeligt, og lige tilpasset det, vi kan klare. Man kan jo ikke bare lige melde sig til et hold i idrætsforeningen. Og så kan vi jo også snakke lidt.” (Informant 4, kvinde 76 år)</a:t>
            </a:r>
          </a:p>
          <a:p>
            <a:r>
              <a:rPr lang="da-DK" dirty="0"/>
              <a:t>To af informanterne redegjorde for, at det samtidig var af stor betydning både for patienten og dennes pårørende, at også de pårørende deltog i aktiviteter m.m. i patientforening. Det var at betydning for KOL-patienten at denne pårørende vidste noget om KOL, og andre KOL-patienters oplevelser, udfordringer m.m. </a:t>
            </a:r>
          </a:p>
          <a:p>
            <a:r>
              <a:rPr lang="da-DK" dirty="0"/>
              <a:t>”Ved at deltage i foreningens aktiviteter viser hun mig, at hun er interesseret i mig og min sygdom. De andre i patientforeningens er blevet vores venner” (Informant 2, mand 73 år)</a:t>
            </a:r>
          </a:p>
          <a:p>
            <a:r>
              <a:rPr lang="da-DK" dirty="0"/>
              <a:t>”Min mand er formand for patientforeningen. Vi har brug for at vores pårørende bakker os op” (Informant 1, kvinde 72 år)</a:t>
            </a:r>
          </a:p>
          <a:p>
            <a:r>
              <a:rPr lang="da-DK" dirty="0"/>
              <a:t>”XX’s mand er formand. Han bruger virkelig meget tid. Det er dejligt med opbakning” (Informant 3, kvinde 75 år)</a:t>
            </a:r>
          </a:p>
          <a:p>
            <a:r>
              <a:rPr lang="da-DK" dirty="0"/>
              <a:t>Endvidere oplevede informanterne, at det var af stor betydning for deres ægtefæller at møde andre pårørende til KOL-patienter, som det var muligt at sparre med.</a:t>
            </a:r>
          </a:p>
          <a:p>
            <a:r>
              <a:rPr lang="da-DK" dirty="0"/>
              <a:t>”Det er af stor betydning for hende at mødes med andre i samme situation. Hun er ofte mere bange end mig, så er det godt at hun kan snakke med andre, der forstår hende” (Informant 2, mand 73 år)</a:t>
            </a:r>
          </a:p>
          <a:p>
            <a:r>
              <a:rPr lang="da-DK" dirty="0"/>
              <a:t>På grund af samstemmende tilkendegivelser fra begge PPI-interviews blev det besluttet, at spørgsmål om pårørendes betydning skulle inkluderes i den endelig interviewguide (se Bilag 2)</a:t>
            </a:r>
          </a:p>
          <a:p>
            <a:endParaRPr lang="da-DK" dirty="0"/>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67587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Der var konsensus blandt deltagerne i de to PPI-interviews om at de forelagte spørgsmål i interviewguiden var relevante, og det blev anbefalet at de indgik i den endelige interviewguide.</a:t>
            </a:r>
          </a:p>
          <a:p>
            <a:r>
              <a:rPr lang="da-DK" dirty="0"/>
              <a:t>Deltagerne i begge PPI-interviews var end videre enige om, at der manglede spørgsmål om de pårørendes betydning for KOL-patienten. Informanterne oplevede alle, at deres respektive pårørende var af afgørende stor betydning for dem.  </a:t>
            </a:r>
          </a:p>
          <a:p>
            <a:r>
              <a:rPr lang="da-DK" dirty="0"/>
              <a:t>”De pårørende betyder alt” (Informant 1, kvinde 72 år)</a:t>
            </a:r>
          </a:p>
          <a:p>
            <a:r>
              <a:rPr lang="da-DK" dirty="0"/>
              <a:t>”Det betyder alt for mig, at jeg har min kone. Uden hende havde jeg været ilde stedt” (Informant 2, mand 73 år)</a:t>
            </a:r>
          </a:p>
          <a:p>
            <a:r>
              <a:rPr lang="da-DK" dirty="0"/>
              <a:t>”Det er min kone, der kører bilen. Ellers havde jeg bare siddet her dagen lang. Det betyder meget at kunne komme ud, komme rundt på øen – også nu, hvor min søster fx lige har været på besøg i sidste uge” (Informant 5, mand 71 år)</a:t>
            </a:r>
          </a:p>
          <a:p>
            <a:r>
              <a:rPr lang="da-DK" dirty="0"/>
              <a:t>Et andet tema der kom frem i det PPI-interview, hvor informanterne havde KOL, men endnu ikke i så svær grad at de havde udlevet KOL-kuffert, var, at det var af stor betydning af at mødes med andre KOL-patienter i fora med ligestillede, fx i patientforening.</a:t>
            </a:r>
          </a:p>
          <a:p>
            <a:r>
              <a:rPr lang="da-DK" dirty="0"/>
              <a:t>”Det er hyggeligt, og lige tilpasset det, vi kan klare. Man kan jo ikke bare lige melde sig til et hold i idrætsforeningen. Og så kan vi jo også snakke lidt.” (Informant 4, kvinde 76 år)</a:t>
            </a:r>
          </a:p>
          <a:p>
            <a:r>
              <a:rPr lang="da-DK" dirty="0"/>
              <a:t>To af informanterne redegjorde for, at det samtidig var af stor betydning både for patienten og dennes pårørende, at også de pårørende deltog i aktiviteter m.m. i patientforening. Det var at betydning for KOL-patienten at denne pårørende vidste noget om KOL, og andre KOL-patienters oplevelser, udfordringer m.m. </a:t>
            </a:r>
          </a:p>
          <a:p>
            <a:r>
              <a:rPr lang="da-DK" dirty="0"/>
              <a:t>”Ved at deltage i foreningens aktiviteter viser hun mig, at hun er interesseret i mig og min sygdom. De andre i patientforeningens er blevet vores venner” (Informant 2, mand 73 år)</a:t>
            </a:r>
          </a:p>
          <a:p>
            <a:r>
              <a:rPr lang="da-DK" dirty="0"/>
              <a:t>”Min mand er formand for patientforeningen. Vi har brug for at vores pårørende bakker os op” (Informant 1, kvinde 72 år)</a:t>
            </a:r>
          </a:p>
          <a:p>
            <a:r>
              <a:rPr lang="da-DK" dirty="0"/>
              <a:t>”XX’s mand er formand. Han bruger virkelig meget tid. Det er dejligt med opbakning” (Informant 3, kvinde 75 år)</a:t>
            </a:r>
          </a:p>
          <a:p>
            <a:r>
              <a:rPr lang="da-DK" dirty="0"/>
              <a:t>Endvidere oplevede informanterne, at det var af stor betydning for deres ægtefæller at møde andre pårørende til KOL-patienter, som det var muligt at sparre med.</a:t>
            </a:r>
          </a:p>
          <a:p>
            <a:r>
              <a:rPr lang="da-DK" dirty="0"/>
              <a:t>”Det er af stor betydning for hende at mødes med andre i samme situation. Hun er ofte mere bange end mig, så er det godt at hun kan snakke med andre, der forstår hende” (Informant 2, mand 73 år)</a:t>
            </a:r>
          </a:p>
          <a:p>
            <a:r>
              <a:rPr lang="da-DK" dirty="0"/>
              <a:t>På grund af samstemmende tilkendegivelser fra begge PPI-interviews blev det besluttet, at spørgsmål om pårørendes betydning skulle inkluderes i den endelig interviewguide (se Bilag 2)</a:t>
            </a:r>
          </a:p>
          <a:p>
            <a:endParaRPr lang="da-DK" dirty="0"/>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11494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Der var konsensus blandt deltagerne i de to PPI-interviews om at de forelagte spørgsmål i interviewguiden var relevante, og det blev anbefalet at de indgik i den endelige interviewguide.</a:t>
            </a:r>
          </a:p>
          <a:p>
            <a:r>
              <a:rPr lang="da-DK" dirty="0"/>
              <a:t>Deltagerne i begge PPI-interviews var end videre enige om, at der manglede spørgsmål om de pårørendes betydning for KOL-patienten. Informanterne oplevede alle, at deres respektive pårørende var af afgørende stor betydning for dem.  </a:t>
            </a:r>
          </a:p>
          <a:p>
            <a:r>
              <a:rPr lang="da-DK" dirty="0"/>
              <a:t>”De pårørende betyder alt” (Informant 1, kvinde 72 år)</a:t>
            </a:r>
          </a:p>
          <a:p>
            <a:r>
              <a:rPr lang="da-DK" dirty="0"/>
              <a:t>”Det betyder alt for mig, at jeg har min kone. Uden hende havde jeg været ilde stedt” (Informant 2, mand 73 år)</a:t>
            </a:r>
          </a:p>
          <a:p>
            <a:r>
              <a:rPr lang="da-DK" dirty="0"/>
              <a:t>”Det er min kone, der kører bilen. Ellers havde jeg bare siddet her dagen lang. Det betyder meget at kunne komme ud, komme rundt på øen – også nu, hvor min søster fx lige har været på besøg i sidste uge” (Informant 5, mand 71 år)</a:t>
            </a:r>
          </a:p>
          <a:p>
            <a:r>
              <a:rPr lang="da-DK" dirty="0"/>
              <a:t>Et andet tema der kom frem i det PPI-interview, hvor informanterne havde KOL, men endnu ikke i så svær grad at de havde udlevet KOL-kuffert, var, at det var af stor betydning af at mødes med andre KOL-patienter i fora med ligestillede, fx i patientforening.</a:t>
            </a:r>
          </a:p>
          <a:p>
            <a:r>
              <a:rPr lang="da-DK" dirty="0"/>
              <a:t>”Det er hyggeligt, og lige tilpasset det, vi kan klare. Man kan jo ikke bare lige melde sig til et hold i idrætsforeningen. Og så kan vi jo også snakke lidt.” (Informant 4, kvinde 76 år)</a:t>
            </a:r>
          </a:p>
          <a:p>
            <a:r>
              <a:rPr lang="da-DK" dirty="0"/>
              <a:t>To af informanterne redegjorde for, at det samtidig var af stor betydning både for patienten og dennes pårørende, at også de pårørende deltog i aktiviteter m.m. i patientforening. Det var at betydning for KOL-patienten at denne pårørende vidste noget om KOL, og andre KOL-patienters oplevelser, udfordringer m.m. </a:t>
            </a:r>
          </a:p>
          <a:p>
            <a:r>
              <a:rPr lang="da-DK" dirty="0"/>
              <a:t>”Ved at deltage i foreningens aktiviteter viser hun mig, at hun er interesseret i mig og min sygdom. De andre i patientforeningens er blevet vores venner” (Informant 2, mand 73 år)</a:t>
            </a:r>
          </a:p>
          <a:p>
            <a:r>
              <a:rPr lang="da-DK" dirty="0"/>
              <a:t>”Min mand er formand for patientforeningen. Vi har brug for at vores pårørende bakker os op” (Informant 1, kvinde 72 år)</a:t>
            </a:r>
          </a:p>
          <a:p>
            <a:r>
              <a:rPr lang="da-DK" dirty="0"/>
              <a:t>”XX’s mand er formand. Han bruger virkelig meget tid. Det er dejligt med opbakning” (Informant 3, kvinde 75 år)</a:t>
            </a:r>
          </a:p>
          <a:p>
            <a:r>
              <a:rPr lang="da-DK" dirty="0"/>
              <a:t>Endvidere oplevede informanterne, at det var af stor betydning for deres ægtefæller at møde andre pårørende til KOL-patienter, som det var muligt at sparre med.</a:t>
            </a:r>
          </a:p>
          <a:p>
            <a:r>
              <a:rPr lang="da-DK" dirty="0"/>
              <a:t>”Det er af stor betydning for hende at mødes med andre i samme situation. Hun er ofte mere bange end mig, så er det godt at hun kan snakke med andre, der forstår hende” (Informant 2, mand 73 år)</a:t>
            </a:r>
          </a:p>
          <a:p>
            <a:r>
              <a:rPr lang="da-DK" dirty="0"/>
              <a:t>På grund af samstemmende tilkendegivelser fra begge PPI-interviews blev det besluttet, at spørgsmål om pårørendes betydning skulle inkluderes i den endelig interviewguide (se Bilag 2)</a:t>
            </a:r>
          </a:p>
          <a:p>
            <a:endParaRPr lang="da-DK" dirty="0"/>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136336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17794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3B5AE573-B5D1-4264-9B75-4CECA7C66108}" type="slidenum">
              <a:rPr lang="da-DK" smtClean="0"/>
              <a:t>6</a:t>
            </a:fld>
            <a:endParaRPr lang="da-DK"/>
          </a:p>
        </p:txBody>
      </p:sp>
    </p:spTree>
    <p:extLst>
      <p:ext uri="{BB962C8B-B14F-4D97-AF65-F5344CB8AC3E}">
        <p14:creationId xmlns:p14="http://schemas.microsoft.com/office/powerpoint/2010/main" val="313718190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079125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325604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Fra Sundhedsstyrelsens side er formålet med telemedicin at understøtte behandlingen til borgere med KOL for at medvirke til mulige positive effekter af både sundhedsfaglig og samfundsøkonomisk karakter. Det handler om, at den enkelte borger med KOL forstår og handler på egne symptomer for herved at kunne opnå en øget livskvalitet, tilfredshed og tryghed mv. og om deraf følgende færre og/eller kortere konsultationer, indlæggelser og genindlæggelser (Sundhedsstyrelsen 2017: 5).</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48183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algn="l" rtl="0">
              <a:buFont typeface="Arial" panose="020B0604020202020204" pitchFamily="34" charset="0"/>
              <a:buChar char="•"/>
            </a:pPr>
            <a:r>
              <a:rPr lang="da-DK" b="0" i="0" dirty="0">
                <a:solidFill>
                  <a:srgbClr val="000000"/>
                </a:solidFill>
                <a:effectLst/>
                <a:latin typeface="Lato" panose="020F0502020204030203" pitchFamily="34" charset="0"/>
              </a:rPr>
              <a:t>50.000 danskere lider af svær eller meget svær KOL.</a:t>
            </a:r>
          </a:p>
          <a:p>
            <a:pPr algn="l" rtl="0">
              <a:buFont typeface="Arial" panose="020B0604020202020204" pitchFamily="34" charset="0"/>
              <a:buChar char="•"/>
            </a:pPr>
            <a:r>
              <a:rPr lang="da-DK" b="0" i="0" dirty="0">
                <a:solidFill>
                  <a:srgbClr val="000000"/>
                </a:solidFill>
                <a:effectLst/>
                <a:latin typeface="Lato" panose="020F0502020204030203" pitchFamily="34" charset="0"/>
              </a:rPr>
              <a:t>Der var næsten 54.000 ambulante besøg blandt KOL-patienter i 2011.</a:t>
            </a:r>
          </a:p>
          <a:p>
            <a:pPr algn="l" rtl="0">
              <a:buFont typeface="Arial" panose="020B0604020202020204" pitchFamily="34" charset="0"/>
              <a:buChar char="•"/>
            </a:pPr>
            <a:r>
              <a:rPr lang="da-DK" b="0" i="0" dirty="0">
                <a:solidFill>
                  <a:srgbClr val="000000"/>
                </a:solidFill>
                <a:effectLst/>
                <a:latin typeface="Lato" panose="020F0502020204030203" pitchFamily="34" charset="0"/>
              </a:rPr>
              <a:t>16 pct. af de KOL-patienter, der bliver indlagt ender med at dø indenfor 30-dage fra indlæggelsesdøgnet (Kilde: Årsrapport 2021 fra Dansk register for Kronisk Obstruktiv Lungesygdom)</a:t>
            </a:r>
          </a:p>
          <a:p>
            <a:pPr algn="l" rtl="0">
              <a:buFont typeface="Arial" panose="020B0604020202020204" pitchFamily="34" charset="0"/>
              <a:buChar char="•"/>
            </a:pPr>
            <a:r>
              <a:rPr lang="da-DK" b="0" i="0" dirty="0">
                <a:solidFill>
                  <a:srgbClr val="000000"/>
                </a:solidFill>
                <a:effectLst/>
                <a:latin typeface="Lato" panose="020F0502020204030203" pitchFamily="34" charset="0"/>
              </a:rPr>
              <a:t>Under halvdelen af patienter med svær KOL får medicinsk behandling.</a:t>
            </a:r>
          </a:p>
          <a:p>
            <a:pPr algn="l" rtl="0">
              <a:buFont typeface="Arial" panose="020B0604020202020204" pitchFamily="34" charset="0"/>
              <a:buChar char="•"/>
            </a:pPr>
            <a:r>
              <a:rPr lang="da-DK" b="0" i="0" dirty="0">
                <a:solidFill>
                  <a:srgbClr val="000000"/>
                </a:solidFill>
                <a:effectLst/>
                <a:latin typeface="Lato" panose="020F0502020204030203" pitchFamily="34" charset="0"/>
              </a:rPr>
              <a:t>Korrekt behandling af KOL kan reducere 25 pct. af sygdomsbyrden.</a:t>
            </a:r>
          </a:p>
          <a:p>
            <a:pPr algn="l" rtl="0">
              <a:buFont typeface="Arial" panose="020B0604020202020204" pitchFamily="34" charset="0"/>
              <a:buChar char="•"/>
            </a:pPr>
            <a:r>
              <a:rPr lang="da-DK" b="0" i="0" dirty="0">
                <a:solidFill>
                  <a:srgbClr val="000000"/>
                </a:solidFill>
                <a:effectLst/>
                <a:latin typeface="Lato" panose="020F0502020204030203" pitchFamily="34" charset="0"/>
              </a:rPr>
              <a:t>Ca. 3.355 danskere havde KOL som primær dødsårsag i 2020, hvilket gør sygdommen til den næst hyppigste dødsårsag i Danmark og svarer til 6 pct. af alle dødsfald i Danmark. 2.847 danskere havde KOL som sekundær dødsårsag (Kilde: Dødsårsagsregisteret).</a:t>
            </a:r>
          </a:p>
          <a:p>
            <a:pPr algn="l" rtl="0">
              <a:buFont typeface="Arial" panose="020B0604020202020204" pitchFamily="34" charset="0"/>
              <a:buChar char="•"/>
            </a:pPr>
            <a:r>
              <a:rPr lang="da-DK" b="0" i="0" dirty="0">
                <a:solidFill>
                  <a:srgbClr val="000000"/>
                </a:solidFill>
                <a:effectLst/>
                <a:latin typeface="Lato" panose="020F0502020204030203" pitchFamily="34" charset="0"/>
              </a:rPr>
              <a:t>Danmark har den højeste dødelighed af KOL i EU, og har desværre haft det i mange år (Kilde: OECD).</a:t>
            </a: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840446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da-DK" sz="1200" dirty="0">
              <a:effectLst/>
              <a:latin typeface="Times New Roman" panose="02020603050405020304" pitchFamily="18" charset="0"/>
              <a:ea typeface="Calibri" panose="020F0502020204030204" pitchFamily="34" charset="0"/>
            </a:endParaRPr>
          </a:p>
          <a:p>
            <a:pPr>
              <a:lnSpc>
                <a:spcPct val="107000"/>
              </a:lnSpc>
              <a:spcAft>
                <a:spcPts val="800"/>
              </a:spcAft>
            </a:pP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Tele-kufferten er iværksat og udleveret af Bornholms Hospital lungemedicinske afdeling. KOL-kufferten består i, at borgeren får udleveret en i</a:t>
            </a:r>
            <a:r>
              <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Pad, to spytbakker, en pep-fløjte og iltmåler. En eller to gange hver uge tager borgeren </a:t>
            </a:r>
            <a:r>
              <a:rPr lang="da-DK" sz="18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iPad’en</a:t>
            </a:r>
            <a:r>
              <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frem og svarer på faste spørgsmål. Den lokale Kol-kuffert følger sundhedsstyrelsen anbefalinger i forhold til at indhente data. </a:t>
            </a: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Iltmætning af blodet (saturation), puls, vægt, symptomscore (sygdomsspecifikke spørgsmål udvalgt fra spørgeskema, som omhandler graden af åndenød, karakteren af hoste, slim og spyt-test</a:t>
            </a:r>
            <a:r>
              <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(Sundhedsstyrelsen 2017, 2021).</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En sygeplejerske fra lungeambulatoriet reflekterer over svarene og kan derved observere udviklingen i borgerens aktuelle situation. Er værdierne ikke som ventet, tages der telefonisk kontakt med patienten. Dette giver en tæt kontakt til hospitalet, som hurtigt kan handle, hvis borgeren oplever utilsigtede ændringer i helbredet, fx. åndenød, træthed, hoste, ekspektorat, feber, angst og ændringer i funktionsniveau. I kufferten får patienterne også redskaber med, som de selv kan anvende og notere data til behandlingen, fx. måling af puls, blodtryk og iltmætning mellem og før kontakt med lungemedicinsk ambulatorium. Patienterne kan kontakte sygeplejerskerne via e-mail eller telefon, når ambulatoriet er åbent (Bornholms Hospital 2020).  </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25632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b="0" i="0" dirty="0">
                <a:solidFill>
                  <a:srgbClr val="0A0A0A"/>
                </a:solidFill>
                <a:effectLst/>
                <a:latin typeface="AUPassataBold"/>
              </a:rPr>
              <a:t>Patient and Public </a:t>
            </a:r>
            <a:r>
              <a:rPr lang="da-DK" b="0" i="0" dirty="0" err="1">
                <a:solidFill>
                  <a:srgbClr val="0A0A0A"/>
                </a:solidFill>
                <a:effectLst/>
                <a:latin typeface="AUPassataBold"/>
              </a:rPr>
              <a:t>Involvement</a:t>
            </a:r>
            <a:endParaRPr lang="da-DK" b="0" i="0" dirty="0">
              <a:solidFill>
                <a:srgbClr val="0A0A0A"/>
              </a:solidFill>
              <a:effectLst/>
              <a:latin typeface="AUPassataBold"/>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b="0" i="0" dirty="0">
                <a:solidFill>
                  <a:srgbClr val="0A0A0A"/>
                </a:solidFill>
                <a:effectLst/>
                <a:latin typeface="AUPassataBold"/>
              </a:rPr>
              <a:t>I alt var der på dette tidspunkt 25 patienter knyttet til tele- kufferten fra amb.</a:t>
            </a:r>
          </a:p>
          <a:p>
            <a:pPr algn="l" rtl="0">
              <a:buFont typeface="Arial" panose="020B0604020202020204" pitchFamily="34" charset="0"/>
              <a:buChar char="•"/>
            </a:pPr>
            <a:r>
              <a:rPr lang="da-DK" b="0" i="0" dirty="0">
                <a:solidFill>
                  <a:srgbClr val="000000"/>
                </a:solidFill>
                <a:effectLst/>
                <a:latin typeface="Lato" panose="020F0502020204030203" pitchFamily="34" charset="0"/>
              </a:rPr>
              <a:t>50.000 danskere lider af svær eller meget svær KOL.</a:t>
            </a:r>
          </a:p>
          <a:p>
            <a:pPr algn="l" rtl="0">
              <a:buFont typeface="Arial" panose="020B0604020202020204" pitchFamily="34" charset="0"/>
              <a:buChar char="•"/>
            </a:pPr>
            <a:r>
              <a:rPr lang="da-DK" b="0" i="0" dirty="0">
                <a:solidFill>
                  <a:srgbClr val="000000"/>
                </a:solidFill>
                <a:effectLst/>
                <a:latin typeface="Lato" panose="020F0502020204030203" pitchFamily="34" charset="0"/>
              </a:rPr>
              <a:t>16 pct. af de KOL-patienter, der bliver indlagt ender med at dø indenfor 30-dage fra indlæggelsesdøgnet (Kilde: Årsrapport 2021 fra Dansk register for Kronisk Obstruktiv Lungesygdom)</a:t>
            </a:r>
          </a:p>
          <a:p>
            <a:pPr algn="l" rtl="0">
              <a:buFont typeface="Arial" panose="020B0604020202020204" pitchFamily="34" charset="0"/>
              <a:buChar char="•"/>
            </a:pPr>
            <a:r>
              <a:rPr lang="da-DK" b="0" i="0" dirty="0">
                <a:solidFill>
                  <a:srgbClr val="000000"/>
                </a:solidFill>
                <a:effectLst/>
                <a:latin typeface="Lato" panose="020F0502020204030203" pitchFamily="34" charset="0"/>
              </a:rPr>
              <a:t>Under halvdelen af patienter med svær KOL får medicinsk behandling.</a:t>
            </a:r>
          </a:p>
          <a:p>
            <a:pPr algn="l" rtl="0">
              <a:buFont typeface="Arial" panose="020B0604020202020204" pitchFamily="34" charset="0"/>
              <a:buChar char="•"/>
            </a:pPr>
            <a:r>
              <a:rPr lang="da-DK" b="0" i="0" dirty="0">
                <a:solidFill>
                  <a:srgbClr val="000000"/>
                </a:solidFill>
                <a:effectLst/>
                <a:latin typeface="Lato" panose="020F0502020204030203" pitchFamily="34" charset="0"/>
              </a:rPr>
              <a:t>Korrekt behandling af KOL kan reducere 25 pct. af sygdomsbyrden.</a:t>
            </a:r>
          </a:p>
          <a:p>
            <a:pPr algn="l" rtl="0">
              <a:buFont typeface="Arial" panose="020B0604020202020204" pitchFamily="34" charset="0"/>
              <a:buChar char="•"/>
            </a:pPr>
            <a:r>
              <a:rPr lang="da-DK" b="0" i="0" dirty="0">
                <a:solidFill>
                  <a:srgbClr val="000000"/>
                </a:solidFill>
                <a:effectLst/>
                <a:latin typeface="Lato" panose="020F0502020204030203" pitchFamily="34" charset="0"/>
              </a:rPr>
              <a:t>Ca. 3.355 danskere havde KOL som primær dødsårsag i 2020, hvilket gør sygdommen til den næst hyppigste dødsårsag i Danmark og svarer til 6 pct. af alle dødsfald i Danmark. 2.847 danskere havde KOL som sekundær dødsårsag (Kilde: Dødsårsagsregisteret).</a:t>
            </a:r>
          </a:p>
          <a:p>
            <a:pPr algn="l" rtl="0">
              <a:buFont typeface="Arial" panose="020B0604020202020204" pitchFamily="34" charset="0"/>
              <a:buChar char="•"/>
            </a:pPr>
            <a:r>
              <a:rPr lang="da-DK" b="0" i="0" dirty="0">
                <a:solidFill>
                  <a:srgbClr val="000000"/>
                </a:solidFill>
                <a:effectLst/>
                <a:latin typeface="Lato" panose="020F0502020204030203" pitchFamily="34" charset="0"/>
              </a:rPr>
              <a:t>Danmark har den højeste dødelighed af KOL i EU, og har desværre haft det i mange år (Kilde: OECD).</a:t>
            </a:r>
          </a:p>
          <a:p>
            <a:pPr algn="l" rtl="0">
              <a:buFont typeface="Arial" panose="020B0604020202020204" pitchFamily="34" charset="0"/>
              <a:buChar char="•"/>
            </a:pPr>
            <a:r>
              <a:rPr lang="da-DK" b="0" i="0" dirty="0">
                <a:solidFill>
                  <a:srgbClr val="040C28"/>
                </a:solidFill>
                <a:effectLst/>
                <a:latin typeface="Google Sans"/>
              </a:rPr>
              <a:t>1. januar 22 - 39.552      308 døde i 22 på B </a:t>
            </a:r>
            <a:endParaRPr lang="da-DK" b="0" i="0" dirty="0">
              <a:solidFill>
                <a:srgbClr val="0A0A0A"/>
              </a:solidFill>
              <a:effectLst/>
              <a:latin typeface="AUPassataBold"/>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58258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da-DK"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993029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en-US" sz="1200" dirty="0">
                <a:solidFill>
                  <a:schemeClr val="accent1">
                    <a:lumMod val="75000"/>
                  </a:schemeClr>
                </a:solidFill>
                <a:latin typeface="Times New Roman" panose="02020603050405020304" pitchFamily="18" charset="0"/>
                <a:cs typeface="Times New Roman" panose="02020603050405020304" pitchFamily="18" charset="0"/>
              </a:rPr>
              <a:t>Særkende for Bornholms KOL- patienter</a:t>
            </a:r>
          </a:p>
          <a:p>
            <a:r>
              <a:rPr lang="en-US" sz="1200" dirty="0">
                <a:solidFill>
                  <a:schemeClr val="accent1">
                    <a:lumMod val="75000"/>
                  </a:schemeClr>
                </a:solidFill>
                <a:latin typeface="Times New Roman" panose="02020603050405020304" pitchFamily="18" charset="0"/>
                <a:cs typeface="Times New Roman" panose="02020603050405020304" pitchFamily="18" charset="0"/>
              </a:rPr>
              <a:t>Bolig: alle bor ved jorden i etplans hus eller på et landsted.</a:t>
            </a:r>
          </a:p>
          <a:p>
            <a:r>
              <a:rPr lang="en-US" sz="1200" dirty="0">
                <a:solidFill>
                  <a:schemeClr val="accent1">
                    <a:lumMod val="75000"/>
                  </a:schemeClr>
                </a:solidFill>
                <a:latin typeface="Times New Roman" panose="02020603050405020304" pitchFamily="18" charset="0"/>
                <a:cs typeface="Times New Roman" panose="02020603050405020304" pitchFamily="18" charset="0"/>
              </a:rPr>
              <a:t>9 bor sammen med ægtefælde eller er samboende her er det ægtefællen der hjælper og udfører den daglige pleje og omsorg. Kun en får daglig SOSU-hjælp. </a:t>
            </a:r>
          </a:p>
          <a:p>
            <a:r>
              <a:rPr lang="en-US" sz="1200" dirty="0">
                <a:solidFill>
                  <a:schemeClr val="accent1">
                    <a:lumMod val="75000"/>
                  </a:schemeClr>
                </a:solidFill>
                <a:latin typeface="Times New Roman" panose="02020603050405020304" pitchFamily="18" charset="0"/>
                <a:cs typeface="Times New Roman" panose="02020603050405020304" pitchFamily="18" charset="0"/>
              </a:rPr>
              <a:t>3 bor alene og har alle daglig SoSU- hjælp.</a:t>
            </a:r>
          </a:p>
          <a:p>
            <a:r>
              <a:rPr lang="en-US" sz="1200" dirty="0">
                <a:solidFill>
                  <a:schemeClr val="accent1">
                    <a:lumMod val="75000"/>
                  </a:schemeClr>
                </a:solidFill>
                <a:latin typeface="Times New Roman" panose="02020603050405020304" pitchFamily="18" charset="0"/>
                <a:cs typeface="Times New Roman" panose="02020603050405020304" pitchFamily="18" charset="0"/>
              </a:rPr>
              <a:t>1 får leveret mad.</a:t>
            </a:r>
          </a:p>
          <a:p>
            <a:r>
              <a:rPr lang="en-US" sz="1200" dirty="0">
                <a:solidFill>
                  <a:schemeClr val="accent1">
                    <a:lumMod val="75000"/>
                  </a:schemeClr>
                </a:solidFill>
                <a:latin typeface="Times New Roman" panose="02020603050405020304" pitchFamily="18" charset="0"/>
                <a:cs typeface="Times New Roman" panose="02020603050405020304" pitchFamily="18" charset="0"/>
              </a:rPr>
              <a:t>Alle har børn hvoraf de 11 bosat I Bornholms kommunen.</a:t>
            </a:r>
          </a:p>
          <a:p>
            <a:r>
              <a:rPr lang="en-US" sz="1200" dirty="0">
                <a:solidFill>
                  <a:schemeClr val="accent1">
                    <a:lumMod val="75000"/>
                  </a:schemeClr>
                </a:solidFill>
                <a:latin typeface="Times New Roman" panose="02020603050405020304" pitchFamily="18" charset="0"/>
                <a:cs typeface="Times New Roman" panose="02020603050405020304" pitchFamily="18" charset="0"/>
              </a:rPr>
              <a:t>Aller er på førtids- eller folkepension.</a:t>
            </a:r>
          </a:p>
          <a:p>
            <a:r>
              <a:rPr lang="en-US" sz="1200" dirty="0">
                <a:solidFill>
                  <a:schemeClr val="accent1">
                    <a:lumMod val="75000"/>
                  </a:schemeClr>
                </a:solidFill>
                <a:latin typeface="Times New Roman" panose="02020603050405020304" pitchFamily="18" charset="0"/>
                <a:cs typeface="Times New Roman" panose="02020603050405020304" pitchFamily="18" charset="0"/>
              </a:rPr>
              <a:t>8 har arbejdet som ufaglært</a:t>
            </a:r>
          </a:p>
          <a:p>
            <a:r>
              <a:rPr lang="en-US" sz="1200" dirty="0">
                <a:solidFill>
                  <a:schemeClr val="accent1">
                    <a:lumMod val="75000"/>
                  </a:schemeClr>
                </a:solidFill>
                <a:latin typeface="Times New Roman" panose="02020603050405020304" pitchFamily="18" charset="0"/>
                <a:cs typeface="Times New Roman" panose="02020603050405020304" pitchFamily="18" charset="0"/>
              </a:rPr>
              <a:t>4 er faglærte eller har en med mellemlang vidergåendee udd</a:t>
            </a:r>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da-DK"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3496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Ricauer </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da-DK"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542474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da-DK"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27055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3B5AE573-B5D1-4264-9B75-4CECA7C66108}" type="slidenum">
              <a:rPr lang="da-DK" smtClean="0"/>
              <a:t>7</a:t>
            </a:fld>
            <a:endParaRPr lang="da-DK"/>
          </a:p>
        </p:txBody>
      </p:sp>
    </p:spTree>
    <p:extLst>
      <p:ext uri="{BB962C8B-B14F-4D97-AF65-F5344CB8AC3E}">
        <p14:creationId xmlns:p14="http://schemas.microsoft.com/office/powerpoint/2010/main" val="354183244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Ved mediering forstås:  </a:t>
            </a:r>
            <a:br>
              <a:rPr lang="da-DK" sz="1800" dirty="0">
                <a:effectLst/>
                <a:latin typeface="Times New Roman" panose="02020603050405020304" pitchFamily="18" charset="0"/>
                <a:ea typeface="Calibri" panose="020F0502020204030204" pitchFamily="34" charset="0"/>
                <a:cs typeface="Times New Roman" panose="02020603050405020304" pitchFamily="18" charset="0"/>
              </a:rPr>
            </a:br>
            <a:r>
              <a:rPr lang="da-DK" sz="1800" dirty="0">
                <a:solidFill>
                  <a:srgbClr val="35404B"/>
                </a:solidFill>
                <a:effectLst/>
                <a:latin typeface="Times New Roman" panose="02020603050405020304" pitchFamily="18" charset="0"/>
                <a:ea typeface="Calibri" panose="020F0502020204030204" pitchFamily="34" charset="0"/>
                <a:cs typeface="Times New Roman" panose="02020603050405020304" pitchFamily="18" charset="0"/>
              </a:rPr>
              <a:t>Ordet efter latin: </a:t>
            </a:r>
            <a:r>
              <a:rPr lang="da-DK" sz="1800" i="1" dirty="0">
                <a:solidFill>
                  <a:srgbClr val="35404B"/>
                </a:solidFill>
                <a:effectLst/>
                <a:latin typeface="Times New Roman" panose="02020603050405020304" pitchFamily="18" charset="0"/>
                <a:ea typeface="Calibri" panose="020F0502020204030204" pitchFamily="34" charset="0"/>
                <a:cs typeface="Times New Roman" panose="02020603050405020304" pitchFamily="18" charset="0"/>
              </a:rPr>
              <a:t>mediare</a:t>
            </a:r>
            <a:r>
              <a:rPr lang="da-DK" sz="1800" dirty="0">
                <a:solidFill>
                  <a:srgbClr val="35404B"/>
                </a:solidFill>
                <a:effectLst/>
                <a:latin typeface="Times New Roman" panose="02020603050405020304" pitchFamily="18" charset="0"/>
                <a:ea typeface="Calibri" panose="020F0502020204030204" pitchFamily="34" charset="0"/>
                <a:cs typeface="Times New Roman" panose="02020603050405020304" pitchFamily="18" charset="0"/>
              </a:rPr>
              <a:t> 'formidle', afledt af </a:t>
            </a:r>
            <a:r>
              <a:rPr lang="da-DK" sz="1800" i="1" dirty="0">
                <a:solidFill>
                  <a:srgbClr val="35404B"/>
                </a:solidFill>
                <a:effectLst/>
                <a:latin typeface="Times New Roman" panose="02020603050405020304" pitchFamily="18" charset="0"/>
                <a:ea typeface="Calibri" panose="020F0502020204030204" pitchFamily="34" charset="0"/>
                <a:cs typeface="Times New Roman" panose="02020603050405020304" pitchFamily="18" charset="0"/>
              </a:rPr>
              <a:t>medius</a:t>
            </a:r>
            <a:r>
              <a:rPr lang="da-DK" sz="1800" dirty="0">
                <a:solidFill>
                  <a:srgbClr val="35404B"/>
                </a:solidFill>
                <a:effectLst/>
                <a:latin typeface="Times New Roman" panose="02020603050405020304" pitchFamily="18" charset="0"/>
                <a:ea typeface="Calibri" panose="020F0502020204030204" pitchFamily="34" charset="0"/>
                <a:cs typeface="Times New Roman" panose="02020603050405020304" pitchFamily="18" charset="0"/>
              </a:rPr>
              <a:t> 'i midten’. Oprindelig et begreb der anvendes i forbindelse med at muliggøre eller udgøre en forbindelse, vekselvirkning el.lign. mellem to forskellige, evt. uforenelige partnere. At mediere er også nyere og bruges om at formidle, kommunikere, særlig via massemedier (sproget.dk 2023). Mediering anvendes her i projektet til at beskrive, hvordan patienter med KOL erfarer og handler gennem mediering ved brug af den teknologi, der er knyttet til tele-kufferten.   </a:t>
            </a:r>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solidFill>
                  <a:srgbClr val="35404B"/>
                </a:solidFill>
                <a:effectLst/>
                <a:latin typeface="Times New Roman" panose="02020603050405020304" pitchFamily="18" charset="0"/>
                <a:ea typeface="Calibri" panose="020F0502020204030204" pitchFamily="34" charset="0"/>
                <a:cs typeface="Times New Roman" panose="02020603050405020304" pitchFamily="18" charset="0"/>
              </a:rPr>
              <a:t>Når man arbejder med tele-kufferten handler det ikke om teknologi men om teknologi i praksis . Kuffertens betydning viser sig i brugersammenhængene. De </a:t>
            </a:r>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effectLst/>
                <a:latin typeface="Times New Roman" panose="02020603050405020304" pitchFamily="18" charset="0"/>
                <a:ea typeface="Calibri" panose="020F0502020204030204" pitchFamily="34" charset="0"/>
              </a:rPr>
              <a:t>Telemedicin kan leveres synkront eller asynkront. Tele-kufferten er primært bygget op som en asynkron model, der bygger på uploading af data/målinger, der opsamles i sky/platform. Asynkron telemedicin fokuserer på patientinvolvering, hvor der videregives data, som sundhedsprofessionelle kan anvende som beslutningsværktøj i forhold til behandling. Kufferten suppleres ofte med den synkrone model, har er tale om real-time, hvor patienten er sammen med sygeplejerske fra lungeambulatoriet i form af telefonsamtale eller video. Patienterne, der er tilknyttet kufferten, er aktive i begge tilfælde.</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da-DK"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401064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a:lnSpc>
                <a:spcPct val="107000"/>
              </a:lnSpc>
              <a:spcAft>
                <a:spcPts val="800"/>
              </a:spcAft>
            </a:pPr>
            <a:r>
              <a:rPr lang="da-DK" sz="18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Den teknologiske mediering med KOL-kufferten inviterer til en bestemt måde at handle på i praksis, som giver patienten og pårørendes mulighed for at håndtere udfordringerne med svær til meget svær KOL i hverdagen. De professionelle får muligheder for at følge med i data og skaber omsorg, når det efterspørges. Det er forskelligt, </a:t>
            </a:r>
            <a:r>
              <a:rPr lang="da-DK" sz="1800" dirty="0">
                <a:solidFill>
                  <a:srgbClr val="35404B"/>
                </a:solidFill>
                <a:effectLst/>
                <a:latin typeface="Times New Roman" panose="02020603050405020304" pitchFamily="18" charset="0"/>
                <a:ea typeface="Calibri" panose="020F0502020204030204" pitchFamily="34" charset="0"/>
                <a:cs typeface="Times New Roman" panose="02020603050405020304" pitchFamily="18" charset="0"/>
              </a:rPr>
              <a:t>hvordan patienter med KOL erfarer og handler med kufferten, og hvordan de forholder sig til teknologien og sundhedsvæsnet. Forskningen omkring telemedicin til patienter med KOL viser et forholdsvis entydigt og positivt billede af telemedicin. Det væsentligste der siges er, at telemedicin skabe tryghed for patientgruppen, forebygger indlæggelser og genindlæggelser, og der er besparelser af økonomisk og ressourcemæssig art. Tryghed og tillid til kufferten viser sig også hos informanterne i dette projekt:</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r>
              <a:rPr lang="da-DK" sz="1800" dirty="0">
                <a:solidFill>
                  <a:srgbClr val="222222"/>
                </a:solidFill>
                <a:effectLst/>
                <a:latin typeface="Times New Roman" panose="02020603050405020304" pitchFamily="18" charset="0"/>
                <a:ea typeface="Calibri" panose="020F0502020204030204" pitchFamily="34" charset="0"/>
                <a:cs typeface="Times New Roman" panose="02020603050405020304" pitchFamily="18" charset="0"/>
              </a:rPr>
              <a:t>KL, Danske Regioner og regeringen blev ved økonomiaftalerne for 2016 enige om at udbrede telemedicinsk hjemmemonitorering til KOL-patienter i hele landet. Aftalen bygger blandt andet på gode erfaringer fra storskalaforsøget TeleCare Nord KOL i Nordjylland. Resultaterne viste bl.a. færre og kortere indlæggelser af borgere med KOL. Endvidere oplevede borgere øget tryghed og mestring af egen sygdom. (https://sundhedsdatastyrelsen.dk/da/strategier-og-projekter/telemedicin).</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da-DK"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125144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800" dirty="0">
                <a:effectLst/>
                <a:latin typeface="Times New Roman" panose="02020603050405020304" pitchFamily="18" charset="0"/>
                <a:ea typeface="Calibri" panose="020F0502020204030204" pitchFamily="34" charset="0"/>
              </a:rPr>
              <a:t>Det er fint nok siger L, men hans sygdom er så fremskreden, at han ved sig udsat og må have andres hjælp for at opretholde en hverdag. ”Vi har indrettet os”, han er bevidst om sin afhængighed til hustruen. Han er – som mange andre patienter i et afhængighedsforhold – ambivalent. På den ene side er det nødvendig med hjælp og kontakt til ambulatoriet og på den anden side, ønsker han at styre sit eget liv. I afhængighed er ligeværdigheden sat ud af spil, fordi den syge i mødet med den anden hjælper altid, vil opleve det som et modtager-hjælpe forhold.</a:t>
            </a:r>
            <a:br>
              <a:rPr lang="da-DK" sz="1800" dirty="0">
                <a:effectLst/>
                <a:latin typeface="Times New Roman" panose="02020603050405020304" pitchFamily="18" charset="0"/>
                <a:ea typeface="Calibri" panose="020F0502020204030204" pitchFamily="34" charset="0"/>
              </a:rPr>
            </a:br>
            <a:r>
              <a:rPr lang="da-DK" sz="1800" dirty="0">
                <a:effectLst/>
                <a:latin typeface="Times New Roman" panose="02020603050405020304" pitchFamily="18" charset="0"/>
                <a:ea typeface="Calibri" panose="020F0502020204030204" pitchFamily="34" charset="0"/>
              </a:rPr>
              <a:t>Det er frihedsberøvende ikke at kunne gøre det, man gerne vil i forhold til daglige gøremål. Det er erfaringen med en langsom systematisk indskrænkning med tab på tab. Men det er kun den ene side af tabet, den anden side berører udelukkelsen – den social død, som skubber voldsomt til livskvaliteten.</a:t>
            </a:r>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da-DK"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6209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E har været dårlig en uge og har ikke ringet og spurgt ambulatoriet, hvad hun skal gøre. Hun har et stort ønske om at forebygge indlæggelse men ved ikke, hvordan hun skal gribe det an.  Her er medieringen sat ud af kraft. Kufferten inviterer til en bestemt måde at handle på, og den er hun ikke fortrolig med. Sygeplejerskerne i ambulatoriet, har heller ikke mulighed for at drage omsorg for hendes situation, når ikke de har kendskab til den. Ansvaret for, at der sker noget i situationen, er entydigt hos patienten, men her i situationen har hun ingen viden eller erfaring med, hvad hun skal gøre, idet det er datteren, der hver onsdag kommer og betjener kufferten sammen med patienten. E får besøg morgen og aften af en SOSU-hjælper, som ikke har erfaring med eller viden til at registre, om patientens situation har ændret sig markant, og kan derfor heller ikke handle på situationen.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800"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err="1">
                <a:effectLst/>
                <a:latin typeface="Times New Roman" panose="02020603050405020304" pitchFamily="18" charset="0"/>
                <a:ea typeface="Calibri" panose="020F0502020204030204" pitchFamily="34" charset="0"/>
                <a:cs typeface="Times New Roman" panose="02020603050405020304" pitchFamily="18" charset="0"/>
              </a:rPr>
              <a:t>Pt</a:t>
            </a: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 her er dårlig – hun ved det selv men hvad skal hun gøre. </a:t>
            </a:r>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Undgå indlæggelser – døden.</a:t>
            </a:r>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Palliation – bange angst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800"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5993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Når man i medieringen kun har fokus på obligatoriske data, kan det være vanskeligt at fange, når patientens funktionsniveau er blevet forringet. M ringer ikke bare op og beder om hjælp. De professionelle skal finde hende i hendes progredierende sygdomssituation, og det sker ikke nødvendigvis med kuffertens data. MRC-vurderingen følger ikke med som en standardundersøgelse, for den kan kun foretages synkront enten i eget hjem, eller når patienten er i ambulatoriet til kontrol. Ingen af patienterne fortæller om, at de er blevet genvurderet ud fra MCR, men de fortæller tydeligt om, hvad de kan, og hvad de ikke kan magte i forhold til åndenød.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312608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Ved transformering forstås:</a:t>
            </a:r>
            <a:br>
              <a:rPr lang="da-DK" sz="1800" dirty="0">
                <a:effectLst/>
                <a:latin typeface="Times New Roman" panose="02020603050405020304" pitchFamily="18" charset="0"/>
                <a:ea typeface="Calibri" panose="020F0502020204030204" pitchFamily="34" charset="0"/>
                <a:cs typeface="Times New Roman" panose="02020603050405020304" pitchFamily="18" charset="0"/>
              </a:rPr>
            </a:br>
            <a:r>
              <a:rPr lang="da-DK" sz="1800" dirty="0">
                <a:solidFill>
                  <a:srgbClr val="333333"/>
                </a:solidFill>
                <a:effectLst/>
                <a:latin typeface="Times New Roman" panose="02020603050405020304" pitchFamily="18" charset="0"/>
                <a:ea typeface="Calibri" panose="020F0502020204030204" pitchFamily="34" charset="0"/>
                <a:cs typeface="Times New Roman" panose="02020603050405020304" pitchFamily="18" charset="0"/>
              </a:rPr>
              <a:t>Transformation efter latin </a:t>
            </a:r>
            <a:r>
              <a:rPr lang="da-DK" sz="1800" i="1" dirty="0">
                <a:solidFill>
                  <a:srgbClr val="333333"/>
                </a:solidFill>
                <a:effectLst/>
                <a:latin typeface="Times New Roman" panose="02020603050405020304" pitchFamily="18" charset="0"/>
                <a:ea typeface="Calibri" panose="020F0502020204030204" pitchFamily="34" charset="0"/>
                <a:cs typeface="Times New Roman" panose="02020603050405020304" pitchFamily="18" charset="0"/>
              </a:rPr>
              <a:t>transformare,</a:t>
            </a:r>
            <a:r>
              <a:rPr lang="da-DK" sz="1800" dirty="0">
                <a:solidFill>
                  <a:srgbClr val="333333"/>
                </a:solidFill>
                <a:effectLst/>
                <a:latin typeface="Times New Roman" panose="02020603050405020304" pitchFamily="18" charset="0"/>
                <a:ea typeface="Calibri" panose="020F0502020204030204" pitchFamily="34" charset="0"/>
                <a:cs typeface="Times New Roman" panose="02020603050405020304" pitchFamily="18" charset="0"/>
              </a:rPr>
              <a:t> </a:t>
            </a:r>
            <a:r>
              <a:rPr lang="da-DK" sz="1800" i="1" dirty="0">
                <a:solidFill>
                  <a:srgbClr val="333333"/>
                </a:solidFill>
                <a:effectLst/>
                <a:latin typeface="Times New Roman" panose="02020603050405020304" pitchFamily="18" charset="0"/>
                <a:ea typeface="Calibri" panose="020F0502020204030204" pitchFamily="34" charset="0"/>
                <a:cs typeface="Times New Roman" panose="02020603050405020304" pitchFamily="18" charset="0"/>
              </a:rPr>
              <a:t>af</a:t>
            </a:r>
            <a:r>
              <a:rPr lang="da-DK" sz="1800" dirty="0">
                <a:solidFill>
                  <a:srgbClr val="333333"/>
                </a:solidFill>
                <a:effectLst/>
                <a:latin typeface="Times New Roman" panose="02020603050405020304" pitchFamily="18" charset="0"/>
                <a:ea typeface="Calibri" panose="020F0502020204030204" pitchFamily="34" charset="0"/>
                <a:cs typeface="Times New Roman" panose="02020603050405020304" pitchFamily="18" charset="0"/>
              </a:rPr>
              <a:t> trans- </a:t>
            </a:r>
            <a:r>
              <a:rPr lang="da-DK" sz="1800" i="1" dirty="0">
                <a:solidFill>
                  <a:srgbClr val="333333"/>
                </a:solidFill>
                <a:effectLst/>
                <a:latin typeface="Times New Roman" panose="02020603050405020304" pitchFamily="18" charset="0"/>
                <a:ea typeface="Calibri" panose="020F0502020204030204" pitchFamily="34" charset="0"/>
                <a:cs typeface="Times New Roman" panose="02020603050405020304" pitchFamily="18" charset="0"/>
              </a:rPr>
              <a:t>og</a:t>
            </a:r>
            <a:r>
              <a:rPr lang="da-DK" sz="1800" dirty="0">
                <a:solidFill>
                  <a:srgbClr val="333333"/>
                </a:solidFill>
                <a:effectLst/>
                <a:latin typeface="Times New Roman" panose="02020603050405020304" pitchFamily="18" charset="0"/>
                <a:ea typeface="Calibri" panose="020F0502020204030204" pitchFamily="34" charset="0"/>
                <a:cs typeface="Times New Roman" panose="02020603050405020304" pitchFamily="18" charset="0"/>
              </a:rPr>
              <a:t> </a:t>
            </a:r>
            <a:r>
              <a:rPr lang="da-DK" sz="1800" dirty="0" err="1">
                <a:solidFill>
                  <a:srgbClr val="333333"/>
                </a:solidFill>
                <a:effectLst/>
                <a:latin typeface="Times New Roman" panose="02020603050405020304" pitchFamily="18" charset="0"/>
                <a:ea typeface="Calibri" panose="020F0502020204030204" pitchFamily="34" charset="0"/>
                <a:cs typeface="Times New Roman" panose="02020603050405020304" pitchFamily="18" charset="0"/>
              </a:rPr>
              <a:t>formare</a:t>
            </a:r>
            <a:r>
              <a:rPr lang="da-DK" sz="1800" dirty="0">
                <a:solidFill>
                  <a:srgbClr val="333333"/>
                </a:solidFill>
                <a:effectLst/>
                <a:latin typeface="Times New Roman" panose="02020603050405020304" pitchFamily="18" charset="0"/>
                <a:ea typeface="Calibri" panose="020F0502020204030204" pitchFamily="34" charset="0"/>
                <a:cs typeface="Times New Roman" panose="02020603050405020304" pitchFamily="18" charset="0"/>
              </a:rPr>
              <a:t>; anvendes som at omdanne, omforme, forvandle (sproget.dk 2023). Inden for telemedicin er der mange forhold, der omdannes, fx sygdomsindsigt, roller, ansvar, sansninger og handlinger.</a:t>
            </a:r>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Ved at modtage teledata om patienterne skaber man et fokus i mødet mellem patient og sundhedsvæsen. Det er oplysninger, som kan behandles fra begge sider, men på forskellig vis og med forskellige roller. Ambulatoriet modtager konkrete personlige data, som patienten måler og beskriver. Det vil sige, at det kliniske ansvar for at formidle de rette svar ligger hos patienten. Er data ikke inden for det forventede, overgives ansvaret til sundhedsvæsenet, som reagerer med et opkald, evt. med en gentagelse af nye prøver eller invitation til et fremmøde i ambulatoriet til nærmere udredning, og ansvaret bliver da løftet væk fra patienten. </a:t>
            </a:r>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Der sker en forandring af pt rollen hvor teknologi og monitorering skal integreres i en hjemlig kontekst både i forhold til rutiner, æstetik, sociale relationer og til en anderledes kontakt med sundhedsvæsenet. Dertil kommer at pt bliver til en diagnostisk aktør.</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effectLst/>
                <a:latin typeface="Times New Roman" panose="02020603050405020304" pitchFamily="18" charset="0"/>
                <a:ea typeface="Calibri" panose="020F0502020204030204" pitchFamily="34" charset="0"/>
              </a:rPr>
              <a:t>Når man lytter til den enkelte informant, så vidner det om, at de tager et stort ansvar for deres sygdomsforløb sammen med de pårørende. Den måde, de er patient på, er ny og det samme gælder deres måde at agere i feltet på</a:t>
            </a:r>
            <a:endPar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br>
              <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Ved at patienterne har ansvaret, ligger der muligheder for fejlmålinger både i selve teknikken og i udførelsen af målingerne. Små fejl som kan være vanskelig at fange. Det kan fra patientens side være et ønske om et bedre resultat, ikke for at snyde, men fordi erkendelsen af dårlige målinger kan være vanskeligt at forstå. Når det går for hurtigt tilbage sygdomsmæssigt, kan det være svært at følge med.” Det er nok bare en fejl”. Der kan også ske en egentlig fejlmåling trods adækvat instruktion. De fleste patienter synes at være blevet rutinerede i at sende de ønskede data, og de viser også en vis forståelse for, at det tjener dem vel i det forbyggende arbejde at gøre det godt. </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2554317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828040">
              <a:lnSpc>
                <a:spcPct val="107000"/>
              </a:lnSpc>
              <a:spcAft>
                <a:spcPts val="800"/>
              </a:spcAft>
            </a:pP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 </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r>
              <a:rPr lang="da-DK" sz="1800" dirty="0">
                <a:effectLst/>
                <a:latin typeface="Times New Roman" panose="02020603050405020304" pitchFamily="18" charset="0"/>
                <a:ea typeface="Calibri" panose="020F0502020204030204" pitchFamily="34" charset="0"/>
              </a:rPr>
              <a:t>Når man lytter til den enkelte informant, så vidner det om, at de tager et stort ansvar for deres sygdomsforløb sammen med de pårørende. Den måde, de er patient på, er ny og det samme gælder deres måde at agere i feltet på.</a:t>
            </a:r>
            <a:r>
              <a:rPr lang="da-DK" sz="1800" dirty="0">
                <a:solidFill>
                  <a:srgbClr val="333333"/>
                </a:solidFill>
                <a:effectLst/>
                <a:latin typeface="Times New Roman" panose="02020603050405020304" pitchFamily="18" charset="0"/>
                <a:ea typeface="Times New Roman" panose="02020603050405020304" pitchFamily="18" charset="0"/>
              </a:rPr>
              <a:t> Det der egentligt betyder noget for KOL-patienterne er, at de har en kontaktmulighed uden om kufferten til ambulatoriets sygeplejersker, som de kender, og som kender dem godt</a:t>
            </a:r>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473574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effectLst/>
                <a:latin typeface="Calibri" panose="020F0502020204030204" pitchFamily="34" charset="0"/>
                <a:ea typeface="Calibri" panose="020F0502020204030204" pitchFamily="34" charset="0"/>
                <a:cs typeface="Times New Roman" panose="02020603050405020304" pitchFamily="18" charset="0"/>
              </a:rPr>
              <a:t>Hvad gør teknolog i relationen</a:t>
            </a:r>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Det er det møde, der betyder noget, og som er med til at give livskvalitet og tryghed i hverdagen. Det betyder, at med et fokus på forholdsvis få data, lukkes der op for andre omsorgsmuligheder, som mange af de interviewede patienter giver udtryk for som meget væsentligt for at klare dagen og vejen med meget svær KOL. Det synkrone møde er af uvurderlig betydning for dem.</a:t>
            </a: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391532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800" b="1" dirty="0">
                <a:solidFill>
                  <a:srgbClr val="4472C4"/>
                </a:solidFill>
                <a:effectLst/>
                <a:latin typeface="Times New Roman" panose="02020603050405020304" pitchFamily="18" charset="0"/>
                <a:ea typeface="Times New Roman" panose="02020603050405020304" pitchFamily="18" charset="0"/>
              </a:rPr>
              <a:t>Konstituering</a:t>
            </a:r>
            <a:endParaRPr lang="da-DK" sz="1800" b="1" dirty="0">
              <a:effectLst/>
              <a:latin typeface="Times New Roman" panose="02020603050405020304" pitchFamily="18" charset="0"/>
              <a:ea typeface="Times New Roman" panose="02020603050405020304" pitchFamily="18" charset="0"/>
            </a:endParaRPr>
          </a:p>
          <a:p>
            <a:pPr>
              <a:lnSpc>
                <a:spcPct val="107000"/>
              </a:lnSpc>
              <a:spcAft>
                <a:spcPts val="800"/>
              </a:spcAft>
            </a:pPr>
            <a:r>
              <a:rPr lang="da-DK"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Med telekufferten er der fastsat nye måder at arbejde på. Patienten spiller en hovedrolle i arbejdsgangene gennem deres indsendte data. Det ændrer ambulatoriets velkendte arbejdsgange og samarbejdsformer. Det griber ind i den måde, det behandlende og det forebyggende arbejde organiseres på. Den direkte kontakt er blevet erstattet af nye overvågningsformer gennem patientens selvmonitorering. </a:t>
            </a:r>
          </a:p>
          <a:p>
            <a:pPr>
              <a:lnSpc>
                <a:spcPct val="107000"/>
              </a:lnSpc>
              <a:spcAft>
                <a:spcPts val="800"/>
              </a:spcAft>
            </a:pPr>
            <a:endParaRPr lang="da-DK" sz="18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lang="da-DK" sz="1800" dirty="0">
                <a:solidFill>
                  <a:srgbClr val="35404B"/>
                </a:solidFill>
                <a:effectLst/>
                <a:latin typeface="Times New Roman" panose="02020603050405020304" pitchFamily="18" charset="0"/>
                <a:ea typeface="Calibri" panose="020F0502020204030204" pitchFamily="34" charset="0"/>
                <a:cs typeface="Times New Roman" panose="02020603050405020304" pitchFamily="18" charset="0"/>
              </a:rPr>
              <a:t>Når man arbejder med tele-kufferten handler det ikke om teknologi men om teknologi i praksis . Kuffertens betydning viser sig i brugersammenhængene. Patienterne som bruger fortolker hele tiden betydningen af teknologien, deres roller og deres ansvar. Standardiseringer og bedst practice –anbefalinger kan derfor vise sig at være utilstrækkelige, fordi de ikke tager højde for lokale forhold og for særlige praksisforhold. </a:t>
            </a:r>
          </a:p>
          <a:p>
            <a:pPr>
              <a:lnSpc>
                <a:spcPct val="107000"/>
              </a:lnSpc>
              <a:spcAft>
                <a:spcPts val="800"/>
              </a:spcAft>
            </a:pP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013687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a:lnSpc>
                <a:spcPct val="115000"/>
              </a:lnSpc>
              <a:spcAft>
                <a:spcPts val="800"/>
              </a:spcAft>
            </a:pPr>
            <a:r>
              <a:rPr lang="da-DK" dirty="0"/>
              <a:t>Min kritik af kufferten er at den ikke følger funktionsniveauet når pt har tab på tab </a:t>
            </a:r>
            <a:r>
              <a:rPr lang="da-DK"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MRC-skala (</a:t>
            </a:r>
            <a:r>
              <a:rPr lang="da-DK" sz="1800" dirty="0">
                <a:solidFill>
                  <a:srgbClr val="4D5156"/>
                </a:solidFill>
                <a:effectLst/>
                <a:latin typeface="Times New Roman" panose="02020603050405020304" pitchFamily="18" charset="0"/>
                <a:ea typeface="Calibri" panose="020F0502020204030204" pitchFamily="34" charset="0"/>
                <a:cs typeface="Times New Roman" panose="02020603050405020304" pitchFamily="18" charset="0"/>
              </a:rPr>
              <a:t>Medical Research Council dyspnoea score) </a:t>
            </a:r>
            <a:r>
              <a:rPr lang="da-DK"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er særlig vigtig i forhold til at vurdere hvilken hjælp patienten har brug for, når det drejer sig om at skabe livskvalitet i det daglige liv.  </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900"/>
              </a:spcAft>
            </a:pPr>
            <a:r>
              <a:rPr lang="da-DK" sz="1800" spc="10" dirty="0">
                <a:solidFill>
                  <a:srgbClr val="4A4742"/>
                </a:solidFill>
                <a:effectLst/>
                <a:latin typeface="Times New Roman" panose="02020603050405020304" pitchFamily="18" charset="0"/>
                <a:ea typeface="Times New Roman" panose="02020603050405020304" pitchFamily="18" charset="0"/>
                <a:cs typeface="Times New Roman" panose="02020603050405020304" pitchFamily="18" charset="0"/>
              </a:rPr>
              <a:t>Ved inklusion til tele- kufferten bliver patienterne også vurderet efter MRC-skala, som defineres ved:</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SzPts val="1000"/>
              <a:buFont typeface="Symbol" panose="05050102010706020507" pitchFamily="18" charset="2"/>
              <a:buChar char=""/>
              <a:tabLst>
                <a:tab pos="457200" algn="l"/>
              </a:tabLst>
            </a:pPr>
            <a:r>
              <a:rPr lang="da-DK" sz="1800" spc="10" dirty="0">
                <a:solidFill>
                  <a:srgbClr val="4A4742"/>
                </a:solidFill>
                <a:effectLst/>
                <a:latin typeface="Times New Roman" panose="02020603050405020304" pitchFamily="18" charset="0"/>
                <a:ea typeface="Times New Roman" panose="02020603050405020304" pitchFamily="18" charset="0"/>
                <a:cs typeface="Times New Roman" panose="02020603050405020304" pitchFamily="18" charset="0"/>
              </a:rPr>
              <a:t>MRC 1: Ingen åndenød undtagen ved kraftig anstrengelse</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SzPts val="1000"/>
              <a:buFont typeface="Symbol" panose="05050102010706020507" pitchFamily="18" charset="2"/>
              <a:buChar char=""/>
              <a:tabLst>
                <a:tab pos="457200" algn="l"/>
              </a:tabLst>
            </a:pPr>
            <a:r>
              <a:rPr lang="da-DK" sz="1800" spc="10" dirty="0">
                <a:solidFill>
                  <a:srgbClr val="4A4742"/>
                </a:solidFill>
                <a:effectLst/>
                <a:latin typeface="Times New Roman" panose="02020603050405020304" pitchFamily="18" charset="0"/>
                <a:ea typeface="Times New Roman" panose="02020603050405020304" pitchFamily="18" charset="0"/>
                <a:cs typeface="Times New Roman" panose="02020603050405020304" pitchFamily="18" charset="0"/>
              </a:rPr>
              <a:t>MRC 2: Åndenød ved hastværk og gang op ad bakke</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SzPts val="1000"/>
              <a:buFont typeface="Symbol" panose="05050102010706020507" pitchFamily="18" charset="2"/>
              <a:buChar char=""/>
              <a:tabLst>
                <a:tab pos="457200" algn="l"/>
              </a:tabLst>
            </a:pPr>
            <a:r>
              <a:rPr lang="da-DK" sz="1800" spc="10" dirty="0">
                <a:solidFill>
                  <a:srgbClr val="4A4742"/>
                </a:solidFill>
                <a:effectLst/>
                <a:latin typeface="Times New Roman" panose="02020603050405020304" pitchFamily="18" charset="0"/>
                <a:ea typeface="Times New Roman" panose="02020603050405020304" pitchFamily="18" charset="0"/>
                <a:cs typeface="Times New Roman" panose="02020603050405020304" pitchFamily="18" charset="0"/>
              </a:rPr>
              <a:t>MRC 3: Går langsommere end andre i samme alder pga. åndenød eller må stoppe for at få luft ved almindelig gang i fladt terræn</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07000"/>
              </a:lnSpc>
              <a:spcAft>
                <a:spcPts val="800"/>
              </a:spcAft>
              <a:buSzPts val="1000"/>
              <a:buFont typeface="Symbol" panose="05050102010706020507" pitchFamily="18" charset="2"/>
              <a:buChar char=""/>
              <a:tabLst>
                <a:tab pos="457200" algn="l"/>
              </a:tabLst>
            </a:pPr>
            <a:r>
              <a:rPr lang="da-DK" sz="1800" spc="10" dirty="0">
                <a:solidFill>
                  <a:srgbClr val="4A4742"/>
                </a:solidFill>
                <a:effectLst/>
                <a:latin typeface="Times New Roman" panose="02020603050405020304" pitchFamily="18" charset="0"/>
                <a:ea typeface="Times New Roman" panose="02020603050405020304" pitchFamily="18" charset="0"/>
                <a:cs typeface="Times New Roman" panose="02020603050405020304" pitchFamily="18" charset="0"/>
              </a:rPr>
              <a:t>MRC 4: Stopper for at få luft efter ca. 100 m eller nogle få minutters gang i fladt terræn</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r>
              <a:rPr lang="da-DK" sz="1800" spc="10" dirty="0">
                <a:solidFill>
                  <a:srgbClr val="4A4742"/>
                </a:solidFill>
                <a:effectLst/>
                <a:latin typeface="Times New Roman" panose="02020603050405020304" pitchFamily="18" charset="0"/>
                <a:ea typeface="Times New Roman" panose="02020603050405020304" pitchFamily="18" charset="0"/>
              </a:rPr>
              <a:t>MRC 5: Kan ikke forlade huset på grund af åndenød eller får åndenød ved af- og påklædning. </a:t>
            </a:r>
            <a:br>
              <a:rPr lang="da-DK" sz="1800" spc="10" dirty="0">
                <a:solidFill>
                  <a:srgbClr val="4A4742"/>
                </a:solidFill>
                <a:effectLst/>
                <a:latin typeface="Times New Roman" panose="02020603050405020304" pitchFamily="18" charset="0"/>
                <a:ea typeface="Times New Roman" panose="02020603050405020304" pitchFamily="18" charset="0"/>
              </a:rPr>
            </a:br>
            <a:r>
              <a:rPr lang="da-DK" sz="1800" dirty="0">
                <a:effectLst/>
                <a:latin typeface="Times New Roman" panose="02020603050405020304" pitchFamily="18" charset="0"/>
                <a:ea typeface="Calibri" panose="020F0502020204030204" pitchFamily="34" charset="0"/>
              </a:rPr>
              <a:t>(</a:t>
            </a:r>
            <a:r>
              <a:rPr lang="en-US" sz="1800" dirty="0">
                <a:effectLst/>
                <a:latin typeface="Times New Roman" panose="02020603050405020304" pitchFamily="18" charset="0"/>
                <a:ea typeface="Calibri" panose="020F0502020204030204" pitchFamily="34" charset="0"/>
              </a:rPr>
              <a:t>Medical Research Council dyspnoea score 2019).</a:t>
            </a:r>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86585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3B5AE573-B5D1-4264-9B75-4CECA7C66108}" type="slidenum">
              <a:rPr lang="da-DK" smtClean="0"/>
              <a:t>8</a:t>
            </a:fld>
            <a:endParaRPr lang="da-DK"/>
          </a:p>
        </p:txBody>
      </p:sp>
    </p:spTree>
    <p:extLst>
      <p:ext uri="{BB962C8B-B14F-4D97-AF65-F5344CB8AC3E}">
        <p14:creationId xmlns:p14="http://schemas.microsoft.com/office/powerpoint/2010/main" val="232084443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193060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223175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899096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1800" dirty="0">
                <a:effectLst/>
                <a:latin typeface="Times New Roman" panose="02020603050405020304" pitchFamily="18" charset="0"/>
                <a:ea typeface="Calibri" panose="020F0502020204030204" pitchFamily="34" charset="0"/>
                <a:cs typeface="Times New Roman" panose="02020603050405020304" pitchFamily="18" charset="0"/>
              </a:rPr>
              <a:t>Ingen af patienterne taler selv om, at de er i slutstadiet af deres sygdom, men de taler indirekte eller direkte om døden og især, hvordan de har forberedt sig på livets afslutning. Ingen af patienterne er visiteret til palliativ behandling. Trods det, at vi ved, at når man lider af meget svær KOL, er prognosen lige så dårlig som de, der lider af uhelbredelig lungekræft. På dette område følger Bornholms sundhedsvæsen det øvrige land, og det stemmer overens med den undersøgelse PAVI foretog tilbage i 2013 om forskellen på palliativ indsats mellem de alvorligt syge patienter med KOL og patienter med lungekræft (Dansk Lungeforening &amp; PAVI, 2013), og hvis vi iagttager, hvilke patienter, der dør på hospice og på palliative sengepladser på hospitalet, er patienter med KOL stærkt underrepræsenteret (Sundhedsstyrelsen 2021).  </a:t>
            </a: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900400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75126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327132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759198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064990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1200" dirty="0"/>
              <a:t>Præfigurative 1) Den uformelle og levende virkelighedsfortælling (en præfigur). Den første figur er bundet til hverdagens erfaringer, og kan være alt muligt, som vi kender fra hverdagens handlinger oplevelser og planlægning. Disse hverdagsstrategier giver os mulighed for at få indsigt i erfaringer med tid og over tid (Ricoeur 2002: 75).</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200" dirty="0"/>
          </a:p>
          <a:p>
            <a:pPr marL="0" marR="0" lvl="0" indent="0" algn="l" defTabSz="914400" rtl="0" eaLnBrk="1" fontAlgn="auto" latinLnBrk="0" hangingPunct="1">
              <a:lnSpc>
                <a:spcPct val="100000"/>
              </a:lnSpc>
              <a:spcBef>
                <a:spcPts val="0"/>
              </a:spcBef>
              <a:spcAft>
                <a:spcPts val="0"/>
              </a:spcAft>
              <a:buClrTx/>
              <a:buSzTx/>
              <a:buFontTx/>
              <a:buNone/>
              <a:tabLst/>
              <a:defRPr/>
            </a:pPr>
            <a:r>
              <a:rPr lang="da-DK" sz="1200" dirty="0"/>
              <a:t>Den </a:t>
            </a:r>
            <a:r>
              <a:rPr lang="da-DK" sz="1200" dirty="0" err="1"/>
              <a:t>konfoigurative</a:t>
            </a:r>
            <a:r>
              <a:rPr lang="da-DK" sz="1200" dirty="0"/>
              <a:t> 2) Den poetiske eller historiske tekst (en </a:t>
            </a:r>
            <a:r>
              <a:rPr lang="da-DK" sz="1200" dirty="0" err="1"/>
              <a:t>konfigurativ</a:t>
            </a:r>
            <a:r>
              <a:rPr lang="da-DK" sz="1200" dirty="0"/>
              <a:t> figur). Til den anden figur hører, at vore oplevelser, erfaringer og handlinger gengives i fortællinger i en vis orden. Der ligger ikke nogen begrænsninger i, hvem der kan fortælle, alle både børn og voksne kan, fra historie til komplicerede romanfortællinger.</a:t>
            </a:r>
          </a:p>
          <a:p>
            <a:endParaRPr lang="da-DK" dirty="0"/>
          </a:p>
          <a:p>
            <a:pPr marL="0" marR="0" lvl="0" indent="0" algn="l" defTabSz="914400" rtl="0" eaLnBrk="1" fontAlgn="auto" latinLnBrk="0" hangingPunct="1">
              <a:lnSpc>
                <a:spcPct val="100000"/>
              </a:lnSpc>
              <a:spcBef>
                <a:spcPts val="0"/>
              </a:spcBef>
              <a:spcAft>
                <a:spcPts val="0"/>
              </a:spcAft>
              <a:buClrTx/>
              <a:buSzTx/>
              <a:buFontTx/>
              <a:buNone/>
              <a:tabLst/>
              <a:defRPr/>
            </a:pPr>
            <a:r>
              <a:rPr lang="da-DK" sz="1200" dirty="0"/>
              <a:t>3) Den modtagende eller fortolkende fortælling (en </a:t>
            </a:r>
            <a:r>
              <a:rPr lang="da-DK" sz="1200" dirty="0" err="1"/>
              <a:t>refigurativ</a:t>
            </a:r>
            <a:r>
              <a:rPr lang="da-DK" sz="1200" dirty="0"/>
              <a:t> figur). Den tredje figur handler om forholdet mellem tid og fortælling. At </a:t>
            </a:r>
            <a:r>
              <a:rPr lang="da-DK" sz="1200" dirty="0" err="1"/>
              <a:t>refigurere</a:t>
            </a:r>
            <a:r>
              <a:rPr lang="da-DK" sz="1200" dirty="0"/>
              <a:t> vil sige, at fortællingen også indgår som det, der giver opfattelsen form og dermed åbner for en ny forståelse (Ricoeur 2002; 1999: 49).</a:t>
            </a: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111743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441512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3B5AE573-B5D1-4264-9B75-4CECA7C66108}" type="slidenum">
              <a:rPr lang="da-DK" smtClean="0"/>
              <a:t>9</a:t>
            </a:fld>
            <a:endParaRPr lang="da-DK"/>
          </a:p>
        </p:txBody>
      </p:sp>
    </p:spTree>
    <p:extLst>
      <p:ext uri="{BB962C8B-B14F-4D97-AF65-F5344CB8AC3E}">
        <p14:creationId xmlns:p14="http://schemas.microsoft.com/office/powerpoint/2010/main" val="179102866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3FE426-68C0-41FB-96B1-6FB9AAE411DE}"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1148087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1.Observation af tværprofessionel workshop for SSH- og SSA elever – formål hermed: At gøre os klogere til at kunne udarbejde en interviewguide til efterfølgende fokusgruppe interview</a:t>
            </a:r>
          </a:p>
          <a:p>
            <a:endParaRPr lang="da-DK" dirty="0"/>
          </a:p>
          <a:p>
            <a:pPr>
              <a:lnSpc>
                <a:spcPct val="107000"/>
              </a:lnSpc>
              <a:spcAft>
                <a:spcPts val="800"/>
              </a:spcAft>
            </a:pPr>
            <a:r>
              <a:rPr lang="da-DK" sz="1800" kern="100" dirty="0">
                <a:effectLst/>
                <a:latin typeface="Calibri" panose="020F0502020204030204" pitchFamily="34" charset="0"/>
                <a:ea typeface="Calibri" panose="020F0502020204030204" pitchFamily="34" charset="0"/>
                <a:cs typeface="Times New Roman" panose="02020603050405020304" pitchFamily="18" charset="0"/>
              </a:rPr>
              <a:t>Observationsstudiet er valgt som kvalitativ metode til undersøgelse af feltet. Forud for observationerne har observatører læst og reflekteret over litteratur som beskriver observation som metode. Den udvalgte litteratur hertil er Merete Bjerrums, som er </a:t>
            </a:r>
            <a:r>
              <a:rPr lang="da-DK" sz="1800" kern="100" dirty="0" err="1">
                <a:effectLst/>
                <a:latin typeface="Calibri" panose="020F0502020204030204" pitchFamily="34" charset="0"/>
                <a:ea typeface="Calibri" panose="020F0502020204030204" pitchFamily="34" charset="0"/>
                <a:cs typeface="Times New Roman" panose="02020603050405020304" pitchFamily="18" charset="0"/>
              </a:rPr>
              <a:t>Cand.mag</a:t>
            </a:r>
            <a:r>
              <a:rPr lang="da-DK" sz="1800" kern="100" dirty="0">
                <a:effectLst/>
                <a:latin typeface="Calibri" panose="020F0502020204030204" pitchFamily="34" charset="0"/>
                <a:ea typeface="Calibri" panose="020F0502020204030204" pitchFamily="34" charset="0"/>
                <a:cs typeface="Times New Roman" panose="02020603050405020304" pitchFamily="18" charset="0"/>
              </a:rPr>
              <a:t> i historie og forsker og som beskriver, observation som metode - i metodebogen: Fra problem til færdig opgave (Bjerrum, M, 2005). </a:t>
            </a:r>
          </a:p>
          <a:p>
            <a:pPr>
              <a:lnSpc>
                <a:spcPct val="107000"/>
              </a:lnSpc>
              <a:spcAft>
                <a:spcPts val="800"/>
              </a:spcAft>
            </a:pPr>
            <a:endParaRPr lang="da-DK"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da-DK" sz="1800" kern="100" dirty="0">
                <a:effectLst/>
                <a:latin typeface="Calibri" panose="020F0502020204030204" pitchFamily="34" charset="0"/>
                <a:ea typeface="Calibri" panose="020F0502020204030204" pitchFamily="34" charset="0"/>
                <a:cs typeface="Times New Roman" panose="02020603050405020304" pitchFamily="18" charset="0"/>
              </a:rPr>
              <a:t>I praksis og efter fælles refleksion og aftale mellem observatørerne, præsenterede observatører sig kort, beskrev fokus for observationerne, beskrev at der ville blive taget fotos undervejs og at vi ville sidde i hvert vores hjørne og tage noter. </a:t>
            </a:r>
          </a:p>
          <a:p>
            <a:pPr>
              <a:lnSpc>
                <a:spcPct val="107000"/>
              </a:lnSpc>
              <a:spcAft>
                <a:spcPts val="800"/>
              </a:spcAft>
            </a:pPr>
            <a:r>
              <a:rPr lang="da-DK" sz="1800" kern="100" dirty="0">
                <a:effectLst/>
                <a:latin typeface="Calibri" panose="020F0502020204030204" pitchFamily="34" charset="0"/>
                <a:ea typeface="Calibri" panose="020F0502020204030204" pitchFamily="34" charset="0"/>
                <a:cs typeface="Times New Roman" panose="02020603050405020304" pitchFamily="18" charset="0"/>
              </a:rPr>
              <a:t>Vores individuelle noter blev straks efter interviewet skrevet ned i et mere detaljeret form. Dette med henblik på at kunne foretage en hermeneutisk analyse – som afsæt til, at kunne udformet en semistruktureret interviewgide. </a:t>
            </a:r>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5260E3-C3D2-4B3F-AD6A-3935E9AD18E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08309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Vi placerede os i hver sit hjørne af lokalet, vi præsenterede os selvfølgelig for at afmystificere vores tilstedeværelse – ligesom vi kort fortalte hvorfor vi var der og at vi under resten af workshoppen blot var observatører og ville tog noter om det der skete i workshoppen. </a:t>
            </a:r>
          </a:p>
          <a:p>
            <a:r>
              <a:rPr lang="da-DK" dirty="0"/>
              <a:t>Efter workshoppen indsamlede vi de gruppearbejder eleverne havde arbejdet med, hvilket samlet set med vores egne noter gav os solidt indblik i hvor der var energi i refleksionerne og deraf hvordan spørgsmålene i interviewguiden kunne udformes</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5260E3-C3D2-4B3F-AD6A-3935E9AD18E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234017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200" dirty="0">
                <a:latin typeface="Calibri" panose="020F0502020204030204" pitchFamily="34" charset="0"/>
                <a:ea typeface="Calibri" panose="020F0502020204030204" pitchFamily="34" charset="0"/>
                <a:cs typeface="Times New Roman" panose="02020603050405020304" pitchFamily="18" charset="0"/>
              </a:rPr>
              <a:t>Vi spurgte bl.a. også til hvilke grupper af borgere de forestillede sig ville kunne opnå mest ved brugen af velfærdsteknologi?</a:t>
            </a:r>
          </a:p>
          <a:p>
            <a:r>
              <a:rPr lang="da-DK" sz="1200" dirty="0">
                <a:latin typeface="Calibri" panose="020F0502020204030204" pitchFamily="34" charset="0"/>
                <a:ea typeface="Calibri" panose="020F0502020204030204" pitchFamily="34" charset="0"/>
                <a:cs typeface="Times New Roman" panose="02020603050405020304" pitchFamily="18" charset="0"/>
              </a:rPr>
              <a:t>Og hvilke grupper af borger de forestillede sig kunne risikere at miste livskvalitet ved brugen af velfærdsteknologi?</a:t>
            </a:r>
          </a:p>
          <a:p>
            <a:endParaRPr lang="da-DK" sz="1200" dirty="0">
              <a:latin typeface="Calibri" panose="020F0502020204030204" pitchFamily="34" charset="0"/>
              <a:ea typeface="Calibri" panose="020F0502020204030204" pitchFamily="34" charset="0"/>
              <a:cs typeface="Times New Roman" panose="02020603050405020304" pitchFamily="18" charset="0"/>
            </a:endParaRPr>
          </a:p>
          <a:p>
            <a:r>
              <a:rPr lang="da-DK" sz="1200" dirty="0">
                <a:latin typeface="Calibri" panose="020F0502020204030204" pitchFamily="34" charset="0"/>
                <a:ea typeface="Calibri" panose="020F0502020204030204" pitchFamily="34" charset="0"/>
                <a:cs typeface="Times New Roman" panose="02020603050405020304" pitchFamily="18" charset="0"/>
              </a:rPr>
              <a:t>Vi spurgte også til h</a:t>
            </a:r>
            <a:r>
              <a:rPr lang="da-DK" sz="1200" dirty="0">
                <a:effectLst/>
                <a:latin typeface="Calibri" panose="020F0502020204030204" pitchFamily="34" charset="0"/>
                <a:ea typeface="Calibri" panose="020F0502020204030204" pitchFamily="34" charset="0"/>
                <a:cs typeface="Times New Roman" panose="02020603050405020304" pitchFamily="18" charset="0"/>
              </a:rPr>
              <a:t>vordan de oplevede velfærdsteknologi fremmer borgerens rehabilitering? </a:t>
            </a:r>
          </a:p>
          <a:p>
            <a:endParaRPr lang="da-DK" sz="1200" dirty="0">
              <a:effectLst/>
              <a:latin typeface="Calibri" panose="020F0502020204030204" pitchFamily="34" charset="0"/>
              <a:ea typeface="Calibri" panose="020F0502020204030204" pitchFamily="34" charset="0"/>
              <a:cs typeface="Times New Roman" panose="02020603050405020304" pitchFamily="18" charset="0"/>
            </a:endParaRPr>
          </a:p>
          <a:p>
            <a:r>
              <a:rPr lang="da-DK" sz="1200" dirty="0">
                <a:effectLst/>
                <a:latin typeface="Calibri" panose="020F0502020204030204" pitchFamily="34" charset="0"/>
                <a:ea typeface="Calibri" panose="020F0502020204030204" pitchFamily="34" charset="0"/>
                <a:cs typeface="Times New Roman" panose="02020603050405020304" pitchFamily="18" charset="0"/>
              </a:rPr>
              <a:t>Og vi spurgte til deres indtryk af omfanget af velfærdsteknologiske løsninger der var tilgængelige på de kliniksteder de havde været på i kommunen.</a:t>
            </a:r>
            <a:endParaRPr lang="da-DK" sz="1200" dirty="0">
              <a:latin typeface="Calibri" panose="020F0502020204030204" pitchFamily="34" charset="0"/>
              <a:ea typeface="Calibri" panose="020F0502020204030204" pitchFamily="34" charset="0"/>
              <a:cs typeface="Times New Roman" panose="02020603050405020304" pitchFamily="18" charset="0"/>
            </a:endParaRPr>
          </a:p>
          <a:p>
            <a:endParaRPr lang="da-DK" sz="1200" dirty="0">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5260E3-C3D2-4B3F-AD6A-3935E9AD18E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762111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1200" kern="100" dirty="0">
                <a:effectLst/>
                <a:latin typeface="Calibri" panose="020F0502020204030204" pitchFamily="34" charset="0"/>
                <a:ea typeface="Calibri" panose="020F0502020204030204" pitchFamily="34" charset="0"/>
                <a:cs typeface="Times New Roman" panose="02020603050405020304" pitchFamily="18" charset="0"/>
              </a:rPr>
              <a:t>Analysemetoden, er hermeneutisk og består af fire trin: </a:t>
            </a:r>
            <a:r>
              <a:rPr lang="da-DK" sz="1200" b="1" kern="100" dirty="0">
                <a:effectLst/>
                <a:latin typeface="Calibri" panose="020F0502020204030204" pitchFamily="34" charset="0"/>
                <a:ea typeface="Calibri" panose="020F0502020204030204" pitchFamily="34" charset="0"/>
                <a:cs typeface="Times New Roman" panose="02020603050405020304" pitchFamily="18" charset="0"/>
              </a:rPr>
              <a:t>1. Helhedsindtryk, 2. Meningsbærende enheder identificeres, 3. Operationalisering og 4. </a:t>
            </a:r>
            <a:r>
              <a:rPr lang="da-DK" sz="1200" b="1" kern="100" dirty="0" err="1">
                <a:effectLst/>
                <a:latin typeface="Calibri" panose="020F0502020204030204" pitchFamily="34" charset="0"/>
                <a:ea typeface="Calibri" panose="020F0502020204030204" pitchFamily="34" charset="0"/>
                <a:cs typeface="Times New Roman" panose="02020603050405020304" pitchFamily="18" charset="0"/>
              </a:rPr>
              <a:t>Rekontekstualisering</a:t>
            </a:r>
            <a:r>
              <a:rPr lang="da-DK" sz="1200" b="1" kern="100" dirty="0">
                <a:effectLst/>
                <a:latin typeface="Calibri" panose="020F0502020204030204" pitchFamily="34" charset="0"/>
                <a:ea typeface="Calibri" panose="020F0502020204030204" pitchFamily="34"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da-DK" sz="1200" kern="100" dirty="0">
                <a:effectLst/>
                <a:latin typeface="Calibri" panose="020F0502020204030204" pitchFamily="34" charset="0"/>
                <a:ea typeface="Calibri" panose="020F0502020204030204" pitchFamily="34" charset="0"/>
                <a:cs typeface="Times New Roman" panose="02020603050405020304" pitchFamily="18" charset="0"/>
              </a:rPr>
              <a:t>I det første trin er en fænomenologisk tilgang sat i spil ved at </a:t>
            </a:r>
            <a:r>
              <a:rPr lang="da-DK" sz="1200" kern="100" dirty="0" err="1">
                <a:effectLst/>
                <a:latin typeface="Calibri" panose="020F0502020204030204" pitchFamily="34" charset="0"/>
                <a:ea typeface="Calibri" panose="020F0502020204030204" pitchFamily="34" charset="0"/>
                <a:cs typeface="Times New Roman" panose="02020603050405020304" pitchFamily="18" charset="0"/>
              </a:rPr>
              <a:t>forforståelser</a:t>
            </a:r>
            <a:r>
              <a:rPr lang="da-DK" sz="1200" kern="100" dirty="0">
                <a:effectLst/>
                <a:latin typeface="Calibri" panose="020F0502020204030204" pitchFamily="34" charset="0"/>
                <a:ea typeface="Calibri" panose="020F0502020204030204" pitchFamily="34" charset="0"/>
                <a:cs typeface="Times New Roman" panose="02020603050405020304" pitchFamily="18" charset="0"/>
              </a:rPr>
              <a:t> sættes i parentes og lade det observerede, empiri fra interviews ”stå alene”. Dette giver mulighed for en åbenhed, over for nye fænomener og herved kan en ny forståelse skabes. Det første trin indebærer, at alle observationer/ </a:t>
            </a:r>
            <a:r>
              <a:rPr lang="da-DK" sz="1200" kern="100" dirty="0" err="1">
                <a:effectLst/>
                <a:latin typeface="Calibri" panose="020F0502020204030204" pitchFamily="34" charset="0"/>
                <a:ea typeface="Calibri" panose="020F0502020204030204" pitchFamily="34" charset="0"/>
                <a:cs typeface="Times New Roman" panose="02020603050405020304" pitchFamily="18" charset="0"/>
              </a:rPr>
              <a:t>emperi</a:t>
            </a:r>
            <a:r>
              <a:rPr lang="da-DK" sz="1200" kern="100" dirty="0">
                <a:effectLst/>
                <a:latin typeface="Calibri" panose="020F0502020204030204" pitchFamily="34" charset="0"/>
                <a:ea typeface="Calibri" panose="020F0502020204030204" pitchFamily="34" charset="0"/>
                <a:cs typeface="Times New Roman" panose="02020603050405020304" pitchFamily="18" charset="0"/>
              </a:rPr>
              <a:t> læses igennem, så der skabes et helhedsindtryk af materialet. Andet trin består i at materialet organiseres, hvori der identificeres meningsbærende enheder, som opdeles i temaer eller kategorier. I tredje trin gennemgås de opstillede temaer- som vi har valgt at kalde det. Der vil ofte være mange temaer og det her er vigtigt, at der prioriteres hvilke temaer, der er væsentlige i forhold til den opstillede problemstilling, som der ønskes svar på (</a:t>
            </a:r>
            <a:r>
              <a:rPr lang="da-DK" sz="1200" kern="100" dirty="0" err="1">
                <a:effectLst/>
                <a:latin typeface="Calibri" panose="020F0502020204030204" pitchFamily="34" charset="0"/>
                <a:ea typeface="Calibri" panose="020F0502020204030204" pitchFamily="34" charset="0"/>
                <a:cs typeface="Times New Roman" panose="02020603050405020304" pitchFamily="18" charset="0"/>
              </a:rPr>
              <a:t>Dahlager</a:t>
            </a:r>
            <a:r>
              <a:rPr lang="da-DK" sz="1200" kern="100" dirty="0">
                <a:effectLst/>
                <a:latin typeface="Calibri" panose="020F0502020204030204" pitchFamily="34" charset="0"/>
                <a:ea typeface="Calibri" panose="020F0502020204030204" pitchFamily="34" charset="0"/>
                <a:cs typeface="Times New Roman" panose="02020603050405020304" pitchFamily="18" charset="0"/>
              </a:rPr>
              <a:t> &amp; Fredslund, 2011). Trin fire indebærer en </a:t>
            </a:r>
            <a:r>
              <a:rPr lang="da-DK" sz="1200" kern="100" dirty="0" err="1">
                <a:effectLst/>
                <a:latin typeface="Calibri" panose="020F0502020204030204" pitchFamily="34" charset="0"/>
                <a:ea typeface="Calibri" panose="020F0502020204030204" pitchFamily="34" charset="0"/>
                <a:cs typeface="Times New Roman" panose="02020603050405020304" pitchFamily="18" charset="0"/>
              </a:rPr>
              <a:t>rekontekstualisering</a:t>
            </a:r>
            <a:r>
              <a:rPr lang="da-DK" sz="1200" kern="100" dirty="0">
                <a:effectLst/>
                <a:latin typeface="Calibri" panose="020F0502020204030204" pitchFamily="34" charset="0"/>
                <a:ea typeface="Calibri" panose="020F0502020204030204" pitchFamily="34" charset="0"/>
                <a:cs typeface="Times New Roman" panose="02020603050405020304" pitchFamily="18" charset="0"/>
              </a:rPr>
              <a:t> (</a:t>
            </a:r>
            <a:r>
              <a:rPr lang="da-DK" sz="1200" kern="100" dirty="0" err="1">
                <a:effectLst/>
                <a:latin typeface="Calibri" panose="020F0502020204030204" pitchFamily="34" charset="0"/>
                <a:ea typeface="Calibri" panose="020F0502020204030204" pitchFamily="34" charset="0"/>
                <a:cs typeface="Times New Roman" panose="02020603050405020304" pitchFamily="18" charset="0"/>
              </a:rPr>
              <a:t>Dahlager</a:t>
            </a:r>
            <a:r>
              <a:rPr lang="da-DK" sz="1200" kern="100" dirty="0">
                <a:effectLst/>
                <a:latin typeface="Calibri" panose="020F0502020204030204" pitchFamily="34" charset="0"/>
                <a:ea typeface="Calibri" panose="020F0502020204030204" pitchFamily="34" charset="0"/>
                <a:cs typeface="Times New Roman" panose="02020603050405020304" pitchFamily="18" charset="0"/>
              </a:rPr>
              <a:t> &amp; Fredslund, 2011). Fokus er her på, hvordan materialet kan forstås, som et svar på problemformuleringen. Man bevæger sig fra det specifikke til det mere generelle, fra del til helhed (Ibid.) </a:t>
            </a: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5260E3-C3D2-4B3F-AD6A-3935E9AD18E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2163454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5260E3-C3D2-4B3F-AD6A-3935E9AD18E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3115603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da-DK" sz="1200" i="1" kern="100" dirty="0">
              <a:latin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sz="1200" b="1" i="0" kern="100" dirty="0">
                <a:latin typeface="Calibri" panose="020F0502020204030204" pitchFamily="34" charset="0"/>
                <a:cs typeface="Times New Roman" panose="02020603050405020304" pitchFamily="18" charset="0"/>
              </a:rPr>
              <a:t>Ulighed og lighed </a:t>
            </a:r>
            <a:r>
              <a:rPr lang="da-DK" sz="1200" i="1" kern="100" dirty="0">
                <a:latin typeface="Calibri" panose="020F0502020204030204" pitchFamily="34" charset="0"/>
                <a:cs typeface="Times New Roman" panose="02020603050405020304" pitchFamily="18" charset="0"/>
              </a:rPr>
              <a:t>”… mange hjælpeting vi bruger i hverdagen, iPads og </a:t>
            </a:r>
            <a:r>
              <a:rPr lang="da-DK" sz="1200" i="1" kern="100" dirty="0" err="1">
                <a:latin typeface="Calibri" panose="020F0502020204030204" pitchFamily="34" charset="0"/>
                <a:cs typeface="Times New Roman" panose="02020603050405020304" pitchFamily="18" charset="0"/>
              </a:rPr>
              <a:t>iphone</a:t>
            </a:r>
            <a:r>
              <a:rPr lang="da-DK" sz="1200" i="1" kern="100" dirty="0">
                <a:latin typeface="Calibri" panose="020F0502020204030204" pitchFamily="34" charset="0"/>
                <a:cs typeface="Times New Roman" panose="02020603050405020304" pitchFamily="18" charset="0"/>
              </a:rPr>
              <a:t> som I nævner… er forbrugsgoder… skal en borger selv investere i og det er jo ikke alle der kan…” Informant J</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200" i="1" kern="100" dirty="0">
              <a:latin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sz="1200" b="1" i="0" kern="100" dirty="0">
                <a:latin typeface="Calibri" panose="020F0502020204030204" pitchFamily="34" charset="0"/>
                <a:cs typeface="Times New Roman" panose="02020603050405020304" pitchFamily="18" charset="0"/>
              </a:rPr>
              <a:t>Teknostress: </a:t>
            </a:r>
            <a:r>
              <a:rPr lang="da-DK" sz="1200" i="1" kern="100" dirty="0">
                <a:latin typeface="Calibri" panose="020F0502020204030204" pitchFamily="34" charset="0"/>
                <a:cs typeface="Times New Roman" panose="02020603050405020304" pitchFamily="18" charset="0"/>
              </a:rPr>
              <a:t>”… det er os der møder borgeren. Den udfordring de har, har vi den løsning, så jeg ligesom ikke efterlader dem strandet.” Informant C</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200" i="1" kern="100" dirty="0">
              <a:latin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sz="1200" b="1" i="1" kern="100" dirty="0">
                <a:latin typeface="Calibri" panose="020F0502020204030204" pitchFamily="34" charset="0"/>
                <a:cs typeface="Times New Roman" panose="02020603050405020304" pitchFamily="18" charset="0"/>
              </a:rPr>
              <a:t>G: Uoverskuelig jungle: </a:t>
            </a:r>
            <a:r>
              <a:rPr lang="da-DK" sz="1200" b="0" i="0" kern="100" dirty="0">
                <a:latin typeface="Calibri" panose="020F0502020204030204" pitchFamily="34" charset="0"/>
                <a:cs typeface="Times New Roman" panose="02020603050405020304" pitchFamily="18" charset="0"/>
              </a:rPr>
              <a:t>Kommer særlig frem i det spørgsmål som handler om: hvad er dit indtryk af omfanget af velfærdsteknologiske løsninger der er til rådighed i de klinikker du har været i. – udbud begrænset , og drøftelser ind i </a:t>
            </a:r>
            <a:r>
              <a:rPr lang="da-DK" sz="1200" b="0" i="0" kern="100" dirty="0" err="1">
                <a:latin typeface="Calibri" panose="020F0502020204030204" pitchFamily="34" charset="0"/>
                <a:cs typeface="Times New Roman" panose="02020603050405020304" pitchFamily="18" charset="0"/>
              </a:rPr>
              <a:t>havd</a:t>
            </a:r>
            <a:r>
              <a:rPr lang="da-DK" sz="1200" b="0" i="0" kern="100" dirty="0">
                <a:latin typeface="Calibri" panose="020F0502020204030204" pitchFamily="34" charset="0"/>
                <a:cs typeface="Times New Roman" panose="02020603050405020304" pitchFamily="18" charset="0"/>
              </a:rPr>
              <a:t> er egentlig til rådighed og hvad må og kan bestilles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200" b="0" i="0" kern="100" dirty="0">
              <a:latin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sz="1200" b="1" i="1" kern="100" dirty="0">
                <a:latin typeface="Calibri" panose="020F0502020204030204" pitchFamily="34" charset="0"/>
                <a:cs typeface="Times New Roman" panose="02020603050405020304" pitchFamily="18" charset="0"/>
              </a:rPr>
              <a:t>G: Alle er klar det  er fremtiden: </a:t>
            </a:r>
            <a:r>
              <a:rPr lang="da-DK" sz="1200" b="0" i="0" kern="100" dirty="0">
                <a:latin typeface="Calibri" panose="020F0502020204030204" pitchFamily="34" charset="0"/>
                <a:cs typeface="Times New Roman" panose="02020603050405020304" pitchFamily="18" charset="0"/>
              </a:rPr>
              <a:t>Alle informanter er meget positive over indførslen af velfærdsteknologier og som de bl.a. også beskriver i den indledende præsentations runde. Der ud over er de også alle klar til at klæde borgerne på, hjælpe med teknikken – de skal bare selv klædes på til opgaven</a:t>
            </a:r>
            <a:endParaRPr lang="da-DK" i="0"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5260E3-C3D2-4B3F-AD6A-3935E9AD18E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425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err="1">
                <a:latin typeface="Calibri" panose="020F0502020204030204" pitchFamily="34" charset="0"/>
                <a:cs typeface="Times New Roman" panose="02020603050405020304" pitchFamily="18" charset="0"/>
              </a:rPr>
              <a:t>Spørgsmålene</a:t>
            </a:r>
            <a:r>
              <a:rPr lang="en-US" sz="1200" dirty="0">
                <a:latin typeface="Calibri" panose="020F0502020204030204" pitchFamily="34" charset="0"/>
                <a:cs typeface="Times New Roman" panose="02020603050405020304" pitchFamily="18" charset="0"/>
              </a:rPr>
              <a:t> </a:t>
            </a:r>
            <a:r>
              <a:rPr lang="en-US" sz="1200" dirty="0" err="1">
                <a:latin typeface="Calibri" panose="020F0502020204030204" pitchFamily="34" charset="0"/>
                <a:cs typeface="Times New Roman" panose="02020603050405020304" pitchFamily="18" charset="0"/>
              </a:rPr>
              <a:t>stort</a:t>
            </a:r>
            <a:r>
              <a:rPr lang="en-US" sz="1200" dirty="0">
                <a:latin typeface="Calibri" panose="020F0502020204030204" pitchFamily="34" charset="0"/>
                <a:cs typeface="Times New Roman" panose="02020603050405020304" pitchFamily="18" charset="0"/>
              </a:rPr>
              <a:t> set de </a:t>
            </a:r>
            <a:r>
              <a:rPr lang="en-US" sz="1200" dirty="0" err="1">
                <a:latin typeface="Calibri" panose="020F0502020204030204" pitchFamily="34" charset="0"/>
                <a:cs typeface="Times New Roman" panose="02020603050405020304" pitchFamily="18" charset="0"/>
              </a:rPr>
              <a:t>samme</a:t>
            </a:r>
            <a:r>
              <a:rPr lang="en-US" sz="1200" dirty="0">
                <a:latin typeface="Calibri" panose="020F0502020204030204" pitchFamily="34" charset="0"/>
                <a:cs typeface="Times New Roman" panose="02020603050405020304" pitchFamily="18" charset="0"/>
              </a:rPr>
              <a:t> </a:t>
            </a:r>
            <a:r>
              <a:rPr lang="en-US" sz="1200" dirty="0" err="1">
                <a:latin typeface="Calibri" panose="020F0502020204030204" pitchFamily="34" charset="0"/>
                <a:cs typeface="Times New Roman" panose="02020603050405020304" pitchFamily="18" charset="0"/>
              </a:rPr>
              <a:t>som</a:t>
            </a:r>
            <a:r>
              <a:rPr lang="en-US" sz="1200" dirty="0">
                <a:latin typeface="Calibri" panose="020F0502020204030204" pitchFamily="34" charset="0"/>
                <a:cs typeface="Times New Roman" panose="02020603050405020304" pitchFamily="18" charset="0"/>
              </a:rPr>
              <a:t> </a:t>
            </a:r>
            <a:r>
              <a:rPr lang="en-US" sz="1200" dirty="0" err="1">
                <a:latin typeface="Calibri" panose="020F0502020204030204" pitchFamily="34" charset="0"/>
                <a:cs typeface="Times New Roman" panose="02020603050405020304" pitchFamily="18" charset="0"/>
              </a:rPr>
              <a:t>ved</a:t>
            </a:r>
            <a:r>
              <a:rPr lang="en-US" sz="1200" dirty="0">
                <a:latin typeface="Calibri" panose="020F0502020204030204" pitchFamily="34" charset="0"/>
                <a:cs typeface="Times New Roman" panose="02020603050405020304" pitchFamily="18" charset="0"/>
              </a:rPr>
              <a:t> SSA og </a:t>
            </a:r>
            <a:r>
              <a:rPr lang="en-US" sz="1200" dirty="0" err="1">
                <a:latin typeface="Calibri" panose="020F0502020204030204" pitchFamily="34" charset="0"/>
                <a:cs typeface="Times New Roman" panose="02020603050405020304" pitchFamily="18" charset="0"/>
              </a:rPr>
              <a:t>SSHèr</a:t>
            </a:r>
            <a:endParaRPr lang="en-US" sz="1200" dirty="0">
              <a:latin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latin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latin typeface="Calibri" panose="020F0502020204030204" pitchFamily="34" charset="0"/>
                <a:cs typeface="Times New Roman" panose="02020603050405020304" pitchFamily="18" charset="0"/>
              </a:rPr>
              <a:t>Og </a:t>
            </a:r>
            <a:r>
              <a:rPr lang="en-US" sz="1200" dirty="0" err="1">
                <a:latin typeface="Calibri" panose="020F0502020204030204" pitchFamily="34" charset="0"/>
                <a:cs typeface="Times New Roman" panose="02020603050405020304" pitchFamily="18" charset="0"/>
              </a:rPr>
              <a:t>igen</a:t>
            </a:r>
            <a:r>
              <a:rPr lang="en-US" sz="1200" dirty="0">
                <a:latin typeface="Calibri" panose="020F0502020204030204" pitchFamily="34" charset="0"/>
                <a:cs typeface="Times New Roman" panose="02020603050405020304" pitchFamily="18" charset="0"/>
              </a:rPr>
              <a:t> </a:t>
            </a:r>
            <a:r>
              <a:rPr lang="en-US" sz="1200" dirty="0" err="1">
                <a:latin typeface="Calibri" panose="020F0502020204030204" pitchFamily="34" charset="0"/>
                <a:cs typeface="Times New Roman" panose="02020603050405020304" pitchFamily="18" charset="0"/>
              </a:rPr>
              <a:t>en</a:t>
            </a:r>
            <a:r>
              <a:rPr lang="en-US" sz="1200" dirty="0">
                <a:latin typeface="Calibri" panose="020F0502020204030204" pitchFamily="34" charset="0"/>
                <a:cs typeface="Times New Roman" panose="02020603050405020304" pitchFamily="18" charset="0"/>
              </a:rPr>
              <a:t> </a:t>
            </a:r>
            <a:r>
              <a:rPr lang="en-US" sz="1200" dirty="0" err="1">
                <a:latin typeface="Calibri" panose="020F0502020204030204" pitchFamily="34" charset="0"/>
                <a:cs typeface="Times New Roman" panose="02020603050405020304" pitchFamily="18" charset="0"/>
              </a:rPr>
              <a:t>Hermeneutisk</a:t>
            </a:r>
            <a:r>
              <a:rPr lang="en-US" sz="1200" dirty="0">
                <a:latin typeface="Calibri" panose="020F0502020204030204" pitchFamily="34" charset="0"/>
                <a:cs typeface="Times New Roman" panose="02020603050405020304" pitchFamily="18" charset="0"/>
              </a:rPr>
              <a:t> </a:t>
            </a:r>
            <a:r>
              <a:rPr lang="en-US" sz="1200" dirty="0" err="1">
                <a:latin typeface="Calibri" panose="020F0502020204030204" pitchFamily="34" charset="0"/>
                <a:cs typeface="Times New Roman" panose="02020603050405020304" pitchFamily="18" charset="0"/>
              </a:rPr>
              <a:t>analyse</a:t>
            </a:r>
            <a:r>
              <a:rPr lang="en-US" sz="1200" dirty="0">
                <a:latin typeface="Calibri" panose="020F0502020204030204" pitchFamily="34" charset="0"/>
                <a:cs typeface="Times New Roman" panose="02020603050405020304" pitchFamily="18" charset="0"/>
              </a:rPr>
              <a:t> </a:t>
            </a:r>
            <a:r>
              <a:rPr lang="en-US" sz="1200" dirty="0" err="1">
                <a:latin typeface="Calibri" panose="020F0502020204030204" pitchFamily="34" charset="0"/>
                <a:cs typeface="Times New Roman" panose="02020603050405020304" pitchFamily="18" charset="0"/>
              </a:rPr>
              <a:t>som</a:t>
            </a:r>
            <a:r>
              <a:rPr lang="en-US" sz="1200" dirty="0">
                <a:latin typeface="Calibri" panose="020F0502020204030204" pitchFamily="34" charset="0"/>
                <a:cs typeface="Times New Roman" panose="02020603050405020304" pitchFamily="18" charset="0"/>
              </a:rPr>
              <a:t> </a:t>
            </a:r>
            <a:r>
              <a:rPr lang="en-US" sz="1200" dirty="0" err="1">
                <a:latin typeface="Calibri" panose="020F0502020204030204" pitchFamily="34" charset="0"/>
                <a:cs typeface="Times New Roman" panose="02020603050405020304" pitchFamily="18" charset="0"/>
              </a:rPr>
              <a:t>beskrevet</a:t>
            </a:r>
            <a:r>
              <a:rPr lang="en-US" sz="1200" dirty="0">
                <a:latin typeface="Calibri" panose="020F0502020204030204" pitchFamily="34" charset="0"/>
                <a:cs typeface="Times New Roman" panose="02020603050405020304" pitchFamily="18" charset="0"/>
              </a:rPr>
              <a:t> </a:t>
            </a:r>
            <a:r>
              <a:rPr lang="en-US" sz="1200" dirty="0" err="1">
                <a:latin typeface="Calibri" panose="020F0502020204030204" pitchFamily="34" charset="0"/>
                <a:cs typeface="Times New Roman" panose="02020603050405020304" pitchFamily="18" charset="0"/>
              </a:rPr>
              <a:t>af</a:t>
            </a:r>
            <a:r>
              <a:rPr lang="en-US" sz="1200" dirty="0">
                <a:latin typeface="Calibri" panose="020F0502020204030204" pitchFamily="34" charset="0"/>
                <a:cs typeface="Times New Roman" panose="02020603050405020304" pitchFamily="18" charset="0"/>
              </a:rPr>
              <a:t>  Lise Dahlager og Hanne </a:t>
            </a:r>
            <a:r>
              <a:rPr lang="en-US" sz="1200" dirty="0" err="1">
                <a:latin typeface="Calibri" panose="020F0502020204030204" pitchFamily="34" charset="0"/>
                <a:cs typeface="Times New Roman" panose="02020603050405020304" pitchFamily="18" charset="0"/>
              </a:rPr>
              <a:t>Fredslund</a:t>
            </a:r>
            <a:endParaRPr lang="en-US" sz="1200" dirty="0">
              <a:latin typeface="Calibri" panose="020F0502020204030204" pitchFamily="34" charset="0"/>
              <a:cs typeface="Times New Roman" panose="02020603050405020304" pitchFamily="18" charset="0"/>
            </a:endParaRP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5260E3-C3D2-4B3F-AD6A-3935E9AD18E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814745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G: </a:t>
            </a:r>
            <a:r>
              <a:rPr lang="da-DK" sz="1900" b="1" dirty="0">
                <a:solidFill>
                  <a:srgbClr val="0070C0"/>
                </a:solidFill>
              </a:rPr>
              <a:t>Screening – hvem får hvad ?</a:t>
            </a:r>
          </a:p>
          <a:p>
            <a:endParaRPr lang="da-DK" sz="1900" b="1" dirty="0">
              <a:solidFill>
                <a:srgbClr val="0070C0"/>
              </a:solidFill>
            </a:endParaRPr>
          </a:p>
          <a:p>
            <a:r>
              <a:rPr lang="da-DK" sz="1900" dirty="0">
                <a:solidFill>
                  <a:srgbClr val="0070C0"/>
                </a:solidFill>
              </a:rPr>
              <a:t>G: </a:t>
            </a:r>
            <a:r>
              <a:rPr lang="da-DK" sz="1900" b="1" dirty="0">
                <a:solidFill>
                  <a:srgbClr val="0070C0"/>
                </a:solidFill>
              </a:rPr>
              <a:t>Samarbejde &amp; Organisation </a:t>
            </a:r>
          </a:p>
          <a:p>
            <a:pPr marL="457200" lvl="1" indent="0">
              <a:buNone/>
            </a:pPr>
            <a:r>
              <a:rPr lang="da-DK" sz="1900" i="1" dirty="0">
                <a:latin typeface="Calibri" panose="020F0502020204030204" pitchFamily="34" charset="0"/>
                <a:cs typeface="Times New Roman" panose="02020603050405020304" pitchFamily="18" charset="0"/>
              </a:rPr>
              <a:t>”Vores arbejdsgange er for lange. Kontra at vi har brug for et hjælpemiddel. Her og nu.”</a:t>
            </a:r>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5260E3-C3D2-4B3F-AD6A-3935E9AD18E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0808010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Tydeligt i begge fokusgrupper, at der var mange tanker om og spørgsmål ift. Hvem skal lære hvem om de velfærdsteknologiske hjælpemidler. Altså både hvem der skal oplære personalet i de relevante teknologier og hvem der skal oplære borgerne.</a:t>
            </a:r>
          </a:p>
          <a:p>
            <a:endParaRPr lang="da-DK" dirty="0"/>
          </a:p>
          <a:p>
            <a:r>
              <a:rPr lang="da-DK" dirty="0"/>
              <a:t>Hjælpemiddelcentral ikke nem at få fat i!  Man kan søge på HMI (Hjælpemiddelbasen) men det er ikke så lige til…..</a:t>
            </a:r>
          </a:p>
          <a:p>
            <a:endParaRPr lang="da-DK" dirty="0"/>
          </a:p>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5260E3-C3D2-4B3F-AD6A-3935E9AD18E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28142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019387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defTabSz="913211">
              <a:defRPr/>
            </a:pPr>
            <a:r>
              <a:rPr lang="da-DK" dirty="0"/>
              <a:t>Skift billede ved at højreklikke og vælge et nyt, evt. fra mapperne i </a:t>
            </a:r>
            <a:r>
              <a:rPr lang="da-DK" dirty="0" err="1"/>
              <a:t>Templafy</a:t>
            </a:r>
            <a:r>
              <a:rPr lang="da-DK" dirty="0"/>
              <a:t>.</a:t>
            </a:r>
          </a:p>
          <a:p>
            <a:endParaRPr lang="da-DK" dirty="0"/>
          </a:p>
          <a:p>
            <a:endParaRPr lang="da-DK" dirty="0"/>
          </a:p>
        </p:txBody>
      </p:sp>
      <p:sp>
        <p:nvSpPr>
          <p:cNvPr id="4" name="Pladsholder til slidenumm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336C548-B58F-4577-956A-A567C758940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8308865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nl-BE" sz="1600"/>
              <a:t>KP´strategi:</a:t>
            </a:r>
          </a:p>
          <a:p>
            <a:pPr marL="285379" indent="-285379">
              <a:buFont typeface="Arial" panose="020B0604020202020204" pitchFamily="34" charset="0"/>
              <a:buChar char="•"/>
            </a:pPr>
            <a:r>
              <a:rPr lang="nl-BE">
                <a:solidFill>
                  <a:srgbClr val="FF0000"/>
                </a:solidFill>
              </a:rPr>
              <a:t>At alle fastansatte undervisere deltager i forskningsaktiviteter</a:t>
            </a:r>
          </a:p>
          <a:p>
            <a:pPr marL="285379" indent="-285379">
              <a:buFont typeface="Arial" panose="020B0604020202020204" pitchFamily="34" charset="0"/>
              <a:buChar char="•"/>
            </a:pPr>
            <a:r>
              <a:rPr lang="nl-BE"/>
              <a:t>At alle forskningsprojekter skal omsættes til og anvendes i ydelser for studerende, kursister og partnere</a:t>
            </a:r>
          </a:p>
          <a:p>
            <a:pPr marL="285379" indent="-285379">
              <a:buFont typeface="Arial" panose="020B0604020202020204" pitchFamily="34" charset="0"/>
              <a:buChar char="•"/>
            </a:pPr>
            <a:r>
              <a:rPr lang="nl-BE">
                <a:solidFill>
                  <a:srgbClr val="FF0000"/>
                </a:solidFill>
              </a:rPr>
              <a:t>At ca. halvdelen af de fastansatte undervisere skal være forskningskvalificerede (Ph.d.) </a:t>
            </a:r>
          </a:p>
          <a:p>
            <a:r>
              <a:rPr lang="da-DK"/>
              <a:t>§ 5. Professionshøjskolen skal med udgangspunkt i sit uddannelsesudbud varetage praksisnære og anvendelsesorienterede forsknings- og udviklingsaktiviteter i tæt samspil med det aftagende arbejdsmarked, øvrige uddannelses- og </a:t>
            </a:r>
            <a:r>
              <a:rPr lang="da-DK" err="1"/>
              <a:t>videninstitutioner</a:t>
            </a:r>
            <a:r>
              <a:rPr lang="da-DK"/>
              <a:t> og det omgivende samfund.</a:t>
            </a:r>
          </a:p>
          <a:p>
            <a:r>
              <a:rPr lang="da-DK"/>
              <a:t>Stk. 2. Forsknings- og udviklingsaktiviteterne har til formål at tilvejebringe ny viden og konkrete løsninger på udfordringer inden for de erhverv og professioner, som professionshøjskolens uddannelser er rettet mod.</a:t>
            </a:r>
          </a:p>
          <a:p>
            <a:endParaRPr lang="da-DK"/>
          </a:p>
        </p:txBody>
      </p:sp>
      <p:sp>
        <p:nvSpPr>
          <p:cNvPr id="4" name="Pladsholder til slidenumm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336C548-B58F-4577-956A-A567C758940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5970223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3B5AE573-B5D1-4264-9B75-4CECA7C66108}" type="slidenum">
              <a:rPr lang="da-DK" smtClean="0"/>
              <a:t>94</a:t>
            </a:fld>
            <a:endParaRPr lang="da-DK"/>
          </a:p>
        </p:txBody>
      </p:sp>
    </p:spTree>
    <p:extLst>
      <p:ext uri="{BB962C8B-B14F-4D97-AF65-F5344CB8AC3E}">
        <p14:creationId xmlns:p14="http://schemas.microsoft.com/office/powerpoint/2010/main" val="77139715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457200" indent="-457200">
              <a:buFont typeface="+mj-lt"/>
              <a:buAutoNum type="arabicPeriod"/>
            </a:pPr>
            <a:endParaRPr lang="nl-BE" sz="1200" dirty="0"/>
          </a:p>
          <a:p>
            <a:pPr marL="457200" indent="-457200">
              <a:buFont typeface="+mj-lt"/>
              <a:buAutoNum type="arabicPeriod"/>
            </a:pPr>
            <a:r>
              <a:rPr lang="nl-BE" sz="1200" dirty="0"/>
              <a:t>Research is important in professional education..... </a:t>
            </a:r>
          </a:p>
          <a:p>
            <a:pPr marL="457200" indent="-457200">
              <a:buFont typeface="+mj-lt"/>
              <a:buAutoNum type="arabicPeriod"/>
            </a:pPr>
            <a:endParaRPr lang="nl-BE" sz="1200" dirty="0"/>
          </a:p>
          <a:p>
            <a:pPr marL="457200" indent="-457200">
              <a:buFont typeface="+mj-lt"/>
              <a:buAutoNum type="arabicPeriod"/>
            </a:pPr>
            <a:r>
              <a:rPr lang="nl-BE" sz="1200" dirty="0"/>
              <a:t>...... But don’t be too frustrated if you can’t give enough attention to research</a:t>
            </a:r>
          </a:p>
          <a:p>
            <a:pPr marL="457200" indent="-457200">
              <a:buFont typeface="+mj-lt"/>
              <a:buAutoNum type="arabicPeriod"/>
            </a:pPr>
            <a:endParaRPr lang="nl-BE" sz="1200" dirty="0"/>
          </a:p>
          <a:p>
            <a:pPr marL="457200" indent="-457200">
              <a:buFont typeface="+mj-lt"/>
              <a:buAutoNum type="arabicPeriod"/>
            </a:pPr>
            <a:r>
              <a:rPr lang="nl-BE" sz="1200" dirty="0"/>
              <a:t>Professionals need to have knowledge about research as consumer of research, and to evaluate own practice</a:t>
            </a:r>
          </a:p>
          <a:p>
            <a:pPr marL="457200" indent="-457200">
              <a:buFont typeface="+mj-lt"/>
              <a:buAutoNum type="arabicPeriod"/>
            </a:pPr>
            <a:endParaRPr lang="nl-BE" sz="1200" dirty="0"/>
          </a:p>
          <a:p>
            <a:pPr marL="457200" indent="-457200">
              <a:buFont typeface="+mj-lt"/>
              <a:buAutoNum type="arabicPeriod"/>
            </a:pPr>
            <a:r>
              <a:rPr lang="nl-BE" sz="1200" dirty="0"/>
              <a:t>Research education should focus on implementation science </a:t>
            </a:r>
          </a:p>
          <a:p>
            <a:endParaRPr lang="da-DK" dirty="0"/>
          </a:p>
        </p:txBody>
      </p:sp>
      <p:sp>
        <p:nvSpPr>
          <p:cNvPr id="4" name="Pladsholder til slidenumm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336C548-B58F-4577-956A-A567C758940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7835974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normAutofit fontScale="85000" lnSpcReduction="20000"/>
          </a:bodyPr>
          <a:lstStyle/>
          <a:p>
            <a:pPr algn="l"/>
            <a:r>
              <a:rPr lang="da-DK" sz="1200" b="1">
                <a:solidFill>
                  <a:schemeClr val="tx2"/>
                </a:solidFill>
                <a:ea typeface="+mn-lt"/>
                <a:cs typeface="+mn-lt"/>
              </a:rPr>
              <a:t>Rapport Undervisernes tilknytning til FoU: </a:t>
            </a:r>
            <a:endParaRPr lang="da-DK" sz="1800" b="0" i="0" u="none" strike="noStrike" baseline="0">
              <a:solidFill>
                <a:srgbClr val="000000"/>
              </a:solidFill>
              <a:latin typeface="Georgia" panose="02040502050405020303"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sz="1800" b="0" i="0" u="none" strike="noStrike" baseline="0">
                <a:solidFill>
                  <a:srgbClr val="000000"/>
                </a:solidFill>
                <a:latin typeface="Georgia" panose="02040502050405020303" pitchFamily="18" charset="0"/>
              </a:rPr>
              <a:t>Undersøgelsen omhandler undervisernes anvendelse af ny viden i undervisning og udbytte af </a:t>
            </a:r>
            <a:r>
              <a:rPr lang="da-DK" sz="1800" b="0" i="0" u="none" strike="noStrike" baseline="0" err="1">
                <a:solidFill>
                  <a:srgbClr val="000000"/>
                </a:solidFill>
                <a:latin typeface="Georgia" panose="02040502050405020303" pitchFamily="18" charset="0"/>
              </a:rPr>
              <a:t>KP’s</a:t>
            </a:r>
            <a:r>
              <a:rPr lang="da-DK" sz="1800" b="0" i="0" u="none" strike="noStrike" baseline="0">
                <a:solidFill>
                  <a:srgbClr val="000000"/>
                </a:solidFill>
                <a:latin typeface="Georgia" panose="02040502050405020303" pitchFamily="18" charset="0"/>
              </a:rPr>
              <a:t> FoU-aktiviteter 2022. </a:t>
            </a:r>
            <a:r>
              <a:rPr lang="da-DK" sz="1200" b="0">
                <a:solidFill>
                  <a:schemeClr val="tx2"/>
                </a:solidFill>
                <a:ea typeface="+mn-lt"/>
                <a:cs typeface="+mn-lt"/>
              </a:rPr>
              <a:t>Opmærksomhed på lille datagrundlag med relativ få respondenter. </a:t>
            </a:r>
            <a:r>
              <a:rPr lang="da-DK" sz="1000" b="0">
                <a:solidFill>
                  <a:schemeClr val="tx2"/>
                </a:solidFill>
                <a:ea typeface="+mn-lt"/>
                <a:cs typeface="+mn-lt"/>
              </a:rPr>
              <a:t>Ca. 15 på ESU og ca. 70 på SPU har deltaget, men ved nogle spørgsmål er der få, der har svaret. Det er </a:t>
            </a:r>
            <a:r>
              <a:rPr lang="da-DK" sz="1200">
                <a:solidFill>
                  <a:srgbClr val="000000"/>
                </a:solidFill>
                <a:effectLst/>
                <a:latin typeface="Arial" panose="020B0604020202020204" pitchFamily="34" charset="0"/>
                <a:ea typeface="Calibri" panose="020F0502020204030204" pitchFamily="34" charset="0"/>
              </a:rPr>
              <a:t>metodeteknisk kritisabelt at opgøre data i procentvis-skala, når det er grupper af antal besvarelser der går fra fx  7 på ergo, 13 på SPU, 43 på lærer og 26 på pædagog.</a:t>
            </a:r>
            <a:r>
              <a:rPr lang="da-DK" sz="1200">
                <a:solidFill>
                  <a:schemeClr val="tx1"/>
                </a:solidFill>
                <a:effectLst/>
                <a:latin typeface="Calibri" panose="020F0502020204030204" pitchFamily="34" charset="0"/>
                <a:ea typeface="Calibri" panose="020F0502020204030204" pitchFamily="34" charset="0"/>
              </a:rPr>
              <a:t> </a:t>
            </a:r>
            <a:r>
              <a:rPr lang="da-DK" sz="1200">
                <a:solidFill>
                  <a:srgbClr val="000000"/>
                </a:solidFill>
                <a:effectLst/>
                <a:latin typeface="Arial" panose="020B0604020202020204" pitchFamily="34" charset="0"/>
                <a:ea typeface="Calibri" panose="020F0502020204030204" pitchFamily="34" charset="0"/>
              </a:rPr>
              <a:t>Ved overslag udgår 1 besvarelse på ergo ca. 14 % på en skala, og på lærer udgår 1 besvarelse 2,3 % på en skala – derfor er det ikke retvisende at sammenholde resultaterne i procent.</a:t>
            </a:r>
          </a:p>
          <a:p>
            <a:r>
              <a:rPr lang="da-DK" sz="1200" b="1">
                <a:solidFill>
                  <a:schemeClr val="tx2"/>
                </a:solidFill>
                <a:ea typeface="+mn-lt"/>
                <a:cs typeface="+mn-lt"/>
              </a:rPr>
              <a:t>Hovedfortælling 4: </a:t>
            </a:r>
            <a:r>
              <a:rPr lang="da-DK" sz="1200" b="1" kern="1200">
                <a:solidFill>
                  <a:schemeClr val="dk1"/>
                </a:solidFill>
                <a:latin typeface="+mn-lt"/>
                <a:ea typeface="+mn-ea"/>
                <a:cs typeface="+mn-cs"/>
              </a:rPr>
              <a:t>Underviserne har stærk tilknytning til praksis, men kan få bedre udbytte af vores FoU-aktiviteter og digitale, didaktiske indsatser</a:t>
            </a:r>
          </a:p>
          <a:p>
            <a:pPr algn="l"/>
            <a:endParaRPr lang="da-DK" sz="1200" b="1">
              <a:solidFill>
                <a:schemeClr val="bg1"/>
              </a:solidFill>
              <a:latin typeface="Georgia"/>
              <a:cs typeface="Arial Bold"/>
            </a:endParaRPr>
          </a:p>
          <a:p>
            <a:pPr algn="l"/>
            <a:r>
              <a:rPr lang="da-DK" sz="1200" b="1">
                <a:solidFill>
                  <a:schemeClr val="bg1"/>
                </a:solidFill>
                <a:latin typeface="Georgia"/>
                <a:cs typeface="Arial Bold"/>
              </a:rPr>
              <a:t>Nye strategiske samarbejdsaftaler i 2022: </a:t>
            </a:r>
            <a:endParaRPr lang="da-DK" sz="1200">
              <a:solidFill>
                <a:schemeClr val="bg1"/>
              </a:solidFill>
              <a:latin typeface="Georgia" panose="02040502050405020303" pitchFamily="18" charset="0"/>
              <a:ea typeface="Calibri" panose="020F0502020204030204" pitchFamily="34" charset="0"/>
              <a:cs typeface="Arial"/>
            </a:endParaRPr>
          </a:p>
          <a:p>
            <a:pPr algn="l"/>
            <a:r>
              <a:rPr lang="da-DK" sz="1200">
                <a:solidFill>
                  <a:schemeClr val="bg1"/>
                </a:solidFill>
                <a:latin typeface="Georgia"/>
                <a:ea typeface="Calibri" panose="020F0502020204030204" pitchFamily="34" charset="0"/>
                <a:cs typeface="Arial"/>
              </a:rPr>
              <a:t>Syddansk Universitet, Roskilde Universitet, Center for Sundhedsfaglig Forskning, Københavns Kommune (Center for </a:t>
            </a:r>
            <a:r>
              <a:rPr lang="da-DK" sz="1200" err="1">
                <a:solidFill>
                  <a:schemeClr val="bg1"/>
                </a:solidFill>
                <a:latin typeface="Georgia"/>
                <a:ea typeface="Calibri" panose="020F0502020204030204" pitchFamily="34" charset="0"/>
                <a:cs typeface="Arial"/>
              </a:rPr>
              <a:t>Ældreliv</a:t>
            </a:r>
            <a:r>
              <a:rPr lang="da-DK" sz="1200">
                <a:solidFill>
                  <a:schemeClr val="bg1"/>
                </a:solidFill>
                <a:latin typeface="Georgia"/>
                <a:ea typeface="Calibri" panose="020F0502020204030204" pitchFamily="34" charset="0"/>
                <a:cs typeface="Arial"/>
              </a:rPr>
              <a:t> og Innovation), Københavns Universitet (Center for Sund Aldring og Institut for Antropologi).</a:t>
            </a:r>
          </a:p>
          <a:p>
            <a:pPr algn="l"/>
            <a:endParaRPr lang="da-DK" sz="1200" b="1" noProof="0">
              <a:solidFill>
                <a:schemeClr val="bg1"/>
              </a:solidFill>
              <a:latin typeface="Georgia"/>
              <a:cs typeface="Arial"/>
            </a:endParaRPr>
          </a:p>
          <a:p>
            <a:pPr algn="l"/>
            <a:r>
              <a:rPr lang="da-DK" sz="1200" b="1">
                <a:solidFill>
                  <a:schemeClr val="bg1"/>
                </a:solidFill>
                <a:latin typeface="Georgia"/>
                <a:cs typeface="Arial Bold"/>
              </a:rPr>
              <a:t>Vidensomsætning og formidling: </a:t>
            </a:r>
            <a:endParaRPr lang="da-DK" sz="1200" b="1">
              <a:solidFill>
                <a:schemeClr val="bg1"/>
              </a:solidFill>
              <a:latin typeface="Georgia" panose="02040502050405020303" pitchFamily="18" charset="0"/>
              <a:cs typeface="Arial Bold"/>
            </a:endParaRPr>
          </a:p>
          <a:p>
            <a:pPr algn="l"/>
            <a:r>
              <a:rPr lang="da-DK" sz="1200">
                <a:solidFill>
                  <a:schemeClr val="bg2"/>
                </a:solidFill>
                <a:latin typeface="Georgia"/>
                <a:cs typeface="Arial Bold"/>
              </a:rPr>
              <a:t>Podcast, </a:t>
            </a:r>
            <a:r>
              <a:rPr lang="da-DK" sz="1200">
                <a:solidFill>
                  <a:schemeClr val="bg1"/>
                </a:solidFill>
                <a:latin typeface="Georgia"/>
                <a:cs typeface="Arial Bold"/>
              </a:rPr>
              <a:t>vidensmiljøer, valgfag, ISE Forskningsdag, KP forskerportal og LinkedIn</a:t>
            </a:r>
          </a:p>
          <a:p>
            <a:pPr algn="l"/>
            <a:endParaRPr lang="da-DK" sz="1200" noProof="0">
              <a:solidFill>
                <a:schemeClr val="bg1"/>
              </a:solidFill>
              <a:latin typeface="Georgia"/>
              <a:cs typeface="Arial Bold"/>
            </a:endParaRPr>
          </a:p>
          <a:p>
            <a:pPr algn="l"/>
            <a:r>
              <a:rPr lang="da-DK" sz="1200" b="1">
                <a:solidFill>
                  <a:schemeClr val="bg1"/>
                </a:solidFill>
                <a:latin typeface="Georgia"/>
              </a:rPr>
              <a:t>ISE </a:t>
            </a:r>
            <a:r>
              <a:rPr lang="da-DK" sz="1200" b="1" err="1">
                <a:solidFill>
                  <a:schemeClr val="bg1"/>
                </a:solidFill>
                <a:latin typeface="Georgia"/>
              </a:rPr>
              <a:t>FoUs</a:t>
            </a:r>
            <a:r>
              <a:rPr lang="da-DK" sz="1200" b="1">
                <a:solidFill>
                  <a:schemeClr val="bg1"/>
                </a:solidFill>
                <a:latin typeface="Georgia"/>
              </a:rPr>
              <a:t> hjemtag 2022:</a:t>
            </a:r>
            <a:endParaRPr lang="da-DK" sz="1200">
              <a:solidFill>
                <a:schemeClr val="bg1"/>
              </a:solidFill>
              <a:latin typeface="Georgia" panose="02040502050405020303" pitchFamily="18" charset="0"/>
            </a:endParaRPr>
          </a:p>
          <a:p>
            <a:pPr algn="l"/>
            <a:r>
              <a:rPr lang="da-DK" sz="1200">
                <a:solidFill>
                  <a:schemeClr val="bg1"/>
                </a:solidFill>
                <a:latin typeface="Georgia"/>
              </a:rPr>
              <a:t>Udarbejdet 17 ansøgninger [26 i 2021]. Fået bevilling til 7 projekter [5 i 2021], herunder bevilling fra Sapere Aude. Hjemtaget 10,2 mio. kr. [2,9 mio. kr. i 2021]. Indgået i flere bilaterale fondsdialoger, fx </a:t>
            </a:r>
            <a:r>
              <a:rPr lang="da-DK" sz="1200" err="1">
                <a:solidFill>
                  <a:schemeClr val="bg1"/>
                </a:solidFill>
                <a:latin typeface="Georgia"/>
              </a:rPr>
              <a:t>Bevica</a:t>
            </a:r>
            <a:r>
              <a:rPr lang="da-DK" sz="1200">
                <a:solidFill>
                  <a:schemeClr val="bg1"/>
                </a:solidFill>
                <a:latin typeface="Georgia"/>
              </a:rPr>
              <a:t>, Tuborg, </a:t>
            </a:r>
            <a:r>
              <a:rPr lang="da-DK" sz="1200" err="1">
                <a:solidFill>
                  <a:schemeClr val="bg1"/>
                </a:solidFill>
                <a:latin typeface="Georgia"/>
              </a:rPr>
              <a:t>Østifterne</a:t>
            </a:r>
            <a:r>
              <a:rPr lang="da-DK" sz="1200">
                <a:solidFill>
                  <a:schemeClr val="bg1"/>
                </a:solidFill>
                <a:latin typeface="Georgia"/>
              </a:rPr>
              <a:t> og Tryg. </a:t>
            </a:r>
          </a:p>
          <a:p>
            <a:pPr algn="l"/>
            <a:endParaRPr lang="da-DK" sz="1200">
              <a:solidFill>
                <a:schemeClr val="bg1"/>
              </a:solidFill>
              <a:latin typeface="Georgia"/>
            </a:endParaRPr>
          </a:p>
          <a:p>
            <a:pPr algn="l"/>
            <a:r>
              <a:rPr lang="da-DK" sz="1200" b="1">
                <a:solidFill>
                  <a:schemeClr val="bg1"/>
                </a:solidFill>
                <a:latin typeface="Georgia"/>
              </a:rPr>
              <a:t>Udgivelser</a:t>
            </a:r>
            <a:br>
              <a:rPr lang="da-DK" sz="1200">
                <a:solidFill>
                  <a:schemeClr val="bg1"/>
                </a:solidFill>
                <a:latin typeface="Georgia"/>
              </a:rPr>
            </a:br>
            <a:r>
              <a:rPr lang="da-DK" sz="1200">
                <a:solidFill>
                  <a:schemeClr val="bg1"/>
                </a:solidFill>
                <a:latin typeface="Georgia"/>
              </a:rPr>
              <a:t>SPU udgiver mere end ESU.</a:t>
            </a:r>
            <a:endParaRPr lang="da-DK" sz="1200">
              <a:solidFill>
                <a:schemeClr val="bg1"/>
              </a:solidFill>
            </a:endParaRPr>
          </a:p>
        </p:txBody>
      </p:sp>
      <p:sp>
        <p:nvSpPr>
          <p:cNvPr id="4" name="Pladsholder til slidenumm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336C548-B58F-4577-956A-A567C7589401}"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279597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3B5AE573-B5D1-4264-9B75-4CECA7C66108}" type="slidenum">
              <a:rPr lang="da-DK" smtClean="0"/>
              <a:t>117</a:t>
            </a:fld>
            <a:endParaRPr lang="da-DK"/>
          </a:p>
        </p:txBody>
      </p:sp>
    </p:spTree>
    <p:extLst>
      <p:ext uri="{BB962C8B-B14F-4D97-AF65-F5344CB8AC3E}">
        <p14:creationId xmlns:p14="http://schemas.microsoft.com/office/powerpoint/2010/main" val="77382763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Alex Kjøller, Implementeringschef Bornholms Hospital, </a:t>
            </a:r>
          </a:p>
          <a:p>
            <a:r>
              <a:rPr lang="da-DK" dirty="0"/>
              <a:t>Christina Lilliedal, ældrechef BRK, Hans Hansen, patient</a:t>
            </a:r>
          </a:p>
          <a:p>
            <a:r>
              <a:rPr lang="da-DK" dirty="0"/>
              <a:t>Ingeborg Ilkjær, ph.d. sygeplejeforsker; </a:t>
            </a:r>
          </a:p>
          <a:p>
            <a:r>
              <a:rPr lang="da-DK" dirty="0"/>
              <a:t>Maj Britt Weidinger, chef Videncenter for Velfærdsteknologi, </a:t>
            </a:r>
          </a:p>
          <a:p>
            <a:r>
              <a:rPr lang="da-DK" dirty="0"/>
              <a:t>Moderator: Pia Palnæs Hansen</a:t>
            </a:r>
          </a:p>
        </p:txBody>
      </p:sp>
      <p:sp>
        <p:nvSpPr>
          <p:cNvPr id="4" name="Pladsholder til slidenummer 3"/>
          <p:cNvSpPr>
            <a:spLocks noGrp="1"/>
          </p:cNvSpPr>
          <p:nvPr>
            <p:ph type="sldNum" sz="quarter" idx="5"/>
          </p:nvPr>
        </p:nvSpPr>
        <p:spPr/>
        <p:txBody>
          <a:bodyPr/>
          <a:lstStyle/>
          <a:p>
            <a:fld id="{3B5AE573-B5D1-4264-9B75-4CECA7C66108}" type="slidenum">
              <a:rPr lang="da-DK" smtClean="0"/>
              <a:t>121</a:t>
            </a:fld>
            <a:endParaRPr lang="da-DK"/>
          </a:p>
        </p:txBody>
      </p:sp>
    </p:spTree>
    <p:extLst>
      <p:ext uri="{BB962C8B-B14F-4D97-AF65-F5344CB8AC3E}">
        <p14:creationId xmlns:p14="http://schemas.microsoft.com/office/powerpoint/2010/main" val="283583691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ACA76D-786C-4C42-B2C6-F81FDF8C618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191605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3B5AE573-B5D1-4264-9B75-4CECA7C66108}" type="slidenum">
              <a:rPr lang="da-DK" smtClean="0"/>
              <a:t>125</a:t>
            </a:fld>
            <a:endParaRPr lang="da-DK"/>
          </a:p>
        </p:txBody>
      </p:sp>
    </p:spTree>
    <p:extLst>
      <p:ext uri="{BB962C8B-B14F-4D97-AF65-F5344CB8AC3E}">
        <p14:creationId xmlns:p14="http://schemas.microsoft.com/office/powerpoint/2010/main" val="4950846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3B5AE573-B5D1-4264-9B75-4CECA7C66108}" type="slidenum">
              <a:rPr lang="da-DK" smtClean="0"/>
              <a:t>11</a:t>
            </a:fld>
            <a:endParaRPr lang="da-DK"/>
          </a:p>
        </p:txBody>
      </p:sp>
    </p:spTree>
    <p:extLst>
      <p:ext uri="{BB962C8B-B14F-4D97-AF65-F5344CB8AC3E}">
        <p14:creationId xmlns:p14="http://schemas.microsoft.com/office/powerpoint/2010/main" val="38294274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B5AE573-B5D1-4264-9B75-4CECA7C66108}"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39028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7AAE93C-09B7-4333-864D-B6F992CF30F5}"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95098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sli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FBC29C7-B6B4-412D-8605-B4A3317EAE39}"/>
              </a:ext>
            </a:extLst>
          </p:cNvPr>
          <p:cNvSpPr>
            <a:spLocks noGrp="1"/>
          </p:cNvSpPr>
          <p:nvPr>
            <p:ph type="ctrTitle"/>
          </p:nvPr>
        </p:nvSpPr>
        <p:spPr>
          <a:xfrm>
            <a:off x="1524000" y="1122363"/>
            <a:ext cx="9144000" cy="2387600"/>
          </a:xfrm>
        </p:spPr>
        <p:txBody>
          <a:bodyPr anchor="b"/>
          <a:lstStyle>
            <a:lvl1pPr algn="ctr">
              <a:defRPr sz="6000"/>
            </a:lvl1pPr>
          </a:lstStyle>
          <a:p>
            <a:r>
              <a:rPr lang="da-DK"/>
              <a:t>Klik for at redigere titeltypografien i masteren</a:t>
            </a:r>
          </a:p>
        </p:txBody>
      </p:sp>
      <p:sp>
        <p:nvSpPr>
          <p:cNvPr id="3" name="Undertitel 2">
            <a:extLst>
              <a:ext uri="{FF2B5EF4-FFF2-40B4-BE49-F238E27FC236}">
                <a16:creationId xmlns:a16="http://schemas.microsoft.com/office/drawing/2014/main" id="{48219321-7C4D-493F-BB45-274D0F2FAF3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p>
        </p:txBody>
      </p:sp>
      <p:sp>
        <p:nvSpPr>
          <p:cNvPr id="4" name="Pladsholder til dato 3">
            <a:extLst>
              <a:ext uri="{FF2B5EF4-FFF2-40B4-BE49-F238E27FC236}">
                <a16:creationId xmlns:a16="http://schemas.microsoft.com/office/drawing/2014/main" id="{0CD83090-743C-4067-A2EE-996AA842BD1C}"/>
              </a:ext>
            </a:extLst>
          </p:cNvPr>
          <p:cNvSpPr>
            <a:spLocks noGrp="1"/>
          </p:cNvSpPr>
          <p:nvPr>
            <p:ph type="dt" sz="half" idx="10"/>
          </p:nvPr>
        </p:nvSpPr>
        <p:spPr/>
        <p:txBody>
          <a:bodyPr/>
          <a:lstStyle/>
          <a:p>
            <a:fld id="{E2F608F6-B51B-4378-A2EA-54E2EABF881F}" type="datetimeFigureOut">
              <a:rPr lang="da-DK" smtClean="0"/>
              <a:t>26-04-2023</a:t>
            </a:fld>
            <a:endParaRPr lang="da-DK"/>
          </a:p>
        </p:txBody>
      </p:sp>
      <p:sp>
        <p:nvSpPr>
          <p:cNvPr id="5" name="Pladsholder til sidefod 4">
            <a:extLst>
              <a:ext uri="{FF2B5EF4-FFF2-40B4-BE49-F238E27FC236}">
                <a16:creationId xmlns:a16="http://schemas.microsoft.com/office/drawing/2014/main" id="{8C21DA06-E11A-486A-B295-291A824C2FA6}"/>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23612E97-078B-4196-9CAE-3A8919A489EB}"/>
              </a:ext>
            </a:extLst>
          </p:cNvPr>
          <p:cNvSpPr>
            <a:spLocks noGrp="1"/>
          </p:cNvSpPr>
          <p:nvPr>
            <p:ph type="sldNum" sz="quarter" idx="12"/>
          </p:nvPr>
        </p:nvSpPr>
        <p:spPr/>
        <p:txBody>
          <a:bodyPr/>
          <a:lstStyle/>
          <a:p>
            <a:fld id="{C712A46E-060E-44EB-AB74-AB7161E1BB9F}" type="slidenum">
              <a:rPr lang="da-DK" smtClean="0"/>
              <a:t>‹nr.›</a:t>
            </a:fld>
            <a:endParaRPr lang="da-DK"/>
          </a:p>
        </p:txBody>
      </p:sp>
    </p:spTree>
    <p:extLst>
      <p:ext uri="{BB962C8B-B14F-4D97-AF65-F5344CB8AC3E}">
        <p14:creationId xmlns:p14="http://schemas.microsoft.com/office/powerpoint/2010/main" val="13187759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E6E2B01-4998-4FF4-A9B0-A41113B5E7C7}"/>
              </a:ext>
            </a:extLst>
          </p:cNvPr>
          <p:cNvSpPr>
            <a:spLocks noGrp="1"/>
          </p:cNvSpPr>
          <p:nvPr>
            <p:ph type="title"/>
          </p:nvPr>
        </p:nvSpPr>
        <p:spPr/>
        <p:txBody>
          <a:bodyPr/>
          <a:lstStyle/>
          <a:p>
            <a:r>
              <a:rPr lang="da-DK"/>
              <a:t>Klik for at redigere titeltypografien i masteren</a:t>
            </a:r>
          </a:p>
        </p:txBody>
      </p:sp>
      <p:sp>
        <p:nvSpPr>
          <p:cNvPr id="3" name="Pladsholder til lodret titel 2">
            <a:extLst>
              <a:ext uri="{FF2B5EF4-FFF2-40B4-BE49-F238E27FC236}">
                <a16:creationId xmlns:a16="http://schemas.microsoft.com/office/drawing/2014/main" id="{2E747B89-905C-4620-9CBE-E89ACF779920}"/>
              </a:ext>
            </a:extLst>
          </p:cNvPr>
          <p:cNvSpPr>
            <a:spLocks noGrp="1"/>
          </p:cNvSpPr>
          <p:nvPr>
            <p:ph type="body" orient="vert" idx="1"/>
          </p:nvPr>
        </p:nvSpPr>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33D56F69-FF34-443B-865B-EB2D827D517B}"/>
              </a:ext>
            </a:extLst>
          </p:cNvPr>
          <p:cNvSpPr>
            <a:spLocks noGrp="1"/>
          </p:cNvSpPr>
          <p:nvPr>
            <p:ph type="dt" sz="half" idx="10"/>
          </p:nvPr>
        </p:nvSpPr>
        <p:spPr/>
        <p:txBody>
          <a:bodyPr/>
          <a:lstStyle/>
          <a:p>
            <a:fld id="{E2F608F6-B51B-4378-A2EA-54E2EABF881F}" type="datetimeFigureOut">
              <a:rPr lang="da-DK" smtClean="0"/>
              <a:t>26-04-2023</a:t>
            </a:fld>
            <a:endParaRPr lang="da-DK"/>
          </a:p>
        </p:txBody>
      </p:sp>
      <p:sp>
        <p:nvSpPr>
          <p:cNvPr id="5" name="Pladsholder til sidefod 4">
            <a:extLst>
              <a:ext uri="{FF2B5EF4-FFF2-40B4-BE49-F238E27FC236}">
                <a16:creationId xmlns:a16="http://schemas.microsoft.com/office/drawing/2014/main" id="{3591A148-0B3C-4EBB-8ADA-9149D67039B7}"/>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0565C8A0-E762-446B-8C1C-D7B084A1B2D0}"/>
              </a:ext>
            </a:extLst>
          </p:cNvPr>
          <p:cNvSpPr>
            <a:spLocks noGrp="1"/>
          </p:cNvSpPr>
          <p:nvPr>
            <p:ph type="sldNum" sz="quarter" idx="12"/>
          </p:nvPr>
        </p:nvSpPr>
        <p:spPr/>
        <p:txBody>
          <a:bodyPr/>
          <a:lstStyle/>
          <a:p>
            <a:fld id="{C712A46E-060E-44EB-AB74-AB7161E1BB9F}" type="slidenum">
              <a:rPr lang="da-DK" smtClean="0"/>
              <a:t>‹nr.›</a:t>
            </a:fld>
            <a:endParaRPr lang="da-DK"/>
          </a:p>
        </p:txBody>
      </p:sp>
    </p:spTree>
    <p:extLst>
      <p:ext uri="{BB962C8B-B14F-4D97-AF65-F5344CB8AC3E}">
        <p14:creationId xmlns:p14="http://schemas.microsoft.com/office/powerpoint/2010/main" val="38724566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Lodret titel 1">
            <a:extLst>
              <a:ext uri="{FF2B5EF4-FFF2-40B4-BE49-F238E27FC236}">
                <a16:creationId xmlns:a16="http://schemas.microsoft.com/office/drawing/2014/main" id="{60113F39-41AE-46D6-8462-888FC244922E}"/>
              </a:ext>
            </a:extLst>
          </p:cNvPr>
          <p:cNvSpPr>
            <a:spLocks noGrp="1"/>
          </p:cNvSpPr>
          <p:nvPr>
            <p:ph type="title" orient="vert"/>
          </p:nvPr>
        </p:nvSpPr>
        <p:spPr>
          <a:xfrm>
            <a:off x="8724900" y="365125"/>
            <a:ext cx="2628900" cy="5811838"/>
          </a:xfrm>
        </p:spPr>
        <p:txBody>
          <a:bodyPr vert="eaVert"/>
          <a:lstStyle/>
          <a:p>
            <a:r>
              <a:rPr lang="da-DK"/>
              <a:t>Klik for at redigere titeltypografien i masteren</a:t>
            </a:r>
          </a:p>
        </p:txBody>
      </p:sp>
      <p:sp>
        <p:nvSpPr>
          <p:cNvPr id="3" name="Pladsholder til lodret titel 2">
            <a:extLst>
              <a:ext uri="{FF2B5EF4-FFF2-40B4-BE49-F238E27FC236}">
                <a16:creationId xmlns:a16="http://schemas.microsoft.com/office/drawing/2014/main" id="{E185B059-703F-4F1F-A92F-A3918D9109D7}"/>
              </a:ext>
            </a:extLst>
          </p:cNvPr>
          <p:cNvSpPr>
            <a:spLocks noGrp="1"/>
          </p:cNvSpPr>
          <p:nvPr>
            <p:ph type="body" orient="vert" idx="1"/>
          </p:nvPr>
        </p:nvSpPr>
        <p:spPr>
          <a:xfrm>
            <a:off x="838200" y="365125"/>
            <a:ext cx="7734300" cy="5811838"/>
          </a:xfrm>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2E376C7C-7EAA-4C65-BCC2-235BA9C66E39}"/>
              </a:ext>
            </a:extLst>
          </p:cNvPr>
          <p:cNvSpPr>
            <a:spLocks noGrp="1"/>
          </p:cNvSpPr>
          <p:nvPr>
            <p:ph type="dt" sz="half" idx="10"/>
          </p:nvPr>
        </p:nvSpPr>
        <p:spPr/>
        <p:txBody>
          <a:bodyPr/>
          <a:lstStyle/>
          <a:p>
            <a:fld id="{E2F608F6-B51B-4378-A2EA-54E2EABF881F}" type="datetimeFigureOut">
              <a:rPr lang="da-DK" smtClean="0"/>
              <a:t>26-04-2023</a:t>
            </a:fld>
            <a:endParaRPr lang="da-DK"/>
          </a:p>
        </p:txBody>
      </p:sp>
      <p:sp>
        <p:nvSpPr>
          <p:cNvPr id="5" name="Pladsholder til sidefod 4">
            <a:extLst>
              <a:ext uri="{FF2B5EF4-FFF2-40B4-BE49-F238E27FC236}">
                <a16:creationId xmlns:a16="http://schemas.microsoft.com/office/drawing/2014/main" id="{B0C702D7-1EA2-4284-A386-FD48550C2F22}"/>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E53E53F7-1A28-48D1-AD33-F5F6106956CF}"/>
              </a:ext>
            </a:extLst>
          </p:cNvPr>
          <p:cNvSpPr>
            <a:spLocks noGrp="1"/>
          </p:cNvSpPr>
          <p:nvPr>
            <p:ph type="sldNum" sz="quarter" idx="12"/>
          </p:nvPr>
        </p:nvSpPr>
        <p:spPr/>
        <p:txBody>
          <a:bodyPr/>
          <a:lstStyle/>
          <a:p>
            <a:fld id="{C712A46E-060E-44EB-AB74-AB7161E1BB9F}" type="slidenum">
              <a:rPr lang="da-DK" smtClean="0"/>
              <a:t>‹nr.›</a:t>
            </a:fld>
            <a:endParaRPr lang="da-DK"/>
          </a:p>
        </p:txBody>
      </p:sp>
    </p:spTree>
    <p:extLst>
      <p:ext uri="{BB962C8B-B14F-4D97-AF65-F5344CB8AC3E}">
        <p14:creationId xmlns:p14="http://schemas.microsoft.com/office/powerpoint/2010/main" val="40735336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elsli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8B7257F-BEC0-3D55-852D-2E82306403A5}"/>
              </a:ext>
            </a:extLst>
          </p:cNvPr>
          <p:cNvSpPr>
            <a:spLocks noGrp="1"/>
          </p:cNvSpPr>
          <p:nvPr>
            <p:ph type="ctrTitle"/>
          </p:nvPr>
        </p:nvSpPr>
        <p:spPr>
          <a:xfrm>
            <a:off x="1524000" y="1122363"/>
            <a:ext cx="9144000" cy="2387600"/>
          </a:xfrm>
        </p:spPr>
        <p:txBody>
          <a:bodyPr anchor="b"/>
          <a:lstStyle>
            <a:lvl1pPr algn="ctr">
              <a:defRPr sz="6000"/>
            </a:lvl1pPr>
          </a:lstStyle>
          <a:p>
            <a:r>
              <a:rPr lang="da-DK"/>
              <a:t>Klik for at redigere titeltypografien i masteren</a:t>
            </a:r>
          </a:p>
        </p:txBody>
      </p:sp>
      <p:sp>
        <p:nvSpPr>
          <p:cNvPr id="3" name="Undertitel 2">
            <a:extLst>
              <a:ext uri="{FF2B5EF4-FFF2-40B4-BE49-F238E27FC236}">
                <a16:creationId xmlns:a16="http://schemas.microsoft.com/office/drawing/2014/main" id="{608B8694-6052-EEE9-905F-98955517EF5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p>
        </p:txBody>
      </p:sp>
      <p:sp>
        <p:nvSpPr>
          <p:cNvPr id="4" name="Pladsholder til dato 3">
            <a:extLst>
              <a:ext uri="{FF2B5EF4-FFF2-40B4-BE49-F238E27FC236}">
                <a16:creationId xmlns:a16="http://schemas.microsoft.com/office/drawing/2014/main" id="{F5E79517-B295-BAF8-A589-C97861409BAA}"/>
              </a:ext>
            </a:extLst>
          </p:cNvPr>
          <p:cNvSpPr>
            <a:spLocks noGrp="1"/>
          </p:cNvSpPr>
          <p:nvPr>
            <p:ph type="dt" sz="half" idx="10"/>
          </p:nvPr>
        </p:nvSpPr>
        <p:spPr/>
        <p:txBody>
          <a:bodyPr/>
          <a:lstStyle/>
          <a:p>
            <a:fld id="{9023CB60-BA73-4F08-B557-200DAB1AF15C}" type="datetime1">
              <a:rPr lang="da-DK" smtClean="0"/>
              <a:t>26-04-2023</a:t>
            </a:fld>
            <a:endParaRPr lang="da-DK"/>
          </a:p>
        </p:txBody>
      </p:sp>
      <p:sp>
        <p:nvSpPr>
          <p:cNvPr id="5" name="Pladsholder til sidefod 4">
            <a:extLst>
              <a:ext uri="{FF2B5EF4-FFF2-40B4-BE49-F238E27FC236}">
                <a16:creationId xmlns:a16="http://schemas.microsoft.com/office/drawing/2014/main" id="{A6AFFE48-EBE7-E5D4-8911-C994EC94C6DB}"/>
              </a:ext>
            </a:extLst>
          </p:cNvPr>
          <p:cNvSpPr>
            <a:spLocks noGrp="1"/>
          </p:cNvSpPr>
          <p:nvPr>
            <p:ph type="ftr" sz="quarter" idx="11"/>
          </p:nvPr>
        </p:nvSpPr>
        <p:spPr/>
        <p:txBody>
          <a:bodyPr/>
          <a:lstStyle/>
          <a:p>
            <a:r>
              <a:rPr lang="nb-NO"/>
              <a:t>Ingbeorg Ilkjær lektor ph.d.</a:t>
            </a:r>
            <a:endParaRPr lang="da-DK"/>
          </a:p>
        </p:txBody>
      </p:sp>
      <p:sp>
        <p:nvSpPr>
          <p:cNvPr id="6" name="Pladsholder til slidenummer 5">
            <a:extLst>
              <a:ext uri="{FF2B5EF4-FFF2-40B4-BE49-F238E27FC236}">
                <a16:creationId xmlns:a16="http://schemas.microsoft.com/office/drawing/2014/main" id="{A0053D65-1CB0-85A2-F5EE-F5521A2DA79E}"/>
              </a:ext>
            </a:extLst>
          </p:cNvPr>
          <p:cNvSpPr>
            <a:spLocks noGrp="1"/>
          </p:cNvSpPr>
          <p:nvPr>
            <p:ph type="sldNum" sz="quarter" idx="12"/>
          </p:nvPr>
        </p:nvSpPr>
        <p:spPr/>
        <p:txBody>
          <a:bodyPr/>
          <a:lstStyle/>
          <a:p>
            <a:fld id="{E70FA9EC-B8E5-45A3-B42E-976B9BCDFA67}" type="slidenum">
              <a:rPr lang="da-DK" smtClean="0"/>
              <a:t>‹nr.›</a:t>
            </a:fld>
            <a:endParaRPr lang="da-DK"/>
          </a:p>
        </p:txBody>
      </p:sp>
    </p:spTree>
    <p:extLst>
      <p:ext uri="{BB962C8B-B14F-4D97-AF65-F5344CB8AC3E}">
        <p14:creationId xmlns:p14="http://schemas.microsoft.com/office/powerpoint/2010/main" val="29218850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5E54CDE-9638-C842-078E-C02ACEECB5C8}"/>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5C3294CA-3553-28BE-BB6C-BEC9B12B21C6}"/>
              </a:ext>
            </a:extLst>
          </p:cNvPr>
          <p:cNvSpPr>
            <a:spLocks noGrp="1"/>
          </p:cNvSpPr>
          <p:nvPr>
            <p:ph idx="1"/>
          </p:nvPr>
        </p:nvSpPr>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D30C4088-DDAB-CC93-B594-AC0F58CE0149}"/>
              </a:ext>
            </a:extLst>
          </p:cNvPr>
          <p:cNvSpPr>
            <a:spLocks noGrp="1"/>
          </p:cNvSpPr>
          <p:nvPr>
            <p:ph type="dt" sz="half" idx="10"/>
          </p:nvPr>
        </p:nvSpPr>
        <p:spPr/>
        <p:txBody>
          <a:bodyPr/>
          <a:lstStyle/>
          <a:p>
            <a:fld id="{BBC48910-3356-46CA-B801-29938C0CD9FF}" type="datetime1">
              <a:rPr lang="da-DK" smtClean="0"/>
              <a:t>26-04-2023</a:t>
            </a:fld>
            <a:endParaRPr lang="da-DK"/>
          </a:p>
        </p:txBody>
      </p:sp>
      <p:sp>
        <p:nvSpPr>
          <p:cNvPr id="5" name="Pladsholder til sidefod 4">
            <a:extLst>
              <a:ext uri="{FF2B5EF4-FFF2-40B4-BE49-F238E27FC236}">
                <a16:creationId xmlns:a16="http://schemas.microsoft.com/office/drawing/2014/main" id="{EB2013B9-662A-D6F0-6AF4-9A0F712782A5}"/>
              </a:ext>
            </a:extLst>
          </p:cNvPr>
          <p:cNvSpPr>
            <a:spLocks noGrp="1"/>
          </p:cNvSpPr>
          <p:nvPr>
            <p:ph type="ftr" sz="quarter" idx="11"/>
          </p:nvPr>
        </p:nvSpPr>
        <p:spPr/>
        <p:txBody>
          <a:bodyPr/>
          <a:lstStyle/>
          <a:p>
            <a:r>
              <a:rPr lang="nb-NO"/>
              <a:t>Ingbeorg Ilkjær lektor ph.d.</a:t>
            </a:r>
            <a:endParaRPr lang="da-DK"/>
          </a:p>
        </p:txBody>
      </p:sp>
      <p:sp>
        <p:nvSpPr>
          <p:cNvPr id="6" name="Pladsholder til slidenummer 5">
            <a:extLst>
              <a:ext uri="{FF2B5EF4-FFF2-40B4-BE49-F238E27FC236}">
                <a16:creationId xmlns:a16="http://schemas.microsoft.com/office/drawing/2014/main" id="{B2C036F6-E60B-9F3A-16C0-7A5D95CA0068}"/>
              </a:ext>
            </a:extLst>
          </p:cNvPr>
          <p:cNvSpPr>
            <a:spLocks noGrp="1"/>
          </p:cNvSpPr>
          <p:nvPr>
            <p:ph type="sldNum" sz="quarter" idx="12"/>
          </p:nvPr>
        </p:nvSpPr>
        <p:spPr/>
        <p:txBody>
          <a:bodyPr/>
          <a:lstStyle/>
          <a:p>
            <a:fld id="{E70FA9EC-B8E5-45A3-B42E-976B9BCDFA67}" type="slidenum">
              <a:rPr lang="da-DK" smtClean="0"/>
              <a:t>‹nr.›</a:t>
            </a:fld>
            <a:endParaRPr lang="da-DK"/>
          </a:p>
        </p:txBody>
      </p:sp>
    </p:spTree>
    <p:extLst>
      <p:ext uri="{BB962C8B-B14F-4D97-AF65-F5344CB8AC3E}">
        <p14:creationId xmlns:p14="http://schemas.microsoft.com/office/powerpoint/2010/main" val="21341706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DD768F0-200C-DEB3-3EA9-575342DF6142}"/>
              </a:ext>
            </a:extLst>
          </p:cNvPr>
          <p:cNvSpPr>
            <a:spLocks noGrp="1"/>
          </p:cNvSpPr>
          <p:nvPr>
            <p:ph type="title"/>
          </p:nvPr>
        </p:nvSpPr>
        <p:spPr>
          <a:xfrm>
            <a:off x="831850" y="1709738"/>
            <a:ext cx="10515600" cy="2852737"/>
          </a:xfrm>
        </p:spPr>
        <p:txBody>
          <a:bodyPr anchor="b"/>
          <a:lstStyle>
            <a:lvl1pPr>
              <a:defRPr sz="6000"/>
            </a:lvl1pPr>
          </a:lstStyle>
          <a:p>
            <a:r>
              <a:rPr lang="da-DK"/>
              <a:t>Klik for at redigere titeltypografien i masteren</a:t>
            </a:r>
          </a:p>
        </p:txBody>
      </p:sp>
      <p:sp>
        <p:nvSpPr>
          <p:cNvPr id="3" name="Pladsholder til tekst 2">
            <a:extLst>
              <a:ext uri="{FF2B5EF4-FFF2-40B4-BE49-F238E27FC236}">
                <a16:creationId xmlns:a16="http://schemas.microsoft.com/office/drawing/2014/main" id="{D3F2A492-6F7D-D114-4AC4-7FBB3C23A84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a-DK"/>
              <a:t>Klik for at redigere teksttypografierne i masteren</a:t>
            </a:r>
          </a:p>
        </p:txBody>
      </p:sp>
      <p:sp>
        <p:nvSpPr>
          <p:cNvPr id="4" name="Pladsholder til dato 3">
            <a:extLst>
              <a:ext uri="{FF2B5EF4-FFF2-40B4-BE49-F238E27FC236}">
                <a16:creationId xmlns:a16="http://schemas.microsoft.com/office/drawing/2014/main" id="{5B447700-5479-D3FC-740E-CCC02573B286}"/>
              </a:ext>
            </a:extLst>
          </p:cNvPr>
          <p:cNvSpPr>
            <a:spLocks noGrp="1"/>
          </p:cNvSpPr>
          <p:nvPr>
            <p:ph type="dt" sz="half" idx="10"/>
          </p:nvPr>
        </p:nvSpPr>
        <p:spPr/>
        <p:txBody>
          <a:bodyPr/>
          <a:lstStyle/>
          <a:p>
            <a:fld id="{3194CA30-1F75-43F4-90FC-07E9D8FA2200}" type="datetime1">
              <a:rPr lang="da-DK" smtClean="0"/>
              <a:t>26-04-2023</a:t>
            </a:fld>
            <a:endParaRPr lang="da-DK"/>
          </a:p>
        </p:txBody>
      </p:sp>
      <p:sp>
        <p:nvSpPr>
          <p:cNvPr id="5" name="Pladsholder til sidefod 4">
            <a:extLst>
              <a:ext uri="{FF2B5EF4-FFF2-40B4-BE49-F238E27FC236}">
                <a16:creationId xmlns:a16="http://schemas.microsoft.com/office/drawing/2014/main" id="{FC96D7BF-9818-DE88-1819-D73FB46D0360}"/>
              </a:ext>
            </a:extLst>
          </p:cNvPr>
          <p:cNvSpPr>
            <a:spLocks noGrp="1"/>
          </p:cNvSpPr>
          <p:nvPr>
            <p:ph type="ftr" sz="quarter" idx="11"/>
          </p:nvPr>
        </p:nvSpPr>
        <p:spPr/>
        <p:txBody>
          <a:bodyPr/>
          <a:lstStyle/>
          <a:p>
            <a:r>
              <a:rPr lang="nb-NO"/>
              <a:t>Ingbeorg Ilkjær lektor ph.d.</a:t>
            </a:r>
            <a:endParaRPr lang="da-DK"/>
          </a:p>
        </p:txBody>
      </p:sp>
      <p:sp>
        <p:nvSpPr>
          <p:cNvPr id="6" name="Pladsholder til slidenummer 5">
            <a:extLst>
              <a:ext uri="{FF2B5EF4-FFF2-40B4-BE49-F238E27FC236}">
                <a16:creationId xmlns:a16="http://schemas.microsoft.com/office/drawing/2014/main" id="{5A24C6C7-9F15-9DC9-5A25-70D387BEB234}"/>
              </a:ext>
            </a:extLst>
          </p:cNvPr>
          <p:cNvSpPr>
            <a:spLocks noGrp="1"/>
          </p:cNvSpPr>
          <p:nvPr>
            <p:ph type="sldNum" sz="quarter" idx="12"/>
          </p:nvPr>
        </p:nvSpPr>
        <p:spPr/>
        <p:txBody>
          <a:bodyPr/>
          <a:lstStyle/>
          <a:p>
            <a:fld id="{E70FA9EC-B8E5-45A3-B42E-976B9BCDFA67}" type="slidenum">
              <a:rPr lang="da-DK" smtClean="0"/>
              <a:t>‹nr.›</a:t>
            </a:fld>
            <a:endParaRPr lang="da-DK"/>
          </a:p>
        </p:txBody>
      </p:sp>
    </p:spTree>
    <p:extLst>
      <p:ext uri="{BB962C8B-B14F-4D97-AF65-F5344CB8AC3E}">
        <p14:creationId xmlns:p14="http://schemas.microsoft.com/office/powerpoint/2010/main" val="261222624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D148F82-881B-ACA4-B640-09F59B2AEACF}"/>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8F622BB2-C527-6DEE-D598-9C2D825F82A6}"/>
              </a:ext>
            </a:extLst>
          </p:cNvPr>
          <p:cNvSpPr>
            <a:spLocks noGrp="1"/>
          </p:cNvSpPr>
          <p:nvPr>
            <p:ph sz="half" idx="1"/>
          </p:nvPr>
        </p:nvSpPr>
        <p:spPr>
          <a:xfrm>
            <a:off x="838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a:extLst>
              <a:ext uri="{FF2B5EF4-FFF2-40B4-BE49-F238E27FC236}">
                <a16:creationId xmlns:a16="http://schemas.microsoft.com/office/drawing/2014/main" id="{EB5C78A7-9114-8C87-3240-0ECFA77D0E09}"/>
              </a:ext>
            </a:extLst>
          </p:cNvPr>
          <p:cNvSpPr>
            <a:spLocks noGrp="1"/>
          </p:cNvSpPr>
          <p:nvPr>
            <p:ph sz="half" idx="2"/>
          </p:nvPr>
        </p:nvSpPr>
        <p:spPr>
          <a:xfrm>
            <a:off x="6172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dato 4">
            <a:extLst>
              <a:ext uri="{FF2B5EF4-FFF2-40B4-BE49-F238E27FC236}">
                <a16:creationId xmlns:a16="http://schemas.microsoft.com/office/drawing/2014/main" id="{5D9DC072-031E-10FF-3E00-4940FE7A8C8F}"/>
              </a:ext>
            </a:extLst>
          </p:cNvPr>
          <p:cNvSpPr>
            <a:spLocks noGrp="1"/>
          </p:cNvSpPr>
          <p:nvPr>
            <p:ph type="dt" sz="half" idx="10"/>
          </p:nvPr>
        </p:nvSpPr>
        <p:spPr/>
        <p:txBody>
          <a:bodyPr/>
          <a:lstStyle/>
          <a:p>
            <a:fld id="{7BFF46FE-C8A0-41E2-A95E-C8E8DC67E91C}" type="datetime1">
              <a:rPr lang="da-DK" smtClean="0"/>
              <a:t>26-04-2023</a:t>
            </a:fld>
            <a:endParaRPr lang="da-DK"/>
          </a:p>
        </p:txBody>
      </p:sp>
      <p:sp>
        <p:nvSpPr>
          <p:cNvPr id="6" name="Pladsholder til sidefod 5">
            <a:extLst>
              <a:ext uri="{FF2B5EF4-FFF2-40B4-BE49-F238E27FC236}">
                <a16:creationId xmlns:a16="http://schemas.microsoft.com/office/drawing/2014/main" id="{42D81E39-D8D4-3BA2-B04F-84293A670E36}"/>
              </a:ext>
            </a:extLst>
          </p:cNvPr>
          <p:cNvSpPr>
            <a:spLocks noGrp="1"/>
          </p:cNvSpPr>
          <p:nvPr>
            <p:ph type="ftr" sz="quarter" idx="11"/>
          </p:nvPr>
        </p:nvSpPr>
        <p:spPr/>
        <p:txBody>
          <a:bodyPr/>
          <a:lstStyle/>
          <a:p>
            <a:r>
              <a:rPr lang="nb-NO"/>
              <a:t>Ingbeorg Ilkjær lektor ph.d.</a:t>
            </a:r>
            <a:endParaRPr lang="da-DK"/>
          </a:p>
        </p:txBody>
      </p:sp>
      <p:sp>
        <p:nvSpPr>
          <p:cNvPr id="7" name="Pladsholder til slidenummer 6">
            <a:extLst>
              <a:ext uri="{FF2B5EF4-FFF2-40B4-BE49-F238E27FC236}">
                <a16:creationId xmlns:a16="http://schemas.microsoft.com/office/drawing/2014/main" id="{0F041E67-F774-3C6E-A752-189EC834F0B2}"/>
              </a:ext>
            </a:extLst>
          </p:cNvPr>
          <p:cNvSpPr>
            <a:spLocks noGrp="1"/>
          </p:cNvSpPr>
          <p:nvPr>
            <p:ph type="sldNum" sz="quarter" idx="12"/>
          </p:nvPr>
        </p:nvSpPr>
        <p:spPr/>
        <p:txBody>
          <a:bodyPr/>
          <a:lstStyle/>
          <a:p>
            <a:fld id="{E70FA9EC-B8E5-45A3-B42E-976B9BCDFA67}" type="slidenum">
              <a:rPr lang="da-DK" smtClean="0"/>
              <a:t>‹nr.›</a:t>
            </a:fld>
            <a:endParaRPr lang="da-DK"/>
          </a:p>
        </p:txBody>
      </p:sp>
    </p:spTree>
    <p:extLst>
      <p:ext uri="{BB962C8B-B14F-4D97-AF65-F5344CB8AC3E}">
        <p14:creationId xmlns:p14="http://schemas.microsoft.com/office/powerpoint/2010/main" val="35699755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B05A76F-8ECB-A698-26A9-EAF0AF1AFF9D}"/>
              </a:ext>
            </a:extLst>
          </p:cNvPr>
          <p:cNvSpPr>
            <a:spLocks noGrp="1"/>
          </p:cNvSpPr>
          <p:nvPr>
            <p:ph type="title"/>
          </p:nvPr>
        </p:nvSpPr>
        <p:spPr>
          <a:xfrm>
            <a:off x="839788" y="365125"/>
            <a:ext cx="10515600" cy="1325563"/>
          </a:xfrm>
        </p:spPr>
        <p:txBody>
          <a:bodyPr/>
          <a:lstStyle/>
          <a:p>
            <a:r>
              <a:rPr lang="da-DK"/>
              <a:t>Klik for at redigere titeltypografien i masteren</a:t>
            </a:r>
          </a:p>
        </p:txBody>
      </p:sp>
      <p:sp>
        <p:nvSpPr>
          <p:cNvPr id="3" name="Pladsholder til tekst 2">
            <a:extLst>
              <a:ext uri="{FF2B5EF4-FFF2-40B4-BE49-F238E27FC236}">
                <a16:creationId xmlns:a16="http://schemas.microsoft.com/office/drawing/2014/main" id="{0BDC155F-42E6-3057-6617-F694E3526E9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4" name="Pladsholder til indhold 3">
            <a:extLst>
              <a:ext uri="{FF2B5EF4-FFF2-40B4-BE49-F238E27FC236}">
                <a16:creationId xmlns:a16="http://schemas.microsoft.com/office/drawing/2014/main" id="{F6A79BCC-A76F-8047-2EEF-64AE389901F8}"/>
              </a:ext>
            </a:extLst>
          </p:cNvPr>
          <p:cNvSpPr>
            <a:spLocks noGrp="1"/>
          </p:cNvSpPr>
          <p:nvPr>
            <p:ph sz="half" idx="2"/>
          </p:nvPr>
        </p:nvSpPr>
        <p:spPr>
          <a:xfrm>
            <a:off x="839788" y="2505075"/>
            <a:ext cx="5157787"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tekst 4">
            <a:extLst>
              <a:ext uri="{FF2B5EF4-FFF2-40B4-BE49-F238E27FC236}">
                <a16:creationId xmlns:a16="http://schemas.microsoft.com/office/drawing/2014/main" id="{1B56D99F-F55C-1E93-526E-77D494ACCEF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6" name="Pladsholder til indhold 5">
            <a:extLst>
              <a:ext uri="{FF2B5EF4-FFF2-40B4-BE49-F238E27FC236}">
                <a16:creationId xmlns:a16="http://schemas.microsoft.com/office/drawing/2014/main" id="{7B0A2004-11FB-2555-C77D-1C41F1F23917}"/>
              </a:ext>
            </a:extLst>
          </p:cNvPr>
          <p:cNvSpPr>
            <a:spLocks noGrp="1"/>
          </p:cNvSpPr>
          <p:nvPr>
            <p:ph sz="quarter" idx="4"/>
          </p:nvPr>
        </p:nvSpPr>
        <p:spPr>
          <a:xfrm>
            <a:off x="6172200" y="2505075"/>
            <a:ext cx="5183188"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7" name="Pladsholder til dato 6">
            <a:extLst>
              <a:ext uri="{FF2B5EF4-FFF2-40B4-BE49-F238E27FC236}">
                <a16:creationId xmlns:a16="http://schemas.microsoft.com/office/drawing/2014/main" id="{B5270522-5C21-B66B-BD1F-55C01A8912C0}"/>
              </a:ext>
            </a:extLst>
          </p:cNvPr>
          <p:cNvSpPr>
            <a:spLocks noGrp="1"/>
          </p:cNvSpPr>
          <p:nvPr>
            <p:ph type="dt" sz="half" idx="10"/>
          </p:nvPr>
        </p:nvSpPr>
        <p:spPr/>
        <p:txBody>
          <a:bodyPr/>
          <a:lstStyle/>
          <a:p>
            <a:fld id="{8E123CEB-C566-4C75-BBA2-24947E261B54}" type="datetime1">
              <a:rPr lang="da-DK" smtClean="0"/>
              <a:t>26-04-2023</a:t>
            </a:fld>
            <a:endParaRPr lang="da-DK"/>
          </a:p>
        </p:txBody>
      </p:sp>
      <p:sp>
        <p:nvSpPr>
          <p:cNvPr id="8" name="Pladsholder til sidefod 7">
            <a:extLst>
              <a:ext uri="{FF2B5EF4-FFF2-40B4-BE49-F238E27FC236}">
                <a16:creationId xmlns:a16="http://schemas.microsoft.com/office/drawing/2014/main" id="{8FABC608-009B-C320-7A34-93B2C8931669}"/>
              </a:ext>
            </a:extLst>
          </p:cNvPr>
          <p:cNvSpPr>
            <a:spLocks noGrp="1"/>
          </p:cNvSpPr>
          <p:nvPr>
            <p:ph type="ftr" sz="quarter" idx="11"/>
          </p:nvPr>
        </p:nvSpPr>
        <p:spPr/>
        <p:txBody>
          <a:bodyPr/>
          <a:lstStyle/>
          <a:p>
            <a:r>
              <a:rPr lang="nb-NO"/>
              <a:t>Ingbeorg Ilkjær lektor ph.d.</a:t>
            </a:r>
            <a:endParaRPr lang="da-DK"/>
          </a:p>
        </p:txBody>
      </p:sp>
      <p:sp>
        <p:nvSpPr>
          <p:cNvPr id="9" name="Pladsholder til slidenummer 8">
            <a:extLst>
              <a:ext uri="{FF2B5EF4-FFF2-40B4-BE49-F238E27FC236}">
                <a16:creationId xmlns:a16="http://schemas.microsoft.com/office/drawing/2014/main" id="{081805C9-0DF9-8FAC-38CD-D58E9D149B88}"/>
              </a:ext>
            </a:extLst>
          </p:cNvPr>
          <p:cNvSpPr>
            <a:spLocks noGrp="1"/>
          </p:cNvSpPr>
          <p:nvPr>
            <p:ph type="sldNum" sz="quarter" idx="12"/>
          </p:nvPr>
        </p:nvSpPr>
        <p:spPr/>
        <p:txBody>
          <a:bodyPr/>
          <a:lstStyle/>
          <a:p>
            <a:fld id="{E70FA9EC-B8E5-45A3-B42E-976B9BCDFA67}" type="slidenum">
              <a:rPr lang="da-DK" smtClean="0"/>
              <a:t>‹nr.›</a:t>
            </a:fld>
            <a:endParaRPr lang="da-DK"/>
          </a:p>
        </p:txBody>
      </p:sp>
    </p:spTree>
    <p:extLst>
      <p:ext uri="{BB962C8B-B14F-4D97-AF65-F5344CB8AC3E}">
        <p14:creationId xmlns:p14="http://schemas.microsoft.com/office/powerpoint/2010/main" val="363494395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DC008C8-6C4D-829A-AFF2-3F887ADB0CDD}"/>
              </a:ext>
            </a:extLst>
          </p:cNvPr>
          <p:cNvSpPr>
            <a:spLocks noGrp="1"/>
          </p:cNvSpPr>
          <p:nvPr>
            <p:ph type="title"/>
          </p:nvPr>
        </p:nvSpPr>
        <p:spPr/>
        <p:txBody>
          <a:bodyPr/>
          <a:lstStyle/>
          <a:p>
            <a:r>
              <a:rPr lang="da-DK"/>
              <a:t>Klik for at redigere titeltypografien i masteren</a:t>
            </a:r>
          </a:p>
        </p:txBody>
      </p:sp>
      <p:sp>
        <p:nvSpPr>
          <p:cNvPr id="3" name="Pladsholder til dato 2">
            <a:extLst>
              <a:ext uri="{FF2B5EF4-FFF2-40B4-BE49-F238E27FC236}">
                <a16:creationId xmlns:a16="http://schemas.microsoft.com/office/drawing/2014/main" id="{65F70964-195E-A875-5267-221E4BD31771}"/>
              </a:ext>
            </a:extLst>
          </p:cNvPr>
          <p:cNvSpPr>
            <a:spLocks noGrp="1"/>
          </p:cNvSpPr>
          <p:nvPr>
            <p:ph type="dt" sz="half" idx="10"/>
          </p:nvPr>
        </p:nvSpPr>
        <p:spPr/>
        <p:txBody>
          <a:bodyPr/>
          <a:lstStyle/>
          <a:p>
            <a:fld id="{4AA8FB85-D8EC-4D18-A032-BCF08880F8B5}" type="datetime1">
              <a:rPr lang="da-DK" smtClean="0"/>
              <a:t>26-04-2023</a:t>
            </a:fld>
            <a:endParaRPr lang="da-DK"/>
          </a:p>
        </p:txBody>
      </p:sp>
      <p:sp>
        <p:nvSpPr>
          <p:cNvPr id="4" name="Pladsholder til sidefod 3">
            <a:extLst>
              <a:ext uri="{FF2B5EF4-FFF2-40B4-BE49-F238E27FC236}">
                <a16:creationId xmlns:a16="http://schemas.microsoft.com/office/drawing/2014/main" id="{E82D77E5-9F1A-2262-0CA6-0E77ADA0DDAC}"/>
              </a:ext>
            </a:extLst>
          </p:cNvPr>
          <p:cNvSpPr>
            <a:spLocks noGrp="1"/>
          </p:cNvSpPr>
          <p:nvPr>
            <p:ph type="ftr" sz="quarter" idx="11"/>
          </p:nvPr>
        </p:nvSpPr>
        <p:spPr/>
        <p:txBody>
          <a:bodyPr/>
          <a:lstStyle/>
          <a:p>
            <a:r>
              <a:rPr lang="nb-NO"/>
              <a:t>Ingbeorg Ilkjær lektor ph.d.</a:t>
            </a:r>
            <a:endParaRPr lang="da-DK"/>
          </a:p>
        </p:txBody>
      </p:sp>
      <p:sp>
        <p:nvSpPr>
          <p:cNvPr id="5" name="Pladsholder til slidenummer 4">
            <a:extLst>
              <a:ext uri="{FF2B5EF4-FFF2-40B4-BE49-F238E27FC236}">
                <a16:creationId xmlns:a16="http://schemas.microsoft.com/office/drawing/2014/main" id="{5222E92C-572C-4F17-F7BA-166F87A77E8D}"/>
              </a:ext>
            </a:extLst>
          </p:cNvPr>
          <p:cNvSpPr>
            <a:spLocks noGrp="1"/>
          </p:cNvSpPr>
          <p:nvPr>
            <p:ph type="sldNum" sz="quarter" idx="12"/>
          </p:nvPr>
        </p:nvSpPr>
        <p:spPr/>
        <p:txBody>
          <a:bodyPr/>
          <a:lstStyle/>
          <a:p>
            <a:fld id="{E70FA9EC-B8E5-45A3-B42E-976B9BCDFA67}" type="slidenum">
              <a:rPr lang="da-DK" smtClean="0"/>
              <a:t>‹nr.›</a:t>
            </a:fld>
            <a:endParaRPr lang="da-DK"/>
          </a:p>
        </p:txBody>
      </p:sp>
    </p:spTree>
    <p:extLst>
      <p:ext uri="{BB962C8B-B14F-4D97-AF65-F5344CB8AC3E}">
        <p14:creationId xmlns:p14="http://schemas.microsoft.com/office/powerpoint/2010/main" val="7751794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C7588A84-16B4-359C-F918-14AF874CBF17}"/>
              </a:ext>
            </a:extLst>
          </p:cNvPr>
          <p:cNvSpPr>
            <a:spLocks noGrp="1"/>
          </p:cNvSpPr>
          <p:nvPr>
            <p:ph type="dt" sz="half" idx="10"/>
          </p:nvPr>
        </p:nvSpPr>
        <p:spPr/>
        <p:txBody>
          <a:bodyPr/>
          <a:lstStyle/>
          <a:p>
            <a:fld id="{4BAB2FC2-41A2-420D-9C8D-6B68703FED3D}" type="datetime1">
              <a:rPr lang="da-DK" smtClean="0"/>
              <a:t>26-04-2023</a:t>
            </a:fld>
            <a:endParaRPr lang="da-DK"/>
          </a:p>
        </p:txBody>
      </p:sp>
      <p:sp>
        <p:nvSpPr>
          <p:cNvPr id="3" name="Pladsholder til sidefod 2">
            <a:extLst>
              <a:ext uri="{FF2B5EF4-FFF2-40B4-BE49-F238E27FC236}">
                <a16:creationId xmlns:a16="http://schemas.microsoft.com/office/drawing/2014/main" id="{5901F1D4-C145-D240-6CD2-720079DDCFA9}"/>
              </a:ext>
            </a:extLst>
          </p:cNvPr>
          <p:cNvSpPr>
            <a:spLocks noGrp="1"/>
          </p:cNvSpPr>
          <p:nvPr>
            <p:ph type="ftr" sz="quarter" idx="11"/>
          </p:nvPr>
        </p:nvSpPr>
        <p:spPr/>
        <p:txBody>
          <a:bodyPr/>
          <a:lstStyle/>
          <a:p>
            <a:r>
              <a:rPr lang="nb-NO"/>
              <a:t>Ingbeorg Ilkjær lektor ph.d.</a:t>
            </a:r>
            <a:endParaRPr lang="da-DK"/>
          </a:p>
        </p:txBody>
      </p:sp>
      <p:sp>
        <p:nvSpPr>
          <p:cNvPr id="4" name="Pladsholder til slidenummer 3">
            <a:extLst>
              <a:ext uri="{FF2B5EF4-FFF2-40B4-BE49-F238E27FC236}">
                <a16:creationId xmlns:a16="http://schemas.microsoft.com/office/drawing/2014/main" id="{E60AECB7-5FEA-9030-80E4-8C345257D8C9}"/>
              </a:ext>
            </a:extLst>
          </p:cNvPr>
          <p:cNvSpPr>
            <a:spLocks noGrp="1"/>
          </p:cNvSpPr>
          <p:nvPr>
            <p:ph type="sldNum" sz="quarter" idx="12"/>
          </p:nvPr>
        </p:nvSpPr>
        <p:spPr/>
        <p:txBody>
          <a:bodyPr/>
          <a:lstStyle/>
          <a:p>
            <a:fld id="{E70FA9EC-B8E5-45A3-B42E-976B9BCDFA67}" type="slidenum">
              <a:rPr lang="da-DK" smtClean="0"/>
              <a:t>‹nr.›</a:t>
            </a:fld>
            <a:endParaRPr lang="da-DK"/>
          </a:p>
        </p:txBody>
      </p:sp>
    </p:spTree>
    <p:extLst>
      <p:ext uri="{BB962C8B-B14F-4D97-AF65-F5344CB8AC3E}">
        <p14:creationId xmlns:p14="http://schemas.microsoft.com/office/powerpoint/2010/main" val="174585993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37C5B80-0B9D-089E-D3E1-3524F6559B4C}"/>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indhold 2">
            <a:extLst>
              <a:ext uri="{FF2B5EF4-FFF2-40B4-BE49-F238E27FC236}">
                <a16:creationId xmlns:a16="http://schemas.microsoft.com/office/drawing/2014/main" id="{FF002CCC-2D8D-5A1B-E739-4A8E29B6575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a:extLst>
              <a:ext uri="{FF2B5EF4-FFF2-40B4-BE49-F238E27FC236}">
                <a16:creationId xmlns:a16="http://schemas.microsoft.com/office/drawing/2014/main" id="{D4B479E4-EC30-0F39-E9B2-E8A45CB3E5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8707F8D8-6C26-625C-C032-D1983EB542EA}"/>
              </a:ext>
            </a:extLst>
          </p:cNvPr>
          <p:cNvSpPr>
            <a:spLocks noGrp="1"/>
          </p:cNvSpPr>
          <p:nvPr>
            <p:ph type="dt" sz="half" idx="10"/>
          </p:nvPr>
        </p:nvSpPr>
        <p:spPr/>
        <p:txBody>
          <a:bodyPr/>
          <a:lstStyle/>
          <a:p>
            <a:fld id="{182597E2-B16C-47CF-8920-B162C38BDE3F}" type="datetime1">
              <a:rPr lang="da-DK" smtClean="0"/>
              <a:t>26-04-2023</a:t>
            </a:fld>
            <a:endParaRPr lang="da-DK"/>
          </a:p>
        </p:txBody>
      </p:sp>
      <p:sp>
        <p:nvSpPr>
          <p:cNvPr id="6" name="Pladsholder til sidefod 5">
            <a:extLst>
              <a:ext uri="{FF2B5EF4-FFF2-40B4-BE49-F238E27FC236}">
                <a16:creationId xmlns:a16="http://schemas.microsoft.com/office/drawing/2014/main" id="{E3634F99-B386-02BB-0147-6C16D483E146}"/>
              </a:ext>
            </a:extLst>
          </p:cNvPr>
          <p:cNvSpPr>
            <a:spLocks noGrp="1"/>
          </p:cNvSpPr>
          <p:nvPr>
            <p:ph type="ftr" sz="quarter" idx="11"/>
          </p:nvPr>
        </p:nvSpPr>
        <p:spPr/>
        <p:txBody>
          <a:bodyPr/>
          <a:lstStyle/>
          <a:p>
            <a:r>
              <a:rPr lang="nb-NO"/>
              <a:t>Ingbeorg Ilkjær lektor ph.d.</a:t>
            </a:r>
            <a:endParaRPr lang="da-DK"/>
          </a:p>
        </p:txBody>
      </p:sp>
      <p:sp>
        <p:nvSpPr>
          <p:cNvPr id="7" name="Pladsholder til slidenummer 6">
            <a:extLst>
              <a:ext uri="{FF2B5EF4-FFF2-40B4-BE49-F238E27FC236}">
                <a16:creationId xmlns:a16="http://schemas.microsoft.com/office/drawing/2014/main" id="{09BF1706-5B27-A37A-9741-DABBDA6EC2E3}"/>
              </a:ext>
            </a:extLst>
          </p:cNvPr>
          <p:cNvSpPr>
            <a:spLocks noGrp="1"/>
          </p:cNvSpPr>
          <p:nvPr>
            <p:ph type="sldNum" sz="quarter" idx="12"/>
          </p:nvPr>
        </p:nvSpPr>
        <p:spPr/>
        <p:txBody>
          <a:bodyPr/>
          <a:lstStyle/>
          <a:p>
            <a:fld id="{E70FA9EC-B8E5-45A3-B42E-976B9BCDFA67}" type="slidenum">
              <a:rPr lang="da-DK" smtClean="0"/>
              <a:t>‹nr.›</a:t>
            </a:fld>
            <a:endParaRPr lang="da-DK"/>
          </a:p>
        </p:txBody>
      </p:sp>
    </p:spTree>
    <p:extLst>
      <p:ext uri="{BB962C8B-B14F-4D97-AF65-F5344CB8AC3E}">
        <p14:creationId xmlns:p14="http://schemas.microsoft.com/office/powerpoint/2010/main" val="14343997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6135B85-D609-447B-956A-B8DE26BA572C}"/>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9C2136EE-99BF-45EC-A7FA-6CF3172BBB6E}"/>
              </a:ext>
            </a:extLst>
          </p:cNvPr>
          <p:cNvSpPr>
            <a:spLocks noGrp="1"/>
          </p:cNvSpPr>
          <p:nvPr>
            <p:ph idx="1"/>
          </p:nvPr>
        </p:nvSpPr>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72AB4891-DD09-4A69-9BFF-10ABEF8EE12F}"/>
              </a:ext>
            </a:extLst>
          </p:cNvPr>
          <p:cNvSpPr>
            <a:spLocks noGrp="1"/>
          </p:cNvSpPr>
          <p:nvPr>
            <p:ph type="dt" sz="half" idx="10"/>
          </p:nvPr>
        </p:nvSpPr>
        <p:spPr/>
        <p:txBody>
          <a:bodyPr/>
          <a:lstStyle/>
          <a:p>
            <a:fld id="{E2F608F6-B51B-4378-A2EA-54E2EABF881F}" type="datetimeFigureOut">
              <a:rPr lang="da-DK" smtClean="0"/>
              <a:t>26-04-2023</a:t>
            </a:fld>
            <a:endParaRPr lang="da-DK"/>
          </a:p>
        </p:txBody>
      </p:sp>
      <p:sp>
        <p:nvSpPr>
          <p:cNvPr id="5" name="Pladsholder til sidefod 4">
            <a:extLst>
              <a:ext uri="{FF2B5EF4-FFF2-40B4-BE49-F238E27FC236}">
                <a16:creationId xmlns:a16="http://schemas.microsoft.com/office/drawing/2014/main" id="{D43A4F42-628D-45AD-9ACE-1DD67079323F}"/>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6C735FA7-E7A4-49BB-9F5E-C367B7B66A15}"/>
              </a:ext>
            </a:extLst>
          </p:cNvPr>
          <p:cNvSpPr>
            <a:spLocks noGrp="1"/>
          </p:cNvSpPr>
          <p:nvPr>
            <p:ph type="sldNum" sz="quarter" idx="12"/>
          </p:nvPr>
        </p:nvSpPr>
        <p:spPr/>
        <p:txBody>
          <a:bodyPr/>
          <a:lstStyle/>
          <a:p>
            <a:fld id="{C712A46E-060E-44EB-AB74-AB7161E1BB9F}" type="slidenum">
              <a:rPr lang="da-DK" smtClean="0"/>
              <a:t>‹nr.›</a:t>
            </a:fld>
            <a:endParaRPr lang="da-DK"/>
          </a:p>
        </p:txBody>
      </p:sp>
    </p:spTree>
    <p:extLst>
      <p:ext uri="{BB962C8B-B14F-4D97-AF65-F5344CB8AC3E}">
        <p14:creationId xmlns:p14="http://schemas.microsoft.com/office/powerpoint/2010/main" val="45476930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63CD6B1-2945-B70A-8AF2-751A15FA37C1}"/>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billede 2">
            <a:extLst>
              <a:ext uri="{FF2B5EF4-FFF2-40B4-BE49-F238E27FC236}">
                <a16:creationId xmlns:a16="http://schemas.microsoft.com/office/drawing/2014/main" id="{B19D5EB9-A9B0-14D0-39A4-FB24E531F20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a:p>
        </p:txBody>
      </p:sp>
      <p:sp>
        <p:nvSpPr>
          <p:cNvPr id="4" name="Pladsholder til tekst 3">
            <a:extLst>
              <a:ext uri="{FF2B5EF4-FFF2-40B4-BE49-F238E27FC236}">
                <a16:creationId xmlns:a16="http://schemas.microsoft.com/office/drawing/2014/main" id="{56A0BB7D-8075-11A1-3AA8-B8375ED9AA5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E417E4E2-72D6-781C-35C6-5E9DE0A2C802}"/>
              </a:ext>
            </a:extLst>
          </p:cNvPr>
          <p:cNvSpPr>
            <a:spLocks noGrp="1"/>
          </p:cNvSpPr>
          <p:nvPr>
            <p:ph type="dt" sz="half" idx="10"/>
          </p:nvPr>
        </p:nvSpPr>
        <p:spPr/>
        <p:txBody>
          <a:bodyPr/>
          <a:lstStyle/>
          <a:p>
            <a:fld id="{5200CF4C-DC93-4AAE-94FD-B503129C88CC}" type="datetime1">
              <a:rPr lang="da-DK" smtClean="0"/>
              <a:t>26-04-2023</a:t>
            </a:fld>
            <a:endParaRPr lang="da-DK"/>
          </a:p>
        </p:txBody>
      </p:sp>
      <p:sp>
        <p:nvSpPr>
          <p:cNvPr id="6" name="Pladsholder til sidefod 5">
            <a:extLst>
              <a:ext uri="{FF2B5EF4-FFF2-40B4-BE49-F238E27FC236}">
                <a16:creationId xmlns:a16="http://schemas.microsoft.com/office/drawing/2014/main" id="{163CADE7-8CD8-678B-16B2-416A5CE06D25}"/>
              </a:ext>
            </a:extLst>
          </p:cNvPr>
          <p:cNvSpPr>
            <a:spLocks noGrp="1"/>
          </p:cNvSpPr>
          <p:nvPr>
            <p:ph type="ftr" sz="quarter" idx="11"/>
          </p:nvPr>
        </p:nvSpPr>
        <p:spPr/>
        <p:txBody>
          <a:bodyPr/>
          <a:lstStyle/>
          <a:p>
            <a:r>
              <a:rPr lang="nb-NO"/>
              <a:t>Ingbeorg Ilkjær lektor ph.d.</a:t>
            </a:r>
            <a:endParaRPr lang="da-DK"/>
          </a:p>
        </p:txBody>
      </p:sp>
      <p:sp>
        <p:nvSpPr>
          <p:cNvPr id="7" name="Pladsholder til slidenummer 6">
            <a:extLst>
              <a:ext uri="{FF2B5EF4-FFF2-40B4-BE49-F238E27FC236}">
                <a16:creationId xmlns:a16="http://schemas.microsoft.com/office/drawing/2014/main" id="{58DB0210-2BAF-C3CD-B47F-0395314CE7A1}"/>
              </a:ext>
            </a:extLst>
          </p:cNvPr>
          <p:cNvSpPr>
            <a:spLocks noGrp="1"/>
          </p:cNvSpPr>
          <p:nvPr>
            <p:ph type="sldNum" sz="quarter" idx="12"/>
          </p:nvPr>
        </p:nvSpPr>
        <p:spPr/>
        <p:txBody>
          <a:bodyPr/>
          <a:lstStyle/>
          <a:p>
            <a:fld id="{E70FA9EC-B8E5-45A3-B42E-976B9BCDFA67}" type="slidenum">
              <a:rPr lang="da-DK" smtClean="0"/>
              <a:t>‹nr.›</a:t>
            </a:fld>
            <a:endParaRPr lang="da-DK"/>
          </a:p>
        </p:txBody>
      </p:sp>
    </p:spTree>
    <p:extLst>
      <p:ext uri="{BB962C8B-B14F-4D97-AF65-F5344CB8AC3E}">
        <p14:creationId xmlns:p14="http://schemas.microsoft.com/office/powerpoint/2010/main" val="261842811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019CD40-DFDC-4B5A-E81B-88D2BD641B39}"/>
              </a:ext>
            </a:extLst>
          </p:cNvPr>
          <p:cNvSpPr>
            <a:spLocks noGrp="1"/>
          </p:cNvSpPr>
          <p:nvPr>
            <p:ph type="title"/>
          </p:nvPr>
        </p:nvSpPr>
        <p:spPr/>
        <p:txBody>
          <a:bodyPr/>
          <a:lstStyle/>
          <a:p>
            <a:r>
              <a:rPr lang="da-DK"/>
              <a:t>Klik for at redigere titeltypografien i masteren</a:t>
            </a:r>
          </a:p>
        </p:txBody>
      </p:sp>
      <p:sp>
        <p:nvSpPr>
          <p:cNvPr id="3" name="Pladsholder til lodret titel 2">
            <a:extLst>
              <a:ext uri="{FF2B5EF4-FFF2-40B4-BE49-F238E27FC236}">
                <a16:creationId xmlns:a16="http://schemas.microsoft.com/office/drawing/2014/main" id="{19CF96E6-E830-E74F-A526-07A308805CA4}"/>
              </a:ext>
            </a:extLst>
          </p:cNvPr>
          <p:cNvSpPr>
            <a:spLocks noGrp="1"/>
          </p:cNvSpPr>
          <p:nvPr>
            <p:ph type="body" orient="vert" idx="1"/>
          </p:nvPr>
        </p:nvSpPr>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A5BBC47B-B925-04B3-564A-ACA0D1113A21}"/>
              </a:ext>
            </a:extLst>
          </p:cNvPr>
          <p:cNvSpPr>
            <a:spLocks noGrp="1"/>
          </p:cNvSpPr>
          <p:nvPr>
            <p:ph type="dt" sz="half" idx="10"/>
          </p:nvPr>
        </p:nvSpPr>
        <p:spPr/>
        <p:txBody>
          <a:bodyPr/>
          <a:lstStyle/>
          <a:p>
            <a:fld id="{B3D49AAB-8BF2-48CD-8FD9-6882A33E9F9D}" type="datetime1">
              <a:rPr lang="da-DK" smtClean="0"/>
              <a:t>26-04-2023</a:t>
            </a:fld>
            <a:endParaRPr lang="da-DK"/>
          </a:p>
        </p:txBody>
      </p:sp>
      <p:sp>
        <p:nvSpPr>
          <p:cNvPr id="5" name="Pladsholder til sidefod 4">
            <a:extLst>
              <a:ext uri="{FF2B5EF4-FFF2-40B4-BE49-F238E27FC236}">
                <a16:creationId xmlns:a16="http://schemas.microsoft.com/office/drawing/2014/main" id="{5F2C6E8F-98A3-C020-D3A9-9E116F9D35DE}"/>
              </a:ext>
            </a:extLst>
          </p:cNvPr>
          <p:cNvSpPr>
            <a:spLocks noGrp="1"/>
          </p:cNvSpPr>
          <p:nvPr>
            <p:ph type="ftr" sz="quarter" idx="11"/>
          </p:nvPr>
        </p:nvSpPr>
        <p:spPr/>
        <p:txBody>
          <a:bodyPr/>
          <a:lstStyle/>
          <a:p>
            <a:r>
              <a:rPr lang="nb-NO"/>
              <a:t>Ingbeorg Ilkjær lektor ph.d.</a:t>
            </a:r>
            <a:endParaRPr lang="da-DK"/>
          </a:p>
        </p:txBody>
      </p:sp>
      <p:sp>
        <p:nvSpPr>
          <p:cNvPr id="6" name="Pladsholder til slidenummer 5">
            <a:extLst>
              <a:ext uri="{FF2B5EF4-FFF2-40B4-BE49-F238E27FC236}">
                <a16:creationId xmlns:a16="http://schemas.microsoft.com/office/drawing/2014/main" id="{E750DD70-B576-A155-D9E7-FB26FD62969F}"/>
              </a:ext>
            </a:extLst>
          </p:cNvPr>
          <p:cNvSpPr>
            <a:spLocks noGrp="1"/>
          </p:cNvSpPr>
          <p:nvPr>
            <p:ph type="sldNum" sz="quarter" idx="12"/>
          </p:nvPr>
        </p:nvSpPr>
        <p:spPr/>
        <p:txBody>
          <a:bodyPr/>
          <a:lstStyle/>
          <a:p>
            <a:fld id="{E70FA9EC-B8E5-45A3-B42E-976B9BCDFA67}" type="slidenum">
              <a:rPr lang="da-DK" smtClean="0"/>
              <a:t>‹nr.›</a:t>
            </a:fld>
            <a:endParaRPr lang="da-DK"/>
          </a:p>
        </p:txBody>
      </p:sp>
    </p:spTree>
    <p:extLst>
      <p:ext uri="{BB962C8B-B14F-4D97-AF65-F5344CB8AC3E}">
        <p14:creationId xmlns:p14="http://schemas.microsoft.com/office/powerpoint/2010/main" val="179014191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Lodret titel 1">
            <a:extLst>
              <a:ext uri="{FF2B5EF4-FFF2-40B4-BE49-F238E27FC236}">
                <a16:creationId xmlns:a16="http://schemas.microsoft.com/office/drawing/2014/main" id="{2C34D522-E517-ADC6-A239-89C2E4AD260A}"/>
              </a:ext>
            </a:extLst>
          </p:cNvPr>
          <p:cNvSpPr>
            <a:spLocks noGrp="1"/>
          </p:cNvSpPr>
          <p:nvPr>
            <p:ph type="title" orient="vert"/>
          </p:nvPr>
        </p:nvSpPr>
        <p:spPr>
          <a:xfrm>
            <a:off x="8724900" y="365125"/>
            <a:ext cx="2628900" cy="5811838"/>
          </a:xfrm>
        </p:spPr>
        <p:txBody>
          <a:bodyPr vert="eaVert"/>
          <a:lstStyle/>
          <a:p>
            <a:r>
              <a:rPr lang="da-DK"/>
              <a:t>Klik for at redigere titeltypografien i masteren</a:t>
            </a:r>
          </a:p>
        </p:txBody>
      </p:sp>
      <p:sp>
        <p:nvSpPr>
          <p:cNvPr id="3" name="Pladsholder til lodret titel 2">
            <a:extLst>
              <a:ext uri="{FF2B5EF4-FFF2-40B4-BE49-F238E27FC236}">
                <a16:creationId xmlns:a16="http://schemas.microsoft.com/office/drawing/2014/main" id="{DEE657B7-DE96-AB76-5DFE-8B5BCCFABEFF}"/>
              </a:ext>
            </a:extLst>
          </p:cNvPr>
          <p:cNvSpPr>
            <a:spLocks noGrp="1"/>
          </p:cNvSpPr>
          <p:nvPr>
            <p:ph type="body" orient="vert" idx="1"/>
          </p:nvPr>
        </p:nvSpPr>
        <p:spPr>
          <a:xfrm>
            <a:off x="838200" y="365125"/>
            <a:ext cx="7734300" cy="5811838"/>
          </a:xfrm>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B8744EBA-FD36-1F70-71D5-F2CD0BB2AC69}"/>
              </a:ext>
            </a:extLst>
          </p:cNvPr>
          <p:cNvSpPr>
            <a:spLocks noGrp="1"/>
          </p:cNvSpPr>
          <p:nvPr>
            <p:ph type="dt" sz="half" idx="10"/>
          </p:nvPr>
        </p:nvSpPr>
        <p:spPr/>
        <p:txBody>
          <a:bodyPr/>
          <a:lstStyle/>
          <a:p>
            <a:fld id="{5A607522-B3EA-491D-ADC8-F6A8E7DFF23F}" type="datetime1">
              <a:rPr lang="da-DK" smtClean="0"/>
              <a:t>26-04-2023</a:t>
            </a:fld>
            <a:endParaRPr lang="da-DK"/>
          </a:p>
        </p:txBody>
      </p:sp>
      <p:sp>
        <p:nvSpPr>
          <p:cNvPr id="5" name="Pladsholder til sidefod 4">
            <a:extLst>
              <a:ext uri="{FF2B5EF4-FFF2-40B4-BE49-F238E27FC236}">
                <a16:creationId xmlns:a16="http://schemas.microsoft.com/office/drawing/2014/main" id="{0A0E5BE3-F58D-31D7-D4F5-CF36FD10452E}"/>
              </a:ext>
            </a:extLst>
          </p:cNvPr>
          <p:cNvSpPr>
            <a:spLocks noGrp="1"/>
          </p:cNvSpPr>
          <p:nvPr>
            <p:ph type="ftr" sz="quarter" idx="11"/>
          </p:nvPr>
        </p:nvSpPr>
        <p:spPr/>
        <p:txBody>
          <a:bodyPr/>
          <a:lstStyle/>
          <a:p>
            <a:r>
              <a:rPr lang="nb-NO"/>
              <a:t>Ingbeorg Ilkjær lektor ph.d.</a:t>
            </a:r>
            <a:endParaRPr lang="da-DK"/>
          </a:p>
        </p:txBody>
      </p:sp>
      <p:sp>
        <p:nvSpPr>
          <p:cNvPr id="6" name="Pladsholder til slidenummer 5">
            <a:extLst>
              <a:ext uri="{FF2B5EF4-FFF2-40B4-BE49-F238E27FC236}">
                <a16:creationId xmlns:a16="http://schemas.microsoft.com/office/drawing/2014/main" id="{C0839C73-2836-7B9F-EA70-108A7BDE7E55}"/>
              </a:ext>
            </a:extLst>
          </p:cNvPr>
          <p:cNvSpPr>
            <a:spLocks noGrp="1"/>
          </p:cNvSpPr>
          <p:nvPr>
            <p:ph type="sldNum" sz="quarter" idx="12"/>
          </p:nvPr>
        </p:nvSpPr>
        <p:spPr/>
        <p:txBody>
          <a:bodyPr/>
          <a:lstStyle/>
          <a:p>
            <a:fld id="{E70FA9EC-B8E5-45A3-B42E-976B9BCDFA67}" type="slidenum">
              <a:rPr lang="da-DK" smtClean="0"/>
              <a:t>‹nr.›</a:t>
            </a:fld>
            <a:endParaRPr lang="da-DK"/>
          </a:p>
        </p:txBody>
      </p:sp>
    </p:spTree>
    <p:extLst>
      <p:ext uri="{BB962C8B-B14F-4D97-AF65-F5344CB8AC3E}">
        <p14:creationId xmlns:p14="http://schemas.microsoft.com/office/powerpoint/2010/main" val="315092124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Introside 1">
    <p:spTree>
      <p:nvGrpSpPr>
        <p:cNvPr id="1" name=""/>
        <p:cNvGrpSpPr/>
        <p:nvPr/>
      </p:nvGrpSpPr>
      <p:grpSpPr>
        <a:xfrm>
          <a:off x="0" y="0"/>
          <a:ext cx="0" cy="0"/>
          <a:chOff x="0" y="0"/>
          <a:chExt cx="0" cy="0"/>
        </a:xfrm>
      </p:grpSpPr>
      <p:sp>
        <p:nvSpPr>
          <p:cNvPr id="5" name="Baggrund">
            <a:extLst>
              <a:ext uri="{C183D7F6-B498-43B3-948B-1728B52AA6E4}">
                <adec:decorative xmlns:adec="http://schemas.microsoft.com/office/drawing/2017/decorative" val="1"/>
              </a:ext>
            </a:extLst>
          </p:cNvPr>
          <p:cNvSpPr/>
          <p:nvPr userDrawn="1"/>
        </p:nvSpPr>
        <p:spPr>
          <a:xfrm>
            <a:off x="0" y="0"/>
            <a:ext cx="121920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2400" dirty="0"/>
          </a:p>
        </p:txBody>
      </p:sp>
      <p:pic>
        <p:nvPicPr>
          <p:cNvPr id="1026" name="Picture 2">
            <a:extLst>
              <a:ext uri="{C183D7F6-B498-43B3-948B-1728B52AA6E4}">
                <adec:decorative xmlns:adec="http://schemas.microsoft.com/office/drawing/2017/decorative" val="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872971" y="2632604"/>
            <a:ext cx="4446059" cy="15927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4437233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Introside 2">
    <p:spTree>
      <p:nvGrpSpPr>
        <p:cNvPr id="1" name=""/>
        <p:cNvGrpSpPr/>
        <p:nvPr/>
      </p:nvGrpSpPr>
      <p:grpSpPr>
        <a:xfrm>
          <a:off x="0" y="0"/>
          <a:ext cx="0" cy="0"/>
          <a:chOff x="0" y="0"/>
          <a:chExt cx="0" cy="0"/>
        </a:xfrm>
      </p:grpSpPr>
      <p:sp>
        <p:nvSpPr>
          <p:cNvPr id="5" name="Baggrund">
            <a:extLst>
              <a:ext uri="{C183D7F6-B498-43B3-948B-1728B52AA6E4}">
                <adec:decorative xmlns:adec="http://schemas.microsoft.com/office/drawing/2017/decorative" val="1"/>
              </a:ext>
            </a:extLst>
          </p:cNvPr>
          <p:cNvSpPr/>
          <p:nvPr userDrawn="1"/>
        </p:nvSpPr>
        <p:spPr>
          <a:xfrm>
            <a:off x="6096000" y="0"/>
            <a:ext cx="60960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2400" dirty="0"/>
          </a:p>
        </p:txBody>
      </p:sp>
      <p:pic>
        <p:nvPicPr>
          <p:cNvPr id="11" name="Picture 7">
            <a:extLst>
              <a:ext uri="{C183D7F6-B498-43B3-948B-1728B52AA6E4}">
                <adec:decorative xmlns:adec="http://schemas.microsoft.com/office/drawing/2017/decorative" val="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tretch>
            <a:fillRect/>
          </a:stretch>
        </p:blipFill>
        <p:spPr bwMode="auto">
          <a:xfrm>
            <a:off x="3506606" y="2069914"/>
            <a:ext cx="5178789" cy="271817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9">
            <a:extLst>
              <a:ext uri="{C183D7F6-B498-43B3-948B-1728B52AA6E4}">
                <adec:decorative xmlns:adec="http://schemas.microsoft.com/office/drawing/2017/decorative" val="1"/>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tretch>
            <a:fillRect/>
          </a:stretch>
        </p:blipFill>
        <p:spPr bwMode="auto">
          <a:xfrm>
            <a:off x="484210" y="6038381"/>
            <a:ext cx="971801" cy="3479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53902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Introside 3">
    <p:spTree>
      <p:nvGrpSpPr>
        <p:cNvPr id="1" name=""/>
        <p:cNvGrpSpPr/>
        <p:nvPr/>
      </p:nvGrpSpPr>
      <p:grpSpPr>
        <a:xfrm>
          <a:off x="0" y="0"/>
          <a:ext cx="0" cy="0"/>
          <a:chOff x="0" y="0"/>
          <a:chExt cx="0" cy="0"/>
        </a:xfrm>
      </p:grpSpPr>
      <p:sp>
        <p:nvSpPr>
          <p:cNvPr id="7" name="object 5">
            <a:extLst>
              <a:ext uri="{C183D7F6-B498-43B3-948B-1728B52AA6E4}">
                <adec:decorative xmlns:adec="http://schemas.microsoft.com/office/drawing/2017/decorative" val="1"/>
              </a:ext>
            </a:extLst>
          </p:cNvPr>
          <p:cNvSpPr/>
          <p:nvPr userDrawn="1"/>
        </p:nvSpPr>
        <p:spPr>
          <a:xfrm>
            <a:off x="0" y="1"/>
            <a:ext cx="6096000" cy="6857615"/>
          </a:xfrm>
          <a:custGeom>
            <a:avLst/>
            <a:gdLst/>
            <a:ahLst/>
            <a:cxnLst/>
            <a:rect l="l" t="t" r="r" b="b"/>
            <a:pathLst>
              <a:path w="10052050" h="11308715">
                <a:moveTo>
                  <a:pt x="0" y="11308556"/>
                </a:moveTo>
                <a:lnTo>
                  <a:pt x="10052049" y="11308556"/>
                </a:lnTo>
                <a:lnTo>
                  <a:pt x="10052049" y="0"/>
                </a:lnTo>
                <a:lnTo>
                  <a:pt x="0" y="0"/>
                </a:lnTo>
                <a:lnTo>
                  <a:pt x="0" y="11308556"/>
                </a:lnTo>
                <a:close/>
              </a:path>
            </a:pathLst>
          </a:custGeom>
          <a:solidFill>
            <a:schemeClr val="accent1"/>
          </a:solidFill>
        </p:spPr>
        <p:txBody>
          <a:bodyPr wrap="square" lIns="0" tIns="0" rIns="0" bIns="0" rtlCol="0"/>
          <a:lstStyle/>
          <a:p>
            <a:endParaRPr sz="2400" dirty="0">
              <a:solidFill>
                <a:srgbClr val="FA3C3C"/>
              </a:solidFill>
              <a:latin typeface="Arial" panose="020B0604020202020204" pitchFamily="34" charset="0"/>
              <a:cs typeface="Arial" panose="020B0604020202020204" pitchFamily="34" charset="0"/>
            </a:endParaRPr>
          </a:p>
        </p:txBody>
      </p:sp>
      <p:pic>
        <p:nvPicPr>
          <p:cNvPr id="9" name="Picture 9">
            <a:extLst>
              <a:ext uri="{C183D7F6-B498-43B3-948B-1728B52AA6E4}">
                <adec:decorative xmlns:adec="http://schemas.microsoft.com/office/drawing/2017/decorative" val="1"/>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484177" y="6038381"/>
            <a:ext cx="971871" cy="3479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1718404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itle" preserve="1">
  <p:cSld name="Titelside 1">
    <p:spTree>
      <p:nvGrpSpPr>
        <p:cNvPr id="1" name=""/>
        <p:cNvGrpSpPr/>
        <p:nvPr/>
      </p:nvGrpSpPr>
      <p:grpSpPr>
        <a:xfrm>
          <a:off x="0" y="0"/>
          <a:ext cx="0" cy="0"/>
          <a:chOff x="0" y="0"/>
          <a:chExt cx="0" cy="0"/>
        </a:xfrm>
      </p:grpSpPr>
      <p:sp>
        <p:nvSpPr>
          <p:cNvPr id="5" name="Baggrund">
            <a:extLst>
              <a:ext uri="{C183D7F6-B498-43B3-948B-1728B52AA6E4}">
                <adec:decorative xmlns:adec="http://schemas.microsoft.com/office/drawing/2017/decorative" val="1"/>
              </a:ext>
            </a:extLst>
          </p:cNvPr>
          <p:cNvSpPr/>
          <p:nvPr userDrawn="1"/>
        </p:nvSpPr>
        <p:spPr>
          <a:xfrm>
            <a:off x="0" y="0"/>
            <a:ext cx="121920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2400" dirty="0"/>
          </a:p>
        </p:txBody>
      </p:sp>
      <p:sp>
        <p:nvSpPr>
          <p:cNvPr id="2" name="PresentationTitle2"/>
          <p:cNvSpPr>
            <a:spLocks noGrp="1"/>
          </p:cNvSpPr>
          <p:nvPr>
            <p:ph type="ctrTitle" hasCustomPrompt="1"/>
          </p:nvPr>
        </p:nvSpPr>
        <p:spPr>
          <a:xfrm>
            <a:off x="1015812" y="884718"/>
            <a:ext cx="9880721" cy="1581721"/>
          </a:xfrm>
        </p:spPr>
        <p:txBody>
          <a:bodyPr/>
          <a:lstStyle>
            <a:lvl1pPr>
              <a:defRPr sz="6000" cap="all" baseline="0">
                <a:solidFill>
                  <a:schemeClr val="bg1"/>
                </a:solidFill>
                <a:latin typeface="+mn-lt"/>
              </a:defRPr>
            </a:lvl1pPr>
          </a:lstStyle>
          <a:p>
            <a:r>
              <a:rPr lang="da-DK" noProof="0" dirty="0"/>
              <a:t>CLICK TO EDIT</a:t>
            </a:r>
            <a:br>
              <a:rPr lang="da-DK" noProof="0" dirty="0"/>
            </a:br>
            <a:r>
              <a:rPr lang="da-DK" noProof="0" dirty="0"/>
              <a:t>MASTER TITLE STYLE</a:t>
            </a:r>
          </a:p>
        </p:txBody>
      </p:sp>
      <p:sp>
        <p:nvSpPr>
          <p:cNvPr id="3" name="Subtitle 2"/>
          <p:cNvSpPr>
            <a:spLocks noGrp="1"/>
          </p:cNvSpPr>
          <p:nvPr>
            <p:ph type="subTitle" idx="1"/>
          </p:nvPr>
        </p:nvSpPr>
        <p:spPr>
          <a:xfrm>
            <a:off x="1015811" y="2852936"/>
            <a:ext cx="8759375" cy="792485"/>
          </a:xfrm>
          <a:prstGeom prst="rect">
            <a:avLst/>
          </a:prstGeom>
        </p:spPr>
        <p:txBody>
          <a:bodyPr lIns="0" tIns="0" rIns="0" bIns="0">
            <a:noAutofit/>
          </a:bodyPr>
          <a:lstStyle>
            <a:lvl1pPr marL="0" indent="0" algn="l">
              <a:lnSpc>
                <a:spcPts val="2533"/>
              </a:lnSpc>
              <a:buNone/>
              <a:defRPr sz="2133" b="1">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da-DK" noProof="0" dirty="0" err="1"/>
              <a:t>Click</a:t>
            </a:r>
            <a:r>
              <a:rPr lang="da-DK" noProof="0" dirty="0"/>
              <a:t> to </a:t>
            </a:r>
            <a:r>
              <a:rPr lang="da-DK" noProof="0" dirty="0" err="1"/>
              <a:t>edit</a:t>
            </a:r>
            <a:r>
              <a:rPr lang="da-DK" noProof="0" dirty="0"/>
              <a:t> Master </a:t>
            </a:r>
            <a:r>
              <a:rPr lang="da-DK" noProof="0" dirty="0" err="1"/>
              <a:t>subtitle</a:t>
            </a:r>
            <a:r>
              <a:rPr lang="da-DK" noProof="0" dirty="0"/>
              <a:t> </a:t>
            </a:r>
            <a:r>
              <a:rPr lang="da-DK" noProof="0" dirty="0" err="1"/>
              <a:t>style</a:t>
            </a:r>
            <a:endParaRPr lang="da-DK" noProof="0" dirty="0"/>
          </a:p>
        </p:txBody>
      </p:sp>
      <p:pic>
        <p:nvPicPr>
          <p:cNvPr id="9" name="Picture 9">
            <a:extLst>
              <a:ext uri="{C183D7F6-B498-43B3-948B-1728B52AA6E4}">
                <adec:decorative xmlns:adec="http://schemas.microsoft.com/office/drawing/2017/decorative" val="1"/>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10738923" y="6084589"/>
            <a:ext cx="971871" cy="3479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86031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itelside med billede">
    <p:spTree>
      <p:nvGrpSpPr>
        <p:cNvPr id="1" name=""/>
        <p:cNvGrpSpPr/>
        <p:nvPr/>
      </p:nvGrpSpPr>
      <p:grpSpPr>
        <a:xfrm>
          <a:off x="0" y="0"/>
          <a:ext cx="0" cy="0"/>
          <a:chOff x="0" y="0"/>
          <a:chExt cx="0" cy="0"/>
        </a:xfrm>
      </p:grpSpPr>
      <p:sp>
        <p:nvSpPr>
          <p:cNvPr id="14" name="PresentationTitle2"/>
          <p:cNvSpPr>
            <a:spLocks noGrp="1"/>
          </p:cNvSpPr>
          <p:nvPr>
            <p:ph type="ctrTitle" hasCustomPrompt="1"/>
          </p:nvPr>
        </p:nvSpPr>
        <p:spPr>
          <a:xfrm>
            <a:off x="1015812" y="884718"/>
            <a:ext cx="9880721" cy="1581721"/>
          </a:xfrm>
        </p:spPr>
        <p:txBody>
          <a:bodyPr/>
          <a:lstStyle>
            <a:lvl1pPr>
              <a:defRPr sz="6000">
                <a:solidFill>
                  <a:schemeClr val="bg1"/>
                </a:solidFill>
                <a:latin typeface="+mn-lt"/>
              </a:defRPr>
            </a:lvl1pPr>
          </a:lstStyle>
          <a:p>
            <a:r>
              <a:rPr lang="da-DK" noProof="0" dirty="0"/>
              <a:t>CLICK TO EDIT</a:t>
            </a:r>
            <a:br>
              <a:rPr lang="da-DK" noProof="0" dirty="0"/>
            </a:br>
            <a:r>
              <a:rPr lang="da-DK" noProof="0" dirty="0"/>
              <a:t>MASTER TITLE STYLE</a:t>
            </a:r>
          </a:p>
        </p:txBody>
      </p:sp>
      <p:sp>
        <p:nvSpPr>
          <p:cNvPr id="15" name="Subtitle 2"/>
          <p:cNvSpPr>
            <a:spLocks noGrp="1"/>
          </p:cNvSpPr>
          <p:nvPr>
            <p:ph type="subTitle" idx="1"/>
          </p:nvPr>
        </p:nvSpPr>
        <p:spPr>
          <a:xfrm>
            <a:off x="1015811" y="2852936"/>
            <a:ext cx="8759375" cy="792485"/>
          </a:xfrm>
          <a:prstGeom prst="rect">
            <a:avLst/>
          </a:prstGeom>
        </p:spPr>
        <p:txBody>
          <a:bodyPr>
            <a:noAutofit/>
          </a:bodyPr>
          <a:lstStyle>
            <a:lvl1pPr marL="0" indent="0" algn="l">
              <a:lnSpc>
                <a:spcPts val="2533"/>
              </a:lnSpc>
              <a:buNone/>
              <a:defRPr sz="2133" b="1">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da-DK" noProof="0" dirty="0" err="1"/>
              <a:t>Click</a:t>
            </a:r>
            <a:r>
              <a:rPr lang="da-DK" noProof="0" dirty="0"/>
              <a:t> to </a:t>
            </a:r>
            <a:r>
              <a:rPr lang="da-DK" noProof="0" dirty="0" err="1"/>
              <a:t>edit</a:t>
            </a:r>
            <a:r>
              <a:rPr lang="da-DK" noProof="0" dirty="0"/>
              <a:t> Master </a:t>
            </a:r>
            <a:r>
              <a:rPr lang="da-DK" noProof="0" dirty="0" err="1"/>
              <a:t>subtitle</a:t>
            </a:r>
            <a:r>
              <a:rPr lang="da-DK" noProof="0" dirty="0"/>
              <a:t> </a:t>
            </a:r>
            <a:r>
              <a:rPr lang="da-DK" noProof="0" dirty="0" err="1"/>
              <a:t>style</a:t>
            </a:r>
            <a:endParaRPr lang="da-DK" noProof="0" dirty="0"/>
          </a:p>
        </p:txBody>
      </p:sp>
    </p:spTree>
    <p:extLst>
      <p:ext uri="{BB962C8B-B14F-4D97-AF65-F5344CB8AC3E}">
        <p14:creationId xmlns:p14="http://schemas.microsoft.com/office/powerpoint/2010/main" val="10710892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Indholdsside 1-spalte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accent1"/>
                </a:solidFill>
              </a:defRPr>
            </a:lvl1pPr>
          </a:lstStyle>
          <a:p>
            <a:r>
              <a:rPr lang="da-DK" dirty="0"/>
              <a:t>Klik for at redigere i master</a:t>
            </a:r>
          </a:p>
        </p:txBody>
      </p:sp>
      <p:sp>
        <p:nvSpPr>
          <p:cNvPr id="6" name="Pladsholder til tekst 5"/>
          <p:cNvSpPr>
            <a:spLocks noGrp="1"/>
          </p:cNvSpPr>
          <p:nvPr>
            <p:ph type="body" sz="quarter" idx="11"/>
          </p:nvPr>
        </p:nvSpPr>
        <p:spPr>
          <a:xfrm>
            <a:off x="1018118" y="2421467"/>
            <a:ext cx="9984316" cy="3456517"/>
          </a:xfrm>
          <a:prstGeom prst="rect">
            <a:avLst/>
          </a:prstGeom>
        </p:spPr>
        <p:txBody>
          <a:bodyPr lIns="0" tIns="0" rIns="0" bIns="0"/>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7" name="Pladsholder til dato 2"/>
          <p:cNvSpPr>
            <a:spLocks noGrp="1"/>
          </p:cNvSpPr>
          <p:nvPr>
            <p:ph type="dt" sz="half" idx="2"/>
          </p:nvPr>
        </p:nvSpPr>
        <p:spPr>
          <a:xfrm>
            <a:off x="4416509" y="6367370"/>
            <a:ext cx="3407683" cy="184665"/>
          </a:xfrm>
          <a:prstGeom prst="rect">
            <a:avLst/>
          </a:prstGeom>
        </p:spPr>
        <p:txBody>
          <a:bodyPr lIns="0" tIns="0" rIns="0" bIns="0"/>
          <a:lstStyle>
            <a:lvl1pPr>
              <a:defRPr sz="1200">
                <a:latin typeface="Georgia" panose="02040502050405020303" pitchFamily="18" charset="0"/>
              </a:defRPr>
            </a:lvl1pPr>
          </a:lstStyle>
          <a:p>
            <a:fld id="{E3F176F0-4EB5-41D1-866E-A621282BE2B8}" type="datetime2">
              <a:rPr lang="da-DK" smtClean="0"/>
              <a:t>26. april 2023</a:t>
            </a:fld>
            <a:endParaRPr lang="en-GB" dirty="0"/>
          </a:p>
        </p:txBody>
      </p:sp>
    </p:spTree>
    <p:extLst>
      <p:ext uri="{BB962C8B-B14F-4D97-AF65-F5344CB8AC3E}">
        <p14:creationId xmlns:p14="http://schemas.microsoft.com/office/powerpoint/2010/main" val="47009275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Indholdsside 2-spalte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solidFill>
                  <a:schemeClr val="accent1"/>
                </a:solidFill>
              </a:defRPr>
            </a:lvl1pPr>
          </a:lstStyle>
          <a:p>
            <a:r>
              <a:rPr lang="da-DK" dirty="0"/>
              <a:t>Klik for at redigere i master</a:t>
            </a:r>
          </a:p>
        </p:txBody>
      </p:sp>
      <p:sp>
        <p:nvSpPr>
          <p:cNvPr id="4" name="Pladsholder til tekst 5"/>
          <p:cNvSpPr>
            <a:spLocks noGrp="1"/>
          </p:cNvSpPr>
          <p:nvPr>
            <p:ph type="body" sz="quarter" idx="11"/>
          </p:nvPr>
        </p:nvSpPr>
        <p:spPr>
          <a:xfrm>
            <a:off x="1018116" y="2421467"/>
            <a:ext cx="4800000" cy="3456517"/>
          </a:xfrm>
          <a:prstGeom prst="rect">
            <a:avLst/>
          </a:prstGeom>
        </p:spPr>
        <p:txBody>
          <a:bodyPr lIns="0" tIns="0" rIns="0" bIns="0"/>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9" name="Pladsholder til indhold 8"/>
          <p:cNvSpPr>
            <a:spLocks noGrp="1"/>
          </p:cNvSpPr>
          <p:nvPr>
            <p:ph sz="quarter" idx="12"/>
          </p:nvPr>
        </p:nvSpPr>
        <p:spPr>
          <a:xfrm>
            <a:off x="6239934" y="2421467"/>
            <a:ext cx="4762677" cy="3456517"/>
          </a:xfrm>
          <a:prstGeom prst="rect">
            <a:avLst/>
          </a:prstGeom>
        </p:spPr>
        <p:txBody>
          <a:body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6" name="Pladsholder til dato 2"/>
          <p:cNvSpPr>
            <a:spLocks noGrp="1"/>
          </p:cNvSpPr>
          <p:nvPr>
            <p:ph type="dt" sz="half" idx="2"/>
          </p:nvPr>
        </p:nvSpPr>
        <p:spPr>
          <a:xfrm>
            <a:off x="4416509" y="6367370"/>
            <a:ext cx="3407683" cy="184665"/>
          </a:xfrm>
          <a:prstGeom prst="rect">
            <a:avLst/>
          </a:prstGeom>
        </p:spPr>
        <p:txBody>
          <a:bodyPr lIns="0" tIns="0" rIns="0" bIns="0"/>
          <a:lstStyle>
            <a:lvl1pPr>
              <a:defRPr sz="1200">
                <a:latin typeface="Georgia" panose="02040502050405020303" pitchFamily="18" charset="0"/>
              </a:defRPr>
            </a:lvl1pPr>
          </a:lstStyle>
          <a:p>
            <a:fld id="{E3F176F0-4EB5-41D1-866E-A621282BE2B8}" type="datetime2">
              <a:rPr lang="da-DK" smtClean="0"/>
              <a:t>26. april 2023</a:t>
            </a:fld>
            <a:endParaRPr lang="en-GB" dirty="0"/>
          </a:p>
        </p:txBody>
      </p:sp>
    </p:spTree>
    <p:extLst>
      <p:ext uri="{BB962C8B-B14F-4D97-AF65-F5344CB8AC3E}">
        <p14:creationId xmlns:p14="http://schemas.microsoft.com/office/powerpoint/2010/main" val="16329171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30B32BC-9B1B-4CC7-9085-D72799BF860E}"/>
              </a:ext>
            </a:extLst>
          </p:cNvPr>
          <p:cNvSpPr>
            <a:spLocks noGrp="1"/>
          </p:cNvSpPr>
          <p:nvPr>
            <p:ph type="title"/>
          </p:nvPr>
        </p:nvSpPr>
        <p:spPr>
          <a:xfrm>
            <a:off x="831850" y="1709738"/>
            <a:ext cx="10515600" cy="2852737"/>
          </a:xfrm>
        </p:spPr>
        <p:txBody>
          <a:bodyPr anchor="b"/>
          <a:lstStyle>
            <a:lvl1pPr>
              <a:defRPr sz="6000"/>
            </a:lvl1pPr>
          </a:lstStyle>
          <a:p>
            <a:r>
              <a:rPr lang="da-DK"/>
              <a:t>Klik for at redigere titeltypografien i masteren</a:t>
            </a:r>
          </a:p>
        </p:txBody>
      </p:sp>
      <p:sp>
        <p:nvSpPr>
          <p:cNvPr id="3" name="Pladsholder til tekst 2">
            <a:extLst>
              <a:ext uri="{FF2B5EF4-FFF2-40B4-BE49-F238E27FC236}">
                <a16:creationId xmlns:a16="http://schemas.microsoft.com/office/drawing/2014/main" id="{C634228B-B139-4DE4-89A3-5374C62C4D17}"/>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a-DK"/>
              <a:t>Klik for at redigere teksttypografierne i masteren</a:t>
            </a:r>
          </a:p>
        </p:txBody>
      </p:sp>
      <p:sp>
        <p:nvSpPr>
          <p:cNvPr id="4" name="Pladsholder til dato 3">
            <a:extLst>
              <a:ext uri="{FF2B5EF4-FFF2-40B4-BE49-F238E27FC236}">
                <a16:creationId xmlns:a16="http://schemas.microsoft.com/office/drawing/2014/main" id="{83702BC9-C398-4AF4-B999-B363465455FB}"/>
              </a:ext>
            </a:extLst>
          </p:cNvPr>
          <p:cNvSpPr>
            <a:spLocks noGrp="1"/>
          </p:cNvSpPr>
          <p:nvPr>
            <p:ph type="dt" sz="half" idx="10"/>
          </p:nvPr>
        </p:nvSpPr>
        <p:spPr/>
        <p:txBody>
          <a:bodyPr/>
          <a:lstStyle/>
          <a:p>
            <a:fld id="{E2F608F6-B51B-4378-A2EA-54E2EABF881F}" type="datetimeFigureOut">
              <a:rPr lang="da-DK" smtClean="0"/>
              <a:t>26-04-2023</a:t>
            </a:fld>
            <a:endParaRPr lang="da-DK"/>
          </a:p>
        </p:txBody>
      </p:sp>
      <p:sp>
        <p:nvSpPr>
          <p:cNvPr id="5" name="Pladsholder til sidefod 4">
            <a:extLst>
              <a:ext uri="{FF2B5EF4-FFF2-40B4-BE49-F238E27FC236}">
                <a16:creationId xmlns:a16="http://schemas.microsoft.com/office/drawing/2014/main" id="{44077958-4486-4856-85E7-7B9BBFD3F71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6A1549AF-0574-440D-8958-CE753E79D840}"/>
              </a:ext>
            </a:extLst>
          </p:cNvPr>
          <p:cNvSpPr>
            <a:spLocks noGrp="1"/>
          </p:cNvSpPr>
          <p:nvPr>
            <p:ph type="sldNum" sz="quarter" idx="12"/>
          </p:nvPr>
        </p:nvSpPr>
        <p:spPr/>
        <p:txBody>
          <a:bodyPr/>
          <a:lstStyle/>
          <a:p>
            <a:fld id="{C712A46E-060E-44EB-AB74-AB7161E1BB9F}" type="slidenum">
              <a:rPr lang="da-DK" smtClean="0"/>
              <a:t>‹nr.›</a:t>
            </a:fld>
            <a:endParaRPr lang="da-DK"/>
          </a:p>
        </p:txBody>
      </p:sp>
    </p:spTree>
    <p:extLst>
      <p:ext uri="{BB962C8B-B14F-4D97-AF65-F5344CB8AC3E}">
        <p14:creationId xmlns:p14="http://schemas.microsoft.com/office/powerpoint/2010/main" val="30684469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Indholsside 3-spaltet - Højre">
    <p:spTree>
      <p:nvGrpSpPr>
        <p:cNvPr id="1" name=""/>
        <p:cNvGrpSpPr/>
        <p:nvPr/>
      </p:nvGrpSpPr>
      <p:grpSpPr>
        <a:xfrm>
          <a:off x="0" y="0"/>
          <a:ext cx="0" cy="0"/>
          <a:chOff x="0" y="0"/>
          <a:chExt cx="0" cy="0"/>
        </a:xfrm>
      </p:grpSpPr>
      <p:sp>
        <p:nvSpPr>
          <p:cNvPr id="2" name="Titel 1"/>
          <p:cNvSpPr>
            <a:spLocks noGrp="1"/>
          </p:cNvSpPr>
          <p:nvPr>
            <p:ph type="title"/>
          </p:nvPr>
        </p:nvSpPr>
        <p:spPr>
          <a:xfrm>
            <a:off x="1017601" y="884718"/>
            <a:ext cx="6519057" cy="1314909"/>
          </a:xfrm>
        </p:spPr>
        <p:txBody>
          <a:bodyPr/>
          <a:lstStyle>
            <a:lvl1pPr>
              <a:defRPr>
                <a:solidFill>
                  <a:schemeClr val="accent1"/>
                </a:solidFill>
              </a:defRPr>
            </a:lvl1pPr>
          </a:lstStyle>
          <a:p>
            <a:r>
              <a:rPr lang="da-DK" dirty="0"/>
              <a:t>Klik for at redigere i master</a:t>
            </a:r>
          </a:p>
        </p:txBody>
      </p:sp>
      <p:sp>
        <p:nvSpPr>
          <p:cNvPr id="4" name="Pladsholder til tekst 5"/>
          <p:cNvSpPr>
            <a:spLocks noGrp="1"/>
          </p:cNvSpPr>
          <p:nvPr>
            <p:ph type="body" sz="quarter" idx="11"/>
          </p:nvPr>
        </p:nvSpPr>
        <p:spPr>
          <a:xfrm>
            <a:off x="1018117" y="2421467"/>
            <a:ext cx="3157671" cy="3456517"/>
          </a:xfrm>
          <a:prstGeom prst="rect">
            <a:avLst/>
          </a:prstGeom>
        </p:spPr>
        <p:txBody>
          <a:bodyPr lIns="0" tIns="0" rIns="0" bIns="0"/>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5" name="Baggrund">
            <a:extLst>
              <a:ext uri="{C183D7F6-B498-43B3-948B-1728B52AA6E4}">
                <adec:decorative xmlns:adec="http://schemas.microsoft.com/office/drawing/2017/decorative" val="1"/>
              </a:ext>
            </a:extLst>
          </p:cNvPr>
          <p:cNvSpPr/>
          <p:nvPr userDrawn="1"/>
        </p:nvSpPr>
        <p:spPr>
          <a:xfrm>
            <a:off x="8131200" y="0"/>
            <a:ext cx="40608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2400" dirty="0"/>
          </a:p>
        </p:txBody>
      </p:sp>
      <p:sp>
        <p:nvSpPr>
          <p:cNvPr id="8" name="Pladsholder til tekst 5"/>
          <p:cNvSpPr>
            <a:spLocks noGrp="1"/>
          </p:cNvSpPr>
          <p:nvPr>
            <p:ph type="body" sz="quarter" idx="12"/>
          </p:nvPr>
        </p:nvSpPr>
        <p:spPr>
          <a:xfrm>
            <a:off x="4378987" y="2421467"/>
            <a:ext cx="3157671" cy="3456517"/>
          </a:xfrm>
          <a:prstGeom prst="rect">
            <a:avLst/>
          </a:prstGeom>
        </p:spPr>
        <p:txBody>
          <a:bodyPr lIns="0" tIns="0" rIns="0" bIns="0"/>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9" name="Pladsholder til tekst 5"/>
          <p:cNvSpPr>
            <a:spLocks noGrp="1"/>
          </p:cNvSpPr>
          <p:nvPr>
            <p:ph type="body" sz="quarter" idx="13"/>
          </p:nvPr>
        </p:nvSpPr>
        <p:spPr>
          <a:xfrm>
            <a:off x="8640283" y="884718"/>
            <a:ext cx="3157671" cy="5017541"/>
          </a:xfrm>
          <a:prstGeom prst="rect">
            <a:avLst/>
          </a:prstGeom>
        </p:spPr>
        <p:txBody>
          <a:bodyPr lIns="0" tIns="0" rIns="0" bIns="0"/>
          <a:lstStyle>
            <a:lvl1pPr algn="ctr">
              <a:defRPr>
                <a:solidFill>
                  <a:schemeClr val="bg1"/>
                </a:solidFill>
                <a:latin typeface="Georgia" panose="02040502050405020303" pitchFamily="18" charset="0"/>
              </a:defRPr>
            </a:lvl1pPr>
            <a:lvl2pPr algn="ctr">
              <a:defRPr>
                <a:solidFill>
                  <a:schemeClr val="bg1"/>
                </a:solidFill>
                <a:latin typeface="Georgia" panose="02040502050405020303" pitchFamily="18" charset="0"/>
              </a:defRPr>
            </a:lvl2pPr>
            <a:lvl3pPr algn="ctr">
              <a:defRPr>
                <a:solidFill>
                  <a:schemeClr val="bg1"/>
                </a:solidFill>
                <a:latin typeface="Georgia" panose="02040502050405020303" pitchFamily="18" charset="0"/>
              </a:defRPr>
            </a:lvl3pPr>
            <a:lvl4pPr algn="ctr">
              <a:defRPr>
                <a:solidFill>
                  <a:schemeClr val="bg1"/>
                </a:solidFill>
                <a:latin typeface="Georgia" panose="02040502050405020303" pitchFamily="18" charset="0"/>
              </a:defRPr>
            </a:lvl4pPr>
            <a:lvl5pPr algn="ctr">
              <a:defRPr>
                <a:solidFill>
                  <a:schemeClr val="bg1"/>
                </a:solidFill>
                <a:latin typeface="Georgia" panose="02040502050405020303" pitchFamily="18" charset="0"/>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10" name="bk object 16">
            <a:extLst>
              <a:ext uri="{C183D7F6-B498-43B3-948B-1728B52AA6E4}">
                <adec:decorative xmlns:adec="http://schemas.microsoft.com/office/drawing/2017/decorative" val="1"/>
              </a:ext>
            </a:extLst>
          </p:cNvPr>
          <p:cNvSpPr/>
          <p:nvPr userDrawn="1"/>
        </p:nvSpPr>
        <p:spPr>
          <a:xfrm>
            <a:off x="11616613" y="6367371"/>
            <a:ext cx="180608" cy="216021"/>
          </a:xfrm>
          <a:custGeom>
            <a:avLst/>
            <a:gdLst/>
            <a:ahLst/>
            <a:cxnLst/>
            <a:rect l="l" t="t" r="r" b="b"/>
            <a:pathLst>
              <a:path w="297815" h="356234">
                <a:moveTo>
                  <a:pt x="171188" y="0"/>
                </a:moveTo>
                <a:lnTo>
                  <a:pt x="0" y="0"/>
                </a:lnTo>
                <a:lnTo>
                  <a:pt x="0" y="356010"/>
                </a:lnTo>
                <a:lnTo>
                  <a:pt x="45433" y="356010"/>
                </a:lnTo>
                <a:lnTo>
                  <a:pt x="45433" y="220862"/>
                </a:lnTo>
                <a:lnTo>
                  <a:pt x="171188" y="220862"/>
                </a:lnTo>
                <a:lnTo>
                  <a:pt x="223635" y="212905"/>
                </a:lnTo>
                <a:lnTo>
                  <a:pt x="263461" y="190441"/>
                </a:lnTo>
                <a:lnTo>
                  <a:pt x="270906" y="180182"/>
                </a:lnTo>
                <a:lnTo>
                  <a:pt x="45433" y="180182"/>
                </a:lnTo>
                <a:lnTo>
                  <a:pt x="45433" y="40679"/>
                </a:lnTo>
                <a:lnTo>
                  <a:pt x="270898" y="40679"/>
                </a:lnTo>
                <a:lnTo>
                  <a:pt x="263461" y="30429"/>
                </a:lnTo>
                <a:lnTo>
                  <a:pt x="223635" y="7959"/>
                </a:lnTo>
                <a:lnTo>
                  <a:pt x="171188" y="0"/>
                </a:lnTo>
                <a:close/>
              </a:path>
              <a:path w="297815" h="356234">
                <a:moveTo>
                  <a:pt x="270898" y="40679"/>
                </a:moveTo>
                <a:lnTo>
                  <a:pt x="166277" y="40679"/>
                </a:lnTo>
                <a:lnTo>
                  <a:pt x="202912" y="45504"/>
                </a:lnTo>
                <a:lnTo>
                  <a:pt x="229359" y="59360"/>
                </a:lnTo>
                <a:lnTo>
                  <a:pt x="245393" y="81315"/>
                </a:lnTo>
                <a:lnTo>
                  <a:pt x="250788" y="110436"/>
                </a:lnTo>
                <a:lnTo>
                  <a:pt x="245421" y="139556"/>
                </a:lnTo>
                <a:lnTo>
                  <a:pt x="229434" y="161506"/>
                </a:lnTo>
                <a:lnTo>
                  <a:pt x="202996" y="175359"/>
                </a:lnTo>
                <a:lnTo>
                  <a:pt x="166277" y="180182"/>
                </a:lnTo>
                <a:lnTo>
                  <a:pt x="270906" y="180182"/>
                </a:lnTo>
                <a:lnTo>
                  <a:pt x="288757" y="155581"/>
                </a:lnTo>
                <a:lnTo>
                  <a:pt x="297613" y="110436"/>
                </a:lnTo>
                <a:lnTo>
                  <a:pt x="288757" y="65293"/>
                </a:lnTo>
                <a:lnTo>
                  <a:pt x="270898" y="40679"/>
                </a:lnTo>
                <a:close/>
              </a:path>
            </a:pathLst>
          </a:custGeom>
          <a:solidFill>
            <a:schemeClr val="bg1"/>
          </a:solidFill>
        </p:spPr>
        <p:txBody>
          <a:bodyPr wrap="square" lIns="0" tIns="0" rIns="0" bIns="0" rtlCol="0"/>
          <a:lstStyle/>
          <a:p>
            <a:endParaRPr sz="2400"/>
          </a:p>
        </p:txBody>
      </p:sp>
      <p:sp>
        <p:nvSpPr>
          <p:cNvPr id="11" name="bk object 17">
            <a:extLst>
              <a:ext uri="{C183D7F6-B498-43B3-948B-1728B52AA6E4}">
                <adec:decorative xmlns:adec="http://schemas.microsoft.com/office/drawing/2017/decorative" val="1"/>
              </a:ext>
            </a:extLst>
          </p:cNvPr>
          <p:cNvSpPr/>
          <p:nvPr userDrawn="1"/>
        </p:nvSpPr>
        <p:spPr>
          <a:xfrm>
            <a:off x="11385616" y="6367370"/>
            <a:ext cx="192545" cy="216021"/>
          </a:xfrm>
          <a:custGeom>
            <a:avLst/>
            <a:gdLst/>
            <a:ahLst/>
            <a:cxnLst/>
            <a:rect l="l" t="t" r="r" b="b"/>
            <a:pathLst>
              <a:path w="317500" h="356234">
                <a:moveTo>
                  <a:pt x="123137" y="0"/>
                </a:moveTo>
                <a:lnTo>
                  <a:pt x="15507" y="0"/>
                </a:lnTo>
                <a:lnTo>
                  <a:pt x="15507" y="9978"/>
                </a:lnTo>
                <a:lnTo>
                  <a:pt x="33489" y="13227"/>
                </a:lnTo>
                <a:lnTo>
                  <a:pt x="49720" y="21106"/>
                </a:lnTo>
                <a:lnTo>
                  <a:pt x="65960" y="34424"/>
                </a:lnTo>
                <a:lnTo>
                  <a:pt x="83966" y="53987"/>
                </a:lnTo>
                <a:lnTo>
                  <a:pt x="174005" y="160141"/>
                </a:lnTo>
                <a:lnTo>
                  <a:pt x="58992" y="295456"/>
                </a:lnTo>
                <a:lnTo>
                  <a:pt x="41563" y="315749"/>
                </a:lnTo>
                <a:lnTo>
                  <a:pt x="26524" y="331660"/>
                </a:lnTo>
                <a:lnTo>
                  <a:pt x="12970" y="342246"/>
                </a:lnTo>
                <a:lnTo>
                  <a:pt x="0" y="346565"/>
                </a:lnTo>
                <a:lnTo>
                  <a:pt x="0" y="356010"/>
                </a:lnTo>
                <a:lnTo>
                  <a:pt x="67003" y="356010"/>
                </a:lnTo>
                <a:lnTo>
                  <a:pt x="199575" y="198894"/>
                </a:lnTo>
                <a:lnTo>
                  <a:pt x="206983" y="190369"/>
                </a:lnTo>
                <a:lnTo>
                  <a:pt x="213221" y="184804"/>
                </a:lnTo>
                <a:lnTo>
                  <a:pt x="219541" y="181609"/>
                </a:lnTo>
                <a:lnTo>
                  <a:pt x="227197" y="180193"/>
                </a:lnTo>
                <a:lnTo>
                  <a:pt x="276190" y="180193"/>
                </a:lnTo>
                <a:lnTo>
                  <a:pt x="276190" y="165754"/>
                </a:lnTo>
                <a:lnTo>
                  <a:pt x="227197" y="165754"/>
                </a:lnTo>
                <a:lnTo>
                  <a:pt x="214717" y="163693"/>
                </a:lnTo>
                <a:lnTo>
                  <a:pt x="181429" y="141702"/>
                </a:lnTo>
                <a:lnTo>
                  <a:pt x="110656" y="57024"/>
                </a:lnTo>
                <a:lnTo>
                  <a:pt x="98363" y="32082"/>
                </a:lnTo>
                <a:lnTo>
                  <a:pt x="100002" y="23475"/>
                </a:lnTo>
                <a:lnTo>
                  <a:pt x="104797" y="16562"/>
                </a:lnTo>
                <a:lnTo>
                  <a:pt x="112569" y="11883"/>
                </a:lnTo>
                <a:lnTo>
                  <a:pt x="123137" y="9978"/>
                </a:lnTo>
                <a:lnTo>
                  <a:pt x="123137" y="0"/>
                </a:lnTo>
                <a:close/>
              </a:path>
              <a:path w="317500" h="356234">
                <a:moveTo>
                  <a:pt x="276190" y="180193"/>
                </a:moveTo>
                <a:lnTo>
                  <a:pt x="230757" y="180193"/>
                </a:lnTo>
                <a:lnTo>
                  <a:pt x="230757" y="299456"/>
                </a:lnTo>
                <a:lnTo>
                  <a:pt x="229087" y="319602"/>
                </a:lnTo>
                <a:lnTo>
                  <a:pt x="222888" y="333514"/>
                </a:lnTo>
                <a:lnTo>
                  <a:pt x="210375" y="342042"/>
                </a:lnTo>
                <a:lnTo>
                  <a:pt x="189763" y="346031"/>
                </a:lnTo>
                <a:lnTo>
                  <a:pt x="189763" y="356010"/>
                </a:lnTo>
                <a:lnTo>
                  <a:pt x="317173" y="356010"/>
                </a:lnTo>
                <a:lnTo>
                  <a:pt x="317173" y="346031"/>
                </a:lnTo>
                <a:lnTo>
                  <a:pt x="296563" y="342042"/>
                </a:lnTo>
                <a:lnTo>
                  <a:pt x="284054" y="333514"/>
                </a:lnTo>
                <a:lnTo>
                  <a:pt x="277858" y="319602"/>
                </a:lnTo>
                <a:lnTo>
                  <a:pt x="276190" y="299456"/>
                </a:lnTo>
                <a:lnTo>
                  <a:pt x="276190" y="180193"/>
                </a:lnTo>
                <a:close/>
              </a:path>
              <a:path w="317500" h="356234">
                <a:moveTo>
                  <a:pt x="317173" y="0"/>
                </a:moveTo>
                <a:lnTo>
                  <a:pt x="189763" y="0"/>
                </a:lnTo>
                <a:lnTo>
                  <a:pt x="189763" y="9978"/>
                </a:lnTo>
                <a:lnTo>
                  <a:pt x="210375" y="13968"/>
                </a:lnTo>
                <a:lnTo>
                  <a:pt x="222888" y="22496"/>
                </a:lnTo>
                <a:lnTo>
                  <a:pt x="229087" y="36412"/>
                </a:lnTo>
                <a:lnTo>
                  <a:pt x="230757" y="56563"/>
                </a:lnTo>
                <a:lnTo>
                  <a:pt x="230757" y="165754"/>
                </a:lnTo>
                <a:lnTo>
                  <a:pt x="276190" y="165754"/>
                </a:lnTo>
                <a:lnTo>
                  <a:pt x="276190" y="56563"/>
                </a:lnTo>
                <a:lnTo>
                  <a:pt x="277858" y="36412"/>
                </a:lnTo>
                <a:lnTo>
                  <a:pt x="284054" y="22496"/>
                </a:lnTo>
                <a:lnTo>
                  <a:pt x="296563" y="13968"/>
                </a:lnTo>
                <a:lnTo>
                  <a:pt x="317173" y="9978"/>
                </a:lnTo>
                <a:lnTo>
                  <a:pt x="317173" y="0"/>
                </a:lnTo>
                <a:close/>
              </a:path>
            </a:pathLst>
          </a:custGeom>
          <a:solidFill>
            <a:schemeClr val="bg1"/>
          </a:solidFill>
        </p:spPr>
        <p:txBody>
          <a:bodyPr wrap="square" lIns="0" tIns="0" rIns="0" bIns="0" rtlCol="0"/>
          <a:lstStyle/>
          <a:p>
            <a:endParaRPr sz="2400"/>
          </a:p>
        </p:txBody>
      </p:sp>
      <p:sp>
        <p:nvSpPr>
          <p:cNvPr id="12" name="Pladsholder til dato 2"/>
          <p:cNvSpPr>
            <a:spLocks noGrp="1"/>
          </p:cNvSpPr>
          <p:nvPr>
            <p:ph type="dt" sz="half" idx="2"/>
          </p:nvPr>
        </p:nvSpPr>
        <p:spPr>
          <a:xfrm>
            <a:off x="4416509" y="6367370"/>
            <a:ext cx="3407683" cy="184665"/>
          </a:xfrm>
          <a:prstGeom prst="rect">
            <a:avLst/>
          </a:prstGeom>
        </p:spPr>
        <p:txBody>
          <a:bodyPr lIns="0" tIns="0" rIns="0" bIns="0"/>
          <a:lstStyle>
            <a:lvl1pPr>
              <a:defRPr sz="1200">
                <a:latin typeface="Georgia" panose="02040502050405020303" pitchFamily="18" charset="0"/>
              </a:defRPr>
            </a:lvl1pPr>
          </a:lstStyle>
          <a:p>
            <a:fld id="{E3F176F0-4EB5-41D1-866E-A621282BE2B8}" type="datetime2">
              <a:rPr lang="da-DK" smtClean="0"/>
              <a:t>26. april 2023</a:t>
            </a:fld>
            <a:endParaRPr lang="en-GB" dirty="0"/>
          </a:p>
        </p:txBody>
      </p:sp>
    </p:spTree>
    <p:extLst>
      <p:ext uri="{BB962C8B-B14F-4D97-AF65-F5344CB8AC3E}">
        <p14:creationId xmlns:p14="http://schemas.microsoft.com/office/powerpoint/2010/main" val="21160578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Indholsside 3-spaltet - Venstre">
    <p:spTree>
      <p:nvGrpSpPr>
        <p:cNvPr id="1" name=""/>
        <p:cNvGrpSpPr/>
        <p:nvPr/>
      </p:nvGrpSpPr>
      <p:grpSpPr>
        <a:xfrm>
          <a:off x="0" y="0"/>
          <a:ext cx="0" cy="0"/>
          <a:chOff x="0" y="0"/>
          <a:chExt cx="0" cy="0"/>
        </a:xfrm>
      </p:grpSpPr>
      <p:sp>
        <p:nvSpPr>
          <p:cNvPr id="2" name="Titel 1"/>
          <p:cNvSpPr>
            <a:spLocks noGrp="1"/>
          </p:cNvSpPr>
          <p:nvPr>
            <p:ph type="title"/>
          </p:nvPr>
        </p:nvSpPr>
        <p:spPr>
          <a:xfrm>
            <a:off x="4895868" y="884718"/>
            <a:ext cx="6519057" cy="1314909"/>
          </a:xfrm>
        </p:spPr>
        <p:txBody>
          <a:bodyPr/>
          <a:lstStyle>
            <a:lvl1pPr>
              <a:defRPr>
                <a:solidFill>
                  <a:schemeClr val="accent1"/>
                </a:solidFill>
              </a:defRPr>
            </a:lvl1pPr>
          </a:lstStyle>
          <a:p>
            <a:r>
              <a:rPr lang="da-DK" dirty="0"/>
              <a:t>Klik for at redigere i master</a:t>
            </a:r>
          </a:p>
        </p:txBody>
      </p:sp>
      <p:sp>
        <p:nvSpPr>
          <p:cNvPr id="4" name="Pladsholder til tekst 5"/>
          <p:cNvSpPr>
            <a:spLocks noGrp="1"/>
          </p:cNvSpPr>
          <p:nvPr>
            <p:ph type="body" sz="quarter" idx="11"/>
          </p:nvPr>
        </p:nvSpPr>
        <p:spPr>
          <a:xfrm>
            <a:off x="4896383" y="2421467"/>
            <a:ext cx="3157671" cy="3456517"/>
          </a:xfrm>
          <a:prstGeom prst="rect">
            <a:avLst/>
          </a:prstGeom>
        </p:spPr>
        <p:txBody>
          <a:bodyPr lIns="0" tIns="0" rIns="0" bIns="0"/>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5" name="Baggrund">
            <a:extLst>
              <a:ext uri="{C183D7F6-B498-43B3-948B-1728B52AA6E4}">
                <adec:decorative xmlns:adec="http://schemas.microsoft.com/office/drawing/2017/decorative" val="1"/>
              </a:ext>
            </a:extLst>
          </p:cNvPr>
          <p:cNvSpPr/>
          <p:nvPr userDrawn="1"/>
        </p:nvSpPr>
        <p:spPr>
          <a:xfrm>
            <a:off x="0" y="0"/>
            <a:ext cx="40608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2400" dirty="0"/>
          </a:p>
        </p:txBody>
      </p:sp>
      <p:sp>
        <p:nvSpPr>
          <p:cNvPr id="8" name="Pladsholder til tekst 5"/>
          <p:cNvSpPr>
            <a:spLocks noGrp="1"/>
          </p:cNvSpPr>
          <p:nvPr>
            <p:ph type="body" sz="quarter" idx="12"/>
          </p:nvPr>
        </p:nvSpPr>
        <p:spPr>
          <a:xfrm>
            <a:off x="8257254" y="2421467"/>
            <a:ext cx="3157671" cy="3456517"/>
          </a:xfrm>
          <a:prstGeom prst="rect">
            <a:avLst/>
          </a:prstGeom>
        </p:spPr>
        <p:txBody>
          <a:bodyPr lIns="0" tIns="0" rIns="0" bIns="0"/>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9" name="Pladsholder til tekst 5"/>
          <p:cNvSpPr>
            <a:spLocks noGrp="1"/>
          </p:cNvSpPr>
          <p:nvPr>
            <p:ph type="body" sz="quarter" idx="13"/>
          </p:nvPr>
        </p:nvSpPr>
        <p:spPr>
          <a:xfrm>
            <a:off x="509083" y="884718"/>
            <a:ext cx="3157671" cy="5017541"/>
          </a:xfrm>
          <a:prstGeom prst="rect">
            <a:avLst/>
          </a:prstGeom>
        </p:spPr>
        <p:txBody>
          <a:bodyPr lIns="0" tIns="0" rIns="0" bIns="0"/>
          <a:lstStyle>
            <a:lvl1pPr algn="ctr">
              <a:defRPr>
                <a:solidFill>
                  <a:schemeClr val="bg1"/>
                </a:solidFill>
                <a:latin typeface="Georgia" panose="02040502050405020303" pitchFamily="18" charset="0"/>
              </a:defRPr>
            </a:lvl1pPr>
            <a:lvl2pPr algn="ctr">
              <a:defRPr>
                <a:solidFill>
                  <a:schemeClr val="bg1"/>
                </a:solidFill>
                <a:latin typeface="Georgia" panose="02040502050405020303" pitchFamily="18" charset="0"/>
              </a:defRPr>
            </a:lvl2pPr>
            <a:lvl3pPr algn="ctr">
              <a:defRPr>
                <a:solidFill>
                  <a:schemeClr val="bg1"/>
                </a:solidFill>
                <a:latin typeface="Georgia" panose="02040502050405020303" pitchFamily="18" charset="0"/>
              </a:defRPr>
            </a:lvl3pPr>
            <a:lvl4pPr algn="ctr">
              <a:defRPr>
                <a:solidFill>
                  <a:schemeClr val="bg1"/>
                </a:solidFill>
                <a:latin typeface="Georgia" panose="02040502050405020303" pitchFamily="18" charset="0"/>
              </a:defRPr>
            </a:lvl4pPr>
            <a:lvl5pPr algn="ctr">
              <a:defRPr>
                <a:solidFill>
                  <a:schemeClr val="bg1"/>
                </a:solidFill>
                <a:latin typeface="Georgia" panose="02040502050405020303" pitchFamily="18" charset="0"/>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Tree>
    <p:extLst>
      <p:ext uri="{BB962C8B-B14F-4D97-AF65-F5344CB8AC3E}">
        <p14:creationId xmlns:p14="http://schemas.microsoft.com/office/powerpoint/2010/main" val="23852095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Indholsside 2-spaltet med billede">
    <p:spTree>
      <p:nvGrpSpPr>
        <p:cNvPr id="1" name=""/>
        <p:cNvGrpSpPr/>
        <p:nvPr/>
      </p:nvGrpSpPr>
      <p:grpSpPr>
        <a:xfrm>
          <a:off x="0" y="0"/>
          <a:ext cx="0" cy="0"/>
          <a:chOff x="0" y="0"/>
          <a:chExt cx="0" cy="0"/>
        </a:xfrm>
      </p:grpSpPr>
      <p:sp>
        <p:nvSpPr>
          <p:cNvPr id="2" name="Titel 1"/>
          <p:cNvSpPr>
            <a:spLocks noGrp="1"/>
          </p:cNvSpPr>
          <p:nvPr>
            <p:ph type="title"/>
          </p:nvPr>
        </p:nvSpPr>
        <p:spPr>
          <a:xfrm>
            <a:off x="1017601" y="884718"/>
            <a:ext cx="6519057" cy="1314909"/>
          </a:xfrm>
        </p:spPr>
        <p:txBody>
          <a:bodyPr/>
          <a:lstStyle>
            <a:lvl1pPr>
              <a:defRPr>
                <a:solidFill>
                  <a:schemeClr val="accent1"/>
                </a:solidFill>
              </a:defRPr>
            </a:lvl1pPr>
          </a:lstStyle>
          <a:p>
            <a:r>
              <a:rPr lang="da-DK" dirty="0"/>
              <a:t>Klik for at redigere i master</a:t>
            </a:r>
          </a:p>
        </p:txBody>
      </p:sp>
      <p:sp>
        <p:nvSpPr>
          <p:cNvPr id="4" name="Pladsholder til tekst 5"/>
          <p:cNvSpPr>
            <a:spLocks noGrp="1"/>
          </p:cNvSpPr>
          <p:nvPr>
            <p:ph type="body" sz="quarter" idx="11"/>
          </p:nvPr>
        </p:nvSpPr>
        <p:spPr>
          <a:xfrm>
            <a:off x="1018117" y="2421467"/>
            <a:ext cx="3157671" cy="3456517"/>
          </a:xfrm>
          <a:prstGeom prst="rect">
            <a:avLst/>
          </a:prstGeom>
        </p:spPr>
        <p:txBody>
          <a:bodyPr lIns="0" tIns="0" rIns="0" bIns="0"/>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8" name="Pladsholder til tekst 5"/>
          <p:cNvSpPr>
            <a:spLocks noGrp="1"/>
          </p:cNvSpPr>
          <p:nvPr>
            <p:ph type="body" sz="quarter" idx="12"/>
          </p:nvPr>
        </p:nvSpPr>
        <p:spPr>
          <a:xfrm>
            <a:off x="4378987" y="2421467"/>
            <a:ext cx="3157671" cy="3456517"/>
          </a:xfrm>
          <a:prstGeom prst="rect">
            <a:avLst/>
          </a:prstGeom>
        </p:spPr>
        <p:txBody>
          <a:bodyPr lIns="0" tIns="0" rIns="0" bIns="0"/>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7" name="Pladsholder til billede 6"/>
          <p:cNvSpPr>
            <a:spLocks noGrp="1"/>
          </p:cNvSpPr>
          <p:nvPr>
            <p:ph type="pic" sz="quarter" idx="13"/>
          </p:nvPr>
        </p:nvSpPr>
        <p:spPr>
          <a:xfrm>
            <a:off x="8132234" y="0"/>
            <a:ext cx="4059767" cy="6858000"/>
          </a:xfrm>
          <a:prstGeom prst="rect">
            <a:avLst/>
          </a:prstGeom>
        </p:spPr>
        <p:txBody>
          <a:bodyPr/>
          <a:lstStyle/>
          <a:p>
            <a:endParaRPr lang="da-DK" dirty="0"/>
          </a:p>
        </p:txBody>
      </p:sp>
      <p:sp>
        <p:nvSpPr>
          <p:cNvPr id="10" name="Pladsholder til dato 2"/>
          <p:cNvSpPr>
            <a:spLocks noGrp="1"/>
          </p:cNvSpPr>
          <p:nvPr>
            <p:ph type="dt" sz="half" idx="2"/>
          </p:nvPr>
        </p:nvSpPr>
        <p:spPr>
          <a:xfrm>
            <a:off x="4416509" y="6367370"/>
            <a:ext cx="3407683" cy="184665"/>
          </a:xfrm>
          <a:prstGeom prst="rect">
            <a:avLst/>
          </a:prstGeom>
        </p:spPr>
        <p:txBody>
          <a:bodyPr lIns="0" tIns="0" rIns="0" bIns="0"/>
          <a:lstStyle>
            <a:lvl1pPr>
              <a:defRPr sz="1200">
                <a:latin typeface="Georgia" panose="02040502050405020303" pitchFamily="18" charset="0"/>
              </a:defRPr>
            </a:lvl1pPr>
          </a:lstStyle>
          <a:p>
            <a:fld id="{E3F176F0-4EB5-41D1-866E-A621282BE2B8}" type="datetime2">
              <a:rPr lang="da-DK" smtClean="0"/>
              <a:t>26. april 2023</a:t>
            </a:fld>
            <a:endParaRPr lang="en-GB" dirty="0"/>
          </a:p>
        </p:txBody>
      </p:sp>
    </p:spTree>
    <p:extLst>
      <p:ext uri="{BB962C8B-B14F-4D97-AF65-F5344CB8AC3E}">
        <p14:creationId xmlns:p14="http://schemas.microsoft.com/office/powerpoint/2010/main" val="181558440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Indholdsside med billede venstre">
    <p:spTree>
      <p:nvGrpSpPr>
        <p:cNvPr id="1" name=""/>
        <p:cNvGrpSpPr/>
        <p:nvPr/>
      </p:nvGrpSpPr>
      <p:grpSpPr>
        <a:xfrm>
          <a:off x="0" y="0"/>
          <a:ext cx="0" cy="0"/>
          <a:chOff x="0" y="0"/>
          <a:chExt cx="0" cy="0"/>
        </a:xfrm>
      </p:grpSpPr>
      <p:sp>
        <p:nvSpPr>
          <p:cNvPr id="7" name="Pladsholder til billede 6"/>
          <p:cNvSpPr>
            <a:spLocks noGrp="1"/>
          </p:cNvSpPr>
          <p:nvPr>
            <p:ph type="pic" sz="quarter" idx="13"/>
          </p:nvPr>
        </p:nvSpPr>
        <p:spPr>
          <a:xfrm>
            <a:off x="0" y="0"/>
            <a:ext cx="6096000" cy="6858000"/>
          </a:xfrm>
          <a:prstGeom prst="rect">
            <a:avLst/>
          </a:prstGeom>
        </p:spPr>
        <p:txBody>
          <a:bodyPr/>
          <a:lstStyle/>
          <a:p>
            <a:endParaRPr lang="da-DK" dirty="0"/>
          </a:p>
        </p:txBody>
      </p:sp>
      <p:sp>
        <p:nvSpPr>
          <p:cNvPr id="9" name="Baggrund">
            <a:extLst>
              <a:ext uri="{C183D7F6-B498-43B3-948B-1728B52AA6E4}">
                <adec:decorative xmlns:adec="http://schemas.microsoft.com/office/drawing/2017/decorative" val="1"/>
              </a:ext>
            </a:extLst>
          </p:cNvPr>
          <p:cNvSpPr/>
          <p:nvPr userDrawn="1"/>
        </p:nvSpPr>
        <p:spPr>
          <a:xfrm>
            <a:off x="6104192" y="0"/>
            <a:ext cx="6087808" cy="3429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2400" dirty="0"/>
          </a:p>
        </p:txBody>
      </p:sp>
      <p:sp>
        <p:nvSpPr>
          <p:cNvPr id="10" name="Pladsholder til tekst 5"/>
          <p:cNvSpPr>
            <a:spLocks noGrp="1"/>
          </p:cNvSpPr>
          <p:nvPr>
            <p:ph type="body" sz="quarter" idx="14"/>
          </p:nvPr>
        </p:nvSpPr>
        <p:spPr>
          <a:xfrm>
            <a:off x="6771832" y="562372"/>
            <a:ext cx="4752528" cy="2304256"/>
          </a:xfrm>
          <a:prstGeom prst="rect">
            <a:avLst/>
          </a:prstGeom>
        </p:spPr>
        <p:txBody>
          <a:bodyPr lIns="0" tIns="0" rIns="0" bIns="0"/>
          <a:lstStyle>
            <a:lvl1pPr algn="ctr">
              <a:defRPr>
                <a:solidFill>
                  <a:schemeClr val="bg1"/>
                </a:solidFill>
                <a:latin typeface="Georgia" panose="02040502050405020303" pitchFamily="18" charset="0"/>
              </a:defRPr>
            </a:lvl1pPr>
            <a:lvl2pPr algn="ctr">
              <a:defRPr>
                <a:solidFill>
                  <a:schemeClr val="bg1"/>
                </a:solidFill>
                <a:latin typeface="Georgia" panose="02040502050405020303" pitchFamily="18" charset="0"/>
              </a:defRPr>
            </a:lvl2pPr>
            <a:lvl3pPr algn="ctr">
              <a:defRPr>
                <a:solidFill>
                  <a:schemeClr val="bg1"/>
                </a:solidFill>
                <a:latin typeface="Georgia" panose="02040502050405020303" pitchFamily="18" charset="0"/>
              </a:defRPr>
            </a:lvl3pPr>
            <a:lvl4pPr algn="ctr">
              <a:defRPr>
                <a:solidFill>
                  <a:schemeClr val="bg1"/>
                </a:solidFill>
                <a:latin typeface="Georgia" panose="02040502050405020303" pitchFamily="18" charset="0"/>
              </a:defRPr>
            </a:lvl4pPr>
            <a:lvl5pPr algn="ctr">
              <a:defRPr>
                <a:solidFill>
                  <a:schemeClr val="bg1"/>
                </a:solidFill>
                <a:latin typeface="Georgia" panose="02040502050405020303" pitchFamily="18" charset="0"/>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11" name="Pladsholder til tekst 5"/>
          <p:cNvSpPr>
            <a:spLocks noGrp="1"/>
          </p:cNvSpPr>
          <p:nvPr>
            <p:ph type="body" sz="quarter" idx="15"/>
          </p:nvPr>
        </p:nvSpPr>
        <p:spPr>
          <a:xfrm>
            <a:off x="6778555" y="4917166"/>
            <a:ext cx="3013856" cy="1488165"/>
          </a:xfrm>
          <a:prstGeom prst="rect">
            <a:avLst/>
          </a:prstGeom>
        </p:spPr>
        <p:txBody>
          <a:bodyPr lIns="0" tIns="0" rIns="0" bIns="0"/>
          <a:lstStyle>
            <a:lvl1pPr algn="l">
              <a:defRPr sz="1333">
                <a:solidFill>
                  <a:srgbClr val="000000"/>
                </a:solidFill>
                <a:latin typeface="Georgia" panose="02040502050405020303" pitchFamily="18" charset="0"/>
              </a:defRPr>
            </a:lvl1pPr>
            <a:lvl2pPr algn="l">
              <a:defRPr sz="1333">
                <a:solidFill>
                  <a:srgbClr val="000000"/>
                </a:solidFill>
                <a:latin typeface="Georgia" panose="02040502050405020303" pitchFamily="18" charset="0"/>
              </a:defRPr>
            </a:lvl2pPr>
            <a:lvl3pPr algn="l">
              <a:defRPr sz="1333">
                <a:solidFill>
                  <a:srgbClr val="000000"/>
                </a:solidFill>
                <a:latin typeface="Georgia" panose="02040502050405020303" pitchFamily="18" charset="0"/>
              </a:defRPr>
            </a:lvl3pPr>
            <a:lvl4pPr algn="l">
              <a:defRPr sz="1333">
                <a:solidFill>
                  <a:srgbClr val="000000"/>
                </a:solidFill>
                <a:latin typeface="Georgia" panose="02040502050405020303" pitchFamily="18" charset="0"/>
              </a:defRPr>
            </a:lvl4pPr>
            <a:lvl5pPr algn="l">
              <a:defRPr sz="1333">
                <a:solidFill>
                  <a:srgbClr val="000000"/>
                </a:solidFill>
                <a:latin typeface="Georgia" panose="02040502050405020303" pitchFamily="18" charset="0"/>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12" name="Titel 1"/>
          <p:cNvSpPr>
            <a:spLocks noGrp="1"/>
          </p:cNvSpPr>
          <p:nvPr>
            <p:ph type="title"/>
          </p:nvPr>
        </p:nvSpPr>
        <p:spPr>
          <a:xfrm>
            <a:off x="6771832" y="4053070"/>
            <a:ext cx="3020579" cy="624069"/>
          </a:xfrm>
        </p:spPr>
        <p:txBody>
          <a:bodyPr/>
          <a:lstStyle>
            <a:lvl1pPr>
              <a:defRPr sz="2133">
                <a:solidFill>
                  <a:srgbClr val="000000"/>
                </a:solidFill>
              </a:defRPr>
            </a:lvl1pPr>
          </a:lstStyle>
          <a:p>
            <a:r>
              <a:rPr lang="da-DK" dirty="0"/>
              <a:t>Klik for at redigere i master</a:t>
            </a:r>
          </a:p>
        </p:txBody>
      </p:sp>
      <p:sp>
        <p:nvSpPr>
          <p:cNvPr id="8" name="bk object 16">
            <a:extLst>
              <a:ext uri="{C183D7F6-B498-43B3-948B-1728B52AA6E4}">
                <adec:decorative xmlns:adec="http://schemas.microsoft.com/office/drawing/2017/decorative" val="1"/>
              </a:ext>
            </a:extLst>
          </p:cNvPr>
          <p:cNvSpPr/>
          <p:nvPr userDrawn="1"/>
        </p:nvSpPr>
        <p:spPr>
          <a:xfrm>
            <a:off x="11616613" y="6367371"/>
            <a:ext cx="180608" cy="216021"/>
          </a:xfrm>
          <a:custGeom>
            <a:avLst/>
            <a:gdLst/>
            <a:ahLst/>
            <a:cxnLst/>
            <a:rect l="l" t="t" r="r" b="b"/>
            <a:pathLst>
              <a:path w="297815" h="356234">
                <a:moveTo>
                  <a:pt x="171188" y="0"/>
                </a:moveTo>
                <a:lnTo>
                  <a:pt x="0" y="0"/>
                </a:lnTo>
                <a:lnTo>
                  <a:pt x="0" y="356010"/>
                </a:lnTo>
                <a:lnTo>
                  <a:pt x="45433" y="356010"/>
                </a:lnTo>
                <a:lnTo>
                  <a:pt x="45433" y="220862"/>
                </a:lnTo>
                <a:lnTo>
                  <a:pt x="171188" y="220862"/>
                </a:lnTo>
                <a:lnTo>
                  <a:pt x="223635" y="212905"/>
                </a:lnTo>
                <a:lnTo>
                  <a:pt x="263461" y="190441"/>
                </a:lnTo>
                <a:lnTo>
                  <a:pt x="270906" y="180182"/>
                </a:lnTo>
                <a:lnTo>
                  <a:pt x="45433" y="180182"/>
                </a:lnTo>
                <a:lnTo>
                  <a:pt x="45433" y="40679"/>
                </a:lnTo>
                <a:lnTo>
                  <a:pt x="270898" y="40679"/>
                </a:lnTo>
                <a:lnTo>
                  <a:pt x="263461" y="30429"/>
                </a:lnTo>
                <a:lnTo>
                  <a:pt x="223635" y="7959"/>
                </a:lnTo>
                <a:lnTo>
                  <a:pt x="171188" y="0"/>
                </a:lnTo>
                <a:close/>
              </a:path>
              <a:path w="297815" h="356234">
                <a:moveTo>
                  <a:pt x="270898" y="40679"/>
                </a:moveTo>
                <a:lnTo>
                  <a:pt x="166277" y="40679"/>
                </a:lnTo>
                <a:lnTo>
                  <a:pt x="202912" y="45504"/>
                </a:lnTo>
                <a:lnTo>
                  <a:pt x="229359" y="59360"/>
                </a:lnTo>
                <a:lnTo>
                  <a:pt x="245393" y="81315"/>
                </a:lnTo>
                <a:lnTo>
                  <a:pt x="250788" y="110436"/>
                </a:lnTo>
                <a:lnTo>
                  <a:pt x="245421" y="139556"/>
                </a:lnTo>
                <a:lnTo>
                  <a:pt x="229434" y="161506"/>
                </a:lnTo>
                <a:lnTo>
                  <a:pt x="202996" y="175359"/>
                </a:lnTo>
                <a:lnTo>
                  <a:pt x="166277" y="180182"/>
                </a:lnTo>
                <a:lnTo>
                  <a:pt x="270906" y="180182"/>
                </a:lnTo>
                <a:lnTo>
                  <a:pt x="288757" y="155581"/>
                </a:lnTo>
                <a:lnTo>
                  <a:pt x="297613" y="110436"/>
                </a:lnTo>
                <a:lnTo>
                  <a:pt x="288757" y="65293"/>
                </a:lnTo>
                <a:lnTo>
                  <a:pt x="270898" y="40679"/>
                </a:lnTo>
                <a:close/>
              </a:path>
            </a:pathLst>
          </a:custGeom>
          <a:solidFill>
            <a:srgbClr val="000000"/>
          </a:solidFill>
        </p:spPr>
        <p:txBody>
          <a:bodyPr wrap="square" lIns="0" tIns="0" rIns="0" bIns="0" rtlCol="0"/>
          <a:lstStyle/>
          <a:p>
            <a:endParaRPr sz="2400"/>
          </a:p>
        </p:txBody>
      </p:sp>
      <p:sp>
        <p:nvSpPr>
          <p:cNvPr id="13" name="bk object 17">
            <a:extLst>
              <a:ext uri="{C183D7F6-B498-43B3-948B-1728B52AA6E4}">
                <adec:decorative xmlns:adec="http://schemas.microsoft.com/office/drawing/2017/decorative" val="1"/>
              </a:ext>
            </a:extLst>
          </p:cNvPr>
          <p:cNvSpPr/>
          <p:nvPr userDrawn="1"/>
        </p:nvSpPr>
        <p:spPr>
          <a:xfrm>
            <a:off x="11385616" y="6367370"/>
            <a:ext cx="192545" cy="216021"/>
          </a:xfrm>
          <a:custGeom>
            <a:avLst/>
            <a:gdLst/>
            <a:ahLst/>
            <a:cxnLst/>
            <a:rect l="l" t="t" r="r" b="b"/>
            <a:pathLst>
              <a:path w="317500" h="356234">
                <a:moveTo>
                  <a:pt x="123137" y="0"/>
                </a:moveTo>
                <a:lnTo>
                  <a:pt x="15507" y="0"/>
                </a:lnTo>
                <a:lnTo>
                  <a:pt x="15507" y="9978"/>
                </a:lnTo>
                <a:lnTo>
                  <a:pt x="33489" y="13227"/>
                </a:lnTo>
                <a:lnTo>
                  <a:pt x="49720" y="21106"/>
                </a:lnTo>
                <a:lnTo>
                  <a:pt x="65960" y="34424"/>
                </a:lnTo>
                <a:lnTo>
                  <a:pt x="83966" y="53987"/>
                </a:lnTo>
                <a:lnTo>
                  <a:pt x="174005" y="160141"/>
                </a:lnTo>
                <a:lnTo>
                  <a:pt x="58992" y="295456"/>
                </a:lnTo>
                <a:lnTo>
                  <a:pt x="41563" y="315749"/>
                </a:lnTo>
                <a:lnTo>
                  <a:pt x="26524" y="331660"/>
                </a:lnTo>
                <a:lnTo>
                  <a:pt x="12970" y="342246"/>
                </a:lnTo>
                <a:lnTo>
                  <a:pt x="0" y="346565"/>
                </a:lnTo>
                <a:lnTo>
                  <a:pt x="0" y="356010"/>
                </a:lnTo>
                <a:lnTo>
                  <a:pt x="67003" y="356010"/>
                </a:lnTo>
                <a:lnTo>
                  <a:pt x="199575" y="198894"/>
                </a:lnTo>
                <a:lnTo>
                  <a:pt x="206983" y="190369"/>
                </a:lnTo>
                <a:lnTo>
                  <a:pt x="213221" y="184804"/>
                </a:lnTo>
                <a:lnTo>
                  <a:pt x="219541" y="181609"/>
                </a:lnTo>
                <a:lnTo>
                  <a:pt x="227197" y="180193"/>
                </a:lnTo>
                <a:lnTo>
                  <a:pt x="276190" y="180193"/>
                </a:lnTo>
                <a:lnTo>
                  <a:pt x="276190" y="165754"/>
                </a:lnTo>
                <a:lnTo>
                  <a:pt x="227197" y="165754"/>
                </a:lnTo>
                <a:lnTo>
                  <a:pt x="214717" y="163693"/>
                </a:lnTo>
                <a:lnTo>
                  <a:pt x="181429" y="141702"/>
                </a:lnTo>
                <a:lnTo>
                  <a:pt x="110656" y="57024"/>
                </a:lnTo>
                <a:lnTo>
                  <a:pt x="98363" y="32082"/>
                </a:lnTo>
                <a:lnTo>
                  <a:pt x="100002" y="23475"/>
                </a:lnTo>
                <a:lnTo>
                  <a:pt x="104797" y="16562"/>
                </a:lnTo>
                <a:lnTo>
                  <a:pt x="112569" y="11883"/>
                </a:lnTo>
                <a:lnTo>
                  <a:pt x="123137" y="9978"/>
                </a:lnTo>
                <a:lnTo>
                  <a:pt x="123137" y="0"/>
                </a:lnTo>
                <a:close/>
              </a:path>
              <a:path w="317500" h="356234">
                <a:moveTo>
                  <a:pt x="276190" y="180193"/>
                </a:moveTo>
                <a:lnTo>
                  <a:pt x="230757" y="180193"/>
                </a:lnTo>
                <a:lnTo>
                  <a:pt x="230757" y="299456"/>
                </a:lnTo>
                <a:lnTo>
                  <a:pt x="229087" y="319602"/>
                </a:lnTo>
                <a:lnTo>
                  <a:pt x="222888" y="333514"/>
                </a:lnTo>
                <a:lnTo>
                  <a:pt x="210375" y="342042"/>
                </a:lnTo>
                <a:lnTo>
                  <a:pt x="189763" y="346031"/>
                </a:lnTo>
                <a:lnTo>
                  <a:pt x="189763" y="356010"/>
                </a:lnTo>
                <a:lnTo>
                  <a:pt x="317173" y="356010"/>
                </a:lnTo>
                <a:lnTo>
                  <a:pt x="317173" y="346031"/>
                </a:lnTo>
                <a:lnTo>
                  <a:pt x="296563" y="342042"/>
                </a:lnTo>
                <a:lnTo>
                  <a:pt x="284054" y="333514"/>
                </a:lnTo>
                <a:lnTo>
                  <a:pt x="277858" y="319602"/>
                </a:lnTo>
                <a:lnTo>
                  <a:pt x="276190" y="299456"/>
                </a:lnTo>
                <a:lnTo>
                  <a:pt x="276190" y="180193"/>
                </a:lnTo>
                <a:close/>
              </a:path>
              <a:path w="317500" h="356234">
                <a:moveTo>
                  <a:pt x="317173" y="0"/>
                </a:moveTo>
                <a:lnTo>
                  <a:pt x="189763" y="0"/>
                </a:lnTo>
                <a:lnTo>
                  <a:pt x="189763" y="9978"/>
                </a:lnTo>
                <a:lnTo>
                  <a:pt x="210375" y="13968"/>
                </a:lnTo>
                <a:lnTo>
                  <a:pt x="222888" y="22496"/>
                </a:lnTo>
                <a:lnTo>
                  <a:pt x="229087" y="36412"/>
                </a:lnTo>
                <a:lnTo>
                  <a:pt x="230757" y="56563"/>
                </a:lnTo>
                <a:lnTo>
                  <a:pt x="230757" y="165754"/>
                </a:lnTo>
                <a:lnTo>
                  <a:pt x="276190" y="165754"/>
                </a:lnTo>
                <a:lnTo>
                  <a:pt x="276190" y="56563"/>
                </a:lnTo>
                <a:lnTo>
                  <a:pt x="277858" y="36412"/>
                </a:lnTo>
                <a:lnTo>
                  <a:pt x="284054" y="22496"/>
                </a:lnTo>
                <a:lnTo>
                  <a:pt x="296563" y="13968"/>
                </a:lnTo>
                <a:lnTo>
                  <a:pt x="317173" y="9978"/>
                </a:lnTo>
                <a:lnTo>
                  <a:pt x="317173" y="0"/>
                </a:lnTo>
                <a:close/>
              </a:path>
            </a:pathLst>
          </a:custGeom>
          <a:solidFill>
            <a:srgbClr val="000000"/>
          </a:solidFill>
        </p:spPr>
        <p:txBody>
          <a:bodyPr wrap="square" lIns="0" tIns="0" rIns="0" bIns="0" rtlCol="0"/>
          <a:lstStyle/>
          <a:p>
            <a:endParaRPr sz="2400"/>
          </a:p>
        </p:txBody>
      </p:sp>
    </p:spTree>
    <p:extLst>
      <p:ext uri="{BB962C8B-B14F-4D97-AF65-F5344CB8AC3E}">
        <p14:creationId xmlns:p14="http://schemas.microsoft.com/office/powerpoint/2010/main" val="340224075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Indholdsside 2-spaltet - Spejling">
    <p:spTree>
      <p:nvGrpSpPr>
        <p:cNvPr id="1" name=""/>
        <p:cNvGrpSpPr/>
        <p:nvPr/>
      </p:nvGrpSpPr>
      <p:grpSpPr>
        <a:xfrm>
          <a:off x="0" y="0"/>
          <a:ext cx="0" cy="0"/>
          <a:chOff x="0" y="0"/>
          <a:chExt cx="0" cy="0"/>
        </a:xfrm>
      </p:grpSpPr>
      <p:sp>
        <p:nvSpPr>
          <p:cNvPr id="2" name="Titel 1"/>
          <p:cNvSpPr>
            <a:spLocks noGrp="1"/>
          </p:cNvSpPr>
          <p:nvPr>
            <p:ph type="title"/>
          </p:nvPr>
        </p:nvSpPr>
        <p:spPr>
          <a:xfrm>
            <a:off x="6912091" y="526805"/>
            <a:ext cx="4598844" cy="837967"/>
          </a:xfrm>
        </p:spPr>
        <p:txBody>
          <a:bodyPr/>
          <a:lstStyle>
            <a:lvl1pPr algn="ctr">
              <a:defRPr sz="2667">
                <a:solidFill>
                  <a:schemeClr val="accent1"/>
                </a:solidFill>
              </a:defRPr>
            </a:lvl1pPr>
          </a:lstStyle>
          <a:p>
            <a:r>
              <a:rPr lang="da-DK" dirty="0"/>
              <a:t>Klik for at redigere i master</a:t>
            </a:r>
          </a:p>
        </p:txBody>
      </p:sp>
      <p:sp>
        <p:nvSpPr>
          <p:cNvPr id="4" name="Pladsholder til tekst 5"/>
          <p:cNvSpPr>
            <a:spLocks noGrp="1"/>
          </p:cNvSpPr>
          <p:nvPr>
            <p:ph type="body" sz="quarter" idx="11"/>
          </p:nvPr>
        </p:nvSpPr>
        <p:spPr>
          <a:xfrm>
            <a:off x="6917511" y="1604798"/>
            <a:ext cx="4593424" cy="3456517"/>
          </a:xfrm>
          <a:prstGeom prst="rect">
            <a:avLst/>
          </a:prstGeom>
        </p:spPr>
        <p:txBody>
          <a:bodyPr lIns="0" tIns="0" rIns="0" bIns="0"/>
          <a:lstStyle>
            <a:lvl1pPr algn="ctr">
              <a:defRPr>
                <a:solidFill>
                  <a:srgbClr val="000000"/>
                </a:solidFill>
              </a:defRPr>
            </a:lvl1pPr>
            <a:lvl2pPr algn="ctr">
              <a:defRPr>
                <a:solidFill>
                  <a:srgbClr val="000000"/>
                </a:solidFill>
              </a:defRPr>
            </a:lvl2pPr>
            <a:lvl3pPr algn="ctr">
              <a:defRPr>
                <a:solidFill>
                  <a:srgbClr val="000000"/>
                </a:solidFill>
              </a:defRPr>
            </a:lvl3pPr>
            <a:lvl4pPr algn="ctr">
              <a:defRPr>
                <a:solidFill>
                  <a:srgbClr val="000000"/>
                </a:solidFill>
              </a:defRPr>
            </a:lvl4pPr>
            <a:lvl5pPr algn="ctr">
              <a:defRPr>
                <a:solidFill>
                  <a:srgbClr val="000000"/>
                </a:solidFill>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5" name="Baggrund">
            <a:extLst>
              <a:ext uri="{C183D7F6-B498-43B3-948B-1728B52AA6E4}">
                <adec:decorative xmlns:adec="http://schemas.microsoft.com/office/drawing/2017/decorative" val="1"/>
              </a:ext>
            </a:extLst>
          </p:cNvPr>
          <p:cNvSpPr/>
          <p:nvPr userDrawn="1"/>
        </p:nvSpPr>
        <p:spPr>
          <a:xfrm>
            <a:off x="0" y="0"/>
            <a:ext cx="60960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2400" dirty="0"/>
          </a:p>
        </p:txBody>
      </p:sp>
      <p:sp>
        <p:nvSpPr>
          <p:cNvPr id="9" name="Pladsholder til tekst 5"/>
          <p:cNvSpPr>
            <a:spLocks noGrp="1"/>
          </p:cNvSpPr>
          <p:nvPr>
            <p:ph type="body" sz="quarter" idx="13"/>
          </p:nvPr>
        </p:nvSpPr>
        <p:spPr>
          <a:xfrm>
            <a:off x="959768" y="1184259"/>
            <a:ext cx="4176464" cy="4489483"/>
          </a:xfrm>
          <a:prstGeom prst="rect">
            <a:avLst/>
          </a:prstGeom>
        </p:spPr>
        <p:txBody>
          <a:bodyPr lIns="0" tIns="0" rIns="0" bIns="0"/>
          <a:lstStyle>
            <a:lvl1pPr algn="ctr">
              <a:defRPr>
                <a:solidFill>
                  <a:schemeClr val="bg1"/>
                </a:solidFill>
                <a:latin typeface="Georgia" panose="02040502050405020303" pitchFamily="18" charset="0"/>
              </a:defRPr>
            </a:lvl1pPr>
            <a:lvl2pPr algn="ctr">
              <a:defRPr>
                <a:solidFill>
                  <a:schemeClr val="bg1"/>
                </a:solidFill>
                <a:latin typeface="Georgia" panose="02040502050405020303" pitchFamily="18" charset="0"/>
              </a:defRPr>
            </a:lvl2pPr>
            <a:lvl3pPr algn="ctr">
              <a:defRPr>
                <a:solidFill>
                  <a:schemeClr val="bg1"/>
                </a:solidFill>
                <a:latin typeface="Georgia" panose="02040502050405020303" pitchFamily="18" charset="0"/>
              </a:defRPr>
            </a:lvl3pPr>
            <a:lvl4pPr algn="ctr">
              <a:defRPr>
                <a:solidFill>
                  <a:schemeClr val="bg1"/>
                </a:solidFill>
                <a:latin typeface="Georgia" panose="02040502050405020303" pitchFamily="18" charset="0"/>
              </a:defRPr>
            </a:lvl4pPr>
            <a:lvl5pPr algn="ctr">
              <a:defRPr>
                <a:solidFill>
                  <a:schemeClr val="bg1"/>
                </a:solidFill>
                <a:latin typeface="Georgia" panose="02040502050405020303" pitchFamily="18" charset="0"/>
              </a:defRPr>
            </a:lvl5pPr>
          </a:lstStyle>
          <a:p>
            <a:pPr lvl="0"/>
            <a:r>
              <a:rPr lang="da-DK" dirty="0"/>
              <a:t>Klik for at redigere i master</a:t>
            </a:r>
          </a:p>
          <a:p>
            <a:pPr lvl="1"/>
            <a:r>
              <a:rPr lang="da-DK" dirty="0"/>
              <a:t>Andet niveau</a:t>
            </a:r>
          </a:p>
          <a:p>
            <a:pPr lvl="2"/>
            <a:r>
              <a:rPr lang="da-DK" dirty="0"/>
              <a:t>Tredje niveau</a:t>
            </a:r>
          </a:p>
          <a:p>
            <a:pPr lvl="3"/>
            <a:r>
              <a:rPr lang="da-DK" dirty="0"/>
              <a:t>Fjerde niveau</a:t>
            </a:r>
          </a:p>
          <a:p>
            <a:pPr lvl="4"/>
            <a:r>
              <a:rPr lang="da-DK" dirty="0"/>
              <a:t>Femte niveau</a:t>
            </a:r>
          </a:p>
        </p:txBody>
      </p:sp>
    </p:spTree>
    <p:extLst>
      <p:ext uri="{BB962C8B-B14F-4D97-AF65-F5344CB8AC3E}">
        <p14:creationId xmlns:p14="http://schemas.microsoft.com/office/powerpoint/2010/main" val="279957732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Tom_KP">
    <p:spTree>
      <p:nvGrpSpPr>
        <p:cNvPr id="1" name=""/>
        <p:cNvGrpSpPr/>
        <p:nvPr/>
      </p:nvGrpSpPr>
      <p:grpSpPr>
        <a:xfrm>
          <a:off x="0" y="0"/>
          <a:ext cx="0" cy="0"/>
          <a:chOff x="0" y="0"/>
          <a:chExt cx="0" cy="0"/>
        </a:xfrm>
      </p:grpSpPr>
      <p:sp>
        <p:nvSpPr>
          <p:cNvPr id="3" name="bk object 16">
            <a:extLst>
              <a:ext uri="{C183D7F6-B498-43B3-948B-1728B52AA6E4}">
                <adec:decorative xmlns:adec="http://schemas.microsoft.com/office/drawing/2017/decorative" val="1"/>
              </a:ext>
            </a:extLst>
          </p:cNvPr>
          <p:cNvSpPr/>
          <p:nvPr userDrawn="1"/>
        </p:nvSpPr>
        <p:spPr>
          <a:xfrm>
            <a:off x="11616613" y="6367371"/>
            <a:ext cx="180608" cy="216021"/>
          </a:xfrm>
          <a:custGeom>
            <a:avLst/>
            <a:gdLst/>
            <a:ahLst/>
            <a:cxnLst/>
            <a:rect l="l" t="t" r="r" b="b"/>
            <a:pathLst>
              <a:path w="297815" h="356234">
                <a:moveTo>
                  <a:pt x="171188" y="0"/>
                </a:moveTo>
                <a:lnTo>
                  <a:pt x="0" y="0"/>
                </a:lnTo>
                <a:lnTo>
                  <a:pt x="0" y="356010"/>
                </a:lnTo>
                <a:lnTo>
                  <a:pt x="45433" y="356010"/>
                </a:lnTo>
                <a:lnTo>
                  <a:pt x="45433" y="220862"/>
                </a:lnTo>
                <a:lnTo>
                  <a:pt x="171188" y="220862"/>
                </a:lnTo>
                <a:lnTo>
                  <a:pt x="223635" y="212905"/>
                </a:lnTo>
                <a:lnTo>
                  <a:pt x="263461" y="190441"/>
                </a:lnTo>
                <a:lnTo>
                  <a:pt x="270906" y="180182"/>
                </a:lnTo>
                <a:lnTo>
                  <a:pt x="45433" y="180182"/>
                </a:lnTo>
                <a:lnTo>
                  <a:pt x="45433" y="40679"/>
                </a:lnTo>
                <a:lnTo>
                  <a:pt x="270898" y="40679"/>
                </a:lnTo>
                <a:lnTo>
                  <a:pt x="263461" y="30429"/>
                </a:lnTo>
                <a:lnTo>
                  <a:pt x="223635" y="7959"/>
                </a:lnTo>
                <a:lnTo>
                  <a:pt x="171188" y="0"/>
                </a:lnTo>
                <a:close/>
              </a:path>
              <a:path w="297815" h="356234">
                <a:moveTo>
                  <a:pt x="270898" y="40679"/>
                </a:moveTo>
                <a:lnTo>
                  <a:pt x="166277" y="40679"/>
                </a:lnTo>
                <a:lnTo>
                  <a:pt x="202912" y="45504"/>
                </a:lnTo>
                <a:lnTo>
                  <a:pt x="229359" y="59360"/>
                </a:lnTo>
                <a:lnTo>
                  <a:pt x="245393" y="81315"/>
                </a:lnTo>
                <a:lnTo>
                  <a:pt x="250788" y="110436"/>
                </a:lnTo>
                <a:lnTo>
                  <a:pt x="245421" y="139556"/>
                </a:lnTo>
                <a:lnTo>
                  <a:pt x="229434" y="161506"/>
                </a:lnTo>
                <a:lnTo>
                  <a:pt x="202996" y="175359"/>
                </a:lnTo>
                <a:lnTo>
                  <a:pt x="166277" y="180182"/>
                </a:lnTo>
                <a:lnTo>
                  <a:pt x="270906" y="180182"/>
                </a:lnTo>
                <a:lnTo>
                  <a:pt x="288757" y="155581"/>
                </a:lnTo>
                <a:lnTo>
                  <a:pt x="297613" y="110436"/>
                </a:lnTo>
                <a:lnTo>
                  <a:pt x="288757" y="65293"/>
                </a:lnTo>
                <a:lnTo>
                  <a:pt x="270898" y="40679"/>
                </a:lnTo>
                <a:close/>
              </a:path>
            </a:pathLst>
          </a:custGeom>
          <a:solidFill>
            <a:srgbClr val="000000"/>
          </a:solidFill>
        </p:spPr>
        <p:txBody>
          <a:bodyPr wrap="square" lIns="0" tIns="0" rIns="0" bIns="0" rtlCol="0"/>
          <a:lstStyle/>
          <a:p>
            <a:endParaRPr sz="2400"/>
          </a:p>
        </p:txBody>
      </p:sp>
      <p:sp>
        <p:nvSpPr>
          <p:cNvPr id="4" name="bk object 17">
            <a:extLst>
              <a:ext uri="{C183D7F6-B498-43B3-948B-1728B52AA6E4}">
                <adec:decorative xmlns:adec="http://schemas.microsoft.com/office/drawing/2017/decorative" val="1"/>
              </a:ext>
            </a:extLst>
          </p:cNvPr>
          <p:cNvSpPr/>
          <p:nvPr userDrawn="1"/>
        </p:nvSpPr>
        <p:spPr>
          <a:xfrm>
            <a:off x="11385616" y="6367370"/>
            <a:ext cx="192545" cy="216021"/>
          </a:xfrm>
          <a:custGeom>
            <a:avLst/>
            <a:gdLst/>
            <a:ahLst/>
            <a:cxnLst/>
            <a:rect l="l" t="t" r="r" b="b"/>
            <a:pathLst>
              <a:path w="317500" h="356234">
                <a:moveTo>
                  <a:pt x="123137" y="0"/>
                </a:moveTo>
                <a:lnTo>
                  <a:pt x="15507" y="0"/>
                </a:lnTo>
                <a:lnTo>
                  <a:pt x="15507" y="9978"/>
                </a:lnTo>
                <a:lnTo>
                  <a:pt x="33489" y="13227"/>
                </a:lnTo>
                <a:lnTo>
                  <a:pt x="49720" y="21106"/>
                </a:lnTo>
                <a:lnTo>
                  <a:pt x="65960" y="34424"/>
                </a:lnTo>
                <a:lnTo>
                  <a:pt x="83966" y="53987"/>
                </a:lnTo>
                <a:lnTo>
                  <a:pt x="174005" y="160141"/>
                </a:lnTo>
                <a:lnTo>
                  <a:pt x="58992" y="295456"/>
                </a:lnTo>
                <a:lnTo>
                  <a:pt x="41563" y="315749"/>
                </a:lnTo>
                <a:lnTo>
                  <a:pt x="26524" y="331660"/>
                </a:lnTo>
                <a:lnTo>
                  <a:pt x="12970" y="342246"/>
                </a:lnTo>
                <a:lnTo>
                  <a:pt x="0" y="346565"/>
                </a:lnTo>
                <a:lnTo>
                  <a:pt x="0" y="356010"/>
                </a:lnTo>
                <a:lnTo>
                  <a:pt x="67003" y="356010"/>
                </a:lnTo>
                <a:lnTo>
                  <a:pt x="199575" y="198894"/>
                </a:lnTo>
                <a:lnTo>
                  <a:pt x="206983" y="190369"/>
                </a:lnTo>
                <a:lnTo>
                  <a:pt x="213221" y="184804"/>
                </a:lnTo>
                <a:lnTo>
                  <a:pt x="219541" y="181609"/>
                </a:lnTo>
                <a:lnTo>
                  <a:pt x="227197" y="180193"/>
                </a:lnTo>
                <a:lnTo>
                  <a:pt x="276190" y="180193"/>
                </a:lnTo>
                <a:lnTo>
                  <a:pt x="276190" y="165754"/>
                </a:lnTo>
                <a:lnTo>
                  <a:pt x="227197" y="165754"/>
                </a:lnTo>
                <a:lnTo>
                  <a:pt x="214717" y="163693"/>
                </a:lnTo>
                <a:lnTo>
                  <a:pt x="181429" y="141702"/>
                </a:lnTo>
                <a:lnTo>
                  <a:pt x="110656" y="57024"/>
                </a:lnTo>
                <a:lnTo>
                  <a:pt x="98363" y="32082"/>
                </a:lnTo>
                <a:lnTo>
                  <a:pt x="100002" y="23475"/>
                </a:lnTo>
                <a:lnTo>
                  <a:pt x="104797" y="16562"/>
                </a:lnTo>
                <a:lnTo>
                  <a:pt x="112569" y="11883"/>
                </a:lnTo>
                <a:lnTo>
                  <a:pt x="123137" y="9978"/>
                </a:lnTo>
                <a:lnTo>
                  <a:pt x="123137" y="0"/>
                </a:lnTo>
                <a:close/>
              </a:path>
              <a:path w="317500" h="356234">
                <a:moveTo>
                  <a:pt x="276190" y="180193"/>
                </a:moveTo>
                <a:lnTo>
                  <a:pt x="230757" y="180193"/>
                </a:lnTo>
                <a:lnTo>
                  <a:pt x="230757" y="299456"/>
                </a:lnTo>
                <a:lnTo>
                  <a:pt x="229087" y="319602"/>
                </a:lnTo>
                <a:lnTo>
                  <a:pt x="222888" y="333514"/>
                </a:lnTo>
                <a:lnTo>
                  <a:pt x="210375" y="342042"/>
                </a:lnTo>
                <a:lnTo>
                  <a:pt x="189763" y="346031"/>
                </a:lnTo>
                <a:lnTo>
                  <a:pt x="189763" y="356010"/>
                </a:lnTo>
                <a:lnTo>
                  <a:pt x="317173" y="356010"/>
                </a:lnTo>
                <a:lnTo>
                  <a:pt x="317173" y="346031"/>
                </a:lnTo>
                <a:lnTo>
                  <a:pt x="296563" y="342042"/>
                </a:lnTo>
                <a:lnTo>
                  <a:pt x="284054" y="333514"/>
                </a:lnTo>
                <a:lnTo>
                  <a:pt x="277858" y="319602"/>
                </a:lnTo>
                <a:lnTo>
                  <a:pt x="276190" y="299456"/>
                </a:lnTo>
                <a:lnTo>
                  <a:pt x="276190" y="180193"/>
                </a:lnTo>
                <a:close/>
              </a:path>
              <a:path w="317500" h="356234">
                <a:moveTo>
                  <a:pt x="317173" y="0"/>
                </a:moveTo>
                <a:lnTo>
                  <a:pt x="189763" y="0"/>
                </a:lnTo>
                <a:lnTo>
                  <a:pt x="189763" y="9978"/>
                </a:lnTo>
                <a:lnTo>
                  <a:pt x="210375" y="13968"/>
                </a:lnTo>
                <a:lnTo>
                  <a:pt x="222888" y="22496"/>
                </a:lnTo>
                <a:lnTo>
                  <a:pt x="229087" y="36412"/>
                </a:lnTo>
                <a:lnTo>
                  <a:pt x="230757" y="56563"/>
                </a:lnTo>
                <a:lnTo>
                  <a:pt x="230757" y="165754"/>
                </a:lnTo>
                <a:lnTo>
                  <a:pt x="276190" y="165754"/>
                </a:lnTo>
                <a:lnTo>
                  <a:pt x="276190" y="56563"/>
                </a:lnTo>
                <a:lnTo>
                  <a:pt x="277858" y="36412"/>
                </a:lnTo>
                <a:lnTo>
                  <a:pt x="284054" y="22496"/>
                </a:lnTo>
                <a:lnTo>
                  <a:pt x="296563" y="13968"/>
                </a:lnTo>
                <a:lnTo>
                  <a:pt x="317173" y="9978"/>
                </a:lnTo>
                <a:lnTo>
                  <a:pt x="317173" y="0"/>
                </a:lnTo>
                <a:close/>
              </a:path>
            </a:pathLst>
          </a:custGeom>
          <a:solidFill>
            <a:srgbClr val="000000"/>
          </a:solidFill>
        </p:spPr>
        <p:txBody>
          <a:bodyPr wrap="square" lIns="0" tIns="0" rIns="0" bIns="0" rtlCol="0"/>
          <a:lstStyle/>
          <a:p>
            <a:endParaRPr sz="2400"/>
          </a:p>
        </p:txBody>
      </p:sp>
    </p:spTree>
    <p:extLst>
      <p:ext uri="{BB962C8B-B14F-4D97-AF65-F5344CB8AC3E}">
        <p14:creationId xmlns:p14="http://schemas.microsoft.com/office/powerpoint/2010/main" val="142593583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Tom">
    <p:spTree>
      <p:nvGrpSpPr>
        <p:cNvPr id="1" name=""/>
        <p:cNvGrpSpPr/>
        <p:nvPr/>
      </p:nvGrpSpPr>
      <p:grpSpPr>
        <a:xfrm>
          <a:off x="0" y="0"/>
          <a:ext cx="0" cy="0"/>
          <a:chOff x="0" y="0"/>
          <a:chExt cx="0" cy="0"/>
        </a:xfrm>
      </p:grpSpPr>
    </p:spTree>
    <p:extLst>
      <p:ext uri="{BB962C8B-B14F-4D97-AF65-F5344CB8AC3E}">
        <p14:creationId xmlns:p14="http://schemas.microsoft.com/office/powerpoint/2010/main" val="20603445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Sektionsside">
    <p:spTree>
      <p:nvGrpSpPr>
        <p:cNvPr id="1" name=""/>
        <p:cNvGrpSpPr/>
        <p:nvPr/>
      </p:nvGrpSpPr>
      <p:grpSpPr>
        <a:xfrm>
          <a:off x="0" y="0"/>
          <a:ext cx="0" cy="0"/>
          <a:chOff x="0" y="0"/>
          <a:chExt cx="0" cy="0"/>
        </a:xfrm>
      </p:grpSpPr>
      <p:sp>
        <p:nvSpPr>
          <p:cNvPr id="5" name="Baggrund">
            <a:extLst>
              <a:ext uri="{C183D7F6-B498-43B3-948B-1728B52AA6E4}">
                <adec:decorative xmlns:adec="http://schemas.microsoft.com/office/drawing/2017/decorative" val="1"/>
              </a:ext>
            </a:extLst>
          </p:cNvPr>
          <p:cNvSpPr/>
          <p:nvPr userDrawn="1"/>
        </p:nvSpPr>
        <p:spPr>
          <a:xfrm>
            <a:off x="0" y="0"/>
            <a:ext cx="121920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2400" dirty="0"/>
          </a:p>
        </p:txBody>
      </p:sp>
      <p:sp>
        <p:nvSpPr>
          <p:cNvPr id="2" name="PresentationTitle2"/>
          <p:cNvSpPr>
            <a:spLocks noGrp="1"/>
          </p:cNvSpPr>
          <p:nvPr>
            <p:ph type="ctrTitle" hasCustomPrompt="1"/>
          </p:nvPr>
        </p:nvSpPr>
        <p:spPr>
          <a:xfrm>
            <a:off x="1015812" y="884718"/>
            <a:ext cx="9880721" cy="1581721"/>
          </a:xfrm>
        </p:spPr>
        <p:txBody>
          <a:bodyPr/>
          <a:lstStyle>
            <a:lvl1pPr>
              <a:defRPr sz="6000">
                <a:solidFill>
                  <a:schemeClr val="bg1"/>
                </a:solidFill>
                <a:latin typeface="+mn-lt"/>
              </a:defRPr>
            </a:lvl1pPr>
          </a:lstStyle>
          <a:p>
            <a:r>
              <a:rPr lang="da-DK" noProof="0" dirty="0"/>
              <a:t>CLICK TO EDIT</a:t>
            </a:r>
            <a:br>
              <a:rPr lang="da-DK" noProof="0" dirty="0"/>
            </a:br>
            <a:r>
              <a:rPr lang="da-DK" noProof="0" dirty="0"/>
              <a:t>MASTER TITLE STYLE</a:t>
            </a:r>
          </a:p>
        </p:txBody>
      </p:sp>
      <p:sp>
        <p:nvSpPr>
          <p:cNvPr id="4" name="bk object 16"/>
          <p:cNvSpPr/>
          <p:nvPr userDrawn="1"/>
        </p:nvSpPr>
        <p:spPr>
          <a:xfrm>
            <a:off x="11616613" y="6367371"/>
            <a:ext cx="180608" cy="216021"/>
          </a:xfrm>
          <a:custGeom>
            <a:avLst/>
            <a:gdLst/>
            <a:ahLst/>
            <a:cxnLst/>
            <a:rect l="l" t="t" r="r" b="b"/>
            <a:pathLst>
              <a:path w="297815" h="356234">
                <a:moveTo>
                  <a:pt x="171188" y="0"/>
                </a:moveTo>
                <a:lnTo>
                  <a:pt x="0" y="0"/>
                </a:lnTo>
                <a:lnTo>
                  <a:pt x="0" y="356010"/>
                </a:lnTo>
                <a:lnTo>
                  <a:pt x="45433" y="356010"/>
                </a:lnTo>
                <a:lnTo>
                  <a:pt x="45433" y="220862"/>
                </a:lnTo>
                <a:lnTo>
                  <a:pt x="171188" y="220862"/>
                </a:lnTo>
                <a:lnTo>
                  <a:pt x="223635" y="212905"/>
                </a:lnTo>
                <a:lnTo>
                  <a:pt x="263461" y="190441"/>
                </a:lnTo>
                <a:lnTo>
                  <a:pt x="270906" y="180182"/>
                </a:lnTo>
                <a:lnTo>
                  <a:pt x="45433" y="180182"/>
                </a:lnTo>
                <a:lnTo>
                  <a:pt x="45433" y="40679"/>
                </a:lnTo>
                <a:lnTo>
                  <a:pt x="270898" y="40679"/>
                </a:lnTo>
                <a:lnTo>
                  <a:pt x="263461" y="30429"/>
                </a:lnTo>
                <a:lnTo>
                  <a:pt x="223635" y="7959"/>
                </a:lnTo>
                <a:lnTo>
                  <a:pt x="171188" y="0"/>
                </a:lnTo>
                <a:close/>
              </a:path>
              <a:path w="297815" h="356234">
                <a:moveTo>
                  <a:pt x="270898" y="40679"/>
                </a:moveTo>
                <a:lnTo>
                  <a:pt x="166277" y="40679"/>
                </a:lnTo>
                <a:lnTo>
                  <a:pt x="202912" y="45504"/>
                </a:lnTo>
                <a:lnTo>
                  <a:pt x="229359" y="59360"/>
                </a:lnTo>
                <a:lnTo>
                  <a:pt x="245393" y="81315"/>
                </a:lnTo>
                <a:lnTo>
                  <a:pt x="250788" y="110436"/>
                </a:lnTo>
                <a:lnTo>
                  <a:pt x="245421" y="139556"/>
                </a:lnTo>
                <a:lnTo>
                  <a:pt x="229434" y="161506"/>
                </a:lnTo>
                <a:lnTo>
                  <a:pt x="202996" y="175359"/>
                </a:lnTo>
                <a:lnTo>
                  <a:pt x="166277" y="180182"/>
                </a:lnTo>
                <a:lnTo>
                  <a:pt x="270906" y="180182"/>
                </a:lnTo>
                <a:lnTo>
                  <a:pt x="288757" y="155581"/>
                </a:lnTo>
                <a:lnTo>
                  <a:pt x="297613" y="110436"/>
                </a:lnTo>
                <a:lnTo>
                  <a:pt x="288757" y="65293"/>
                </a:lnTo>
                <a:lnTo>
                  <a:pt x="270898" y="40679"/>
                </a:lnTo>
                <a:close/>
              </a:path>
            </a:pathLst>
          </a:custGeom>
          <a:solidFill>
            <a:schemeClr val="bg1"/>
          </a:solidFill>
        </p:spPr>
        <p:txBody>
          <a:bodyPr wrap="square" lIns="0" tIns="0" rIns="0" bIns="0" rtlCol="0"/>
          <a:lstStyle/>
          <a:p>
            <a:endParaRPr sz="2400"/>
          </a:p>
        </p:txBody>
      </p:sp>
      <p:sp>
        <p:nvSpPr>
          <p:cNvPr id="6" name="bk object 17"/>
          <p:cNvSpPr/>
          <p:nvPr userDrawn="1"/>
        </p:nvSpPr>
        <p:spPr>
          <a:xfrm>
            <a:off x="11385616" y="6367370"/>
            <a:ext cx="192545" cy="216021"/>
          </a:xfrm>
          <a:custGeom>
            <a:avLst/>
            <a:gdLst/>
            <a:ahLst/>
            <a:cxnLst/>
            <a:rect l="l" t="t" r="r" b="b"/>
            <a:pathLst>
              <a:path w="317500" h="356234">
                <a:moveTo>
                  <a:pt x="123137" y="0"/>
                </a:moveTo>
                <a:lnTo>
                  <a:pt x="15507" y="0"/>
                </a:lnTo>
                <a:lnTo>
                  <a:pt x="15507" y="9978"/>
                </a:lnTo>
                <a:lnTo>
                  <a:pt x="33489" y="13227"/>
                </a:lnTo>
                <a:lnTo>
                  <a:pt x="49720" y="21106"/>
                </a:lnTo>
                <a:lnTo>
                  <a:pt x="65960" y="34424"/>
                </a:lnTo>
                <a:lnTo>
                  <a:pt x="83966" y="53987"/>
                </a:lnTo>
                <a:lnTo>
                  <a:pt x="174005" y="160141"/>
                </a:lnTo>
                <a:lnTo>
                  <a:pt x="58992" y="295456"/>
                </a:lnTo>
                <a:lnTo>
                  <a:pt x="41563" y="315749"/>
                </a:lnTo>
                <a:lnTo>
                  <a:pt x="26524" y="331660"/>
                </a:lnTo>
                <a:lnTo>
                  <a:pt x="12970" y="342246"/>
                </a:lnTo>
                <a:lnTo>
                  <a:pt x="0" y="346565"/>
                </a:lnTo>
                <a:lnTo>
                  <a:pt x="0" y="356010"/>
                </a:lnTo>
                <a:lnTo>
                  <a:pt x="67003" y="356010"/>
                </a:lnTo>
                <a:lnTo>
                  <a:pt x="199575" y="198894"/>
                </a:lnTo>
                <a:lnTo>
                  <a:pt x="206983" y="190369"/>
                </a:lnTo>
                <a:lnTo>
                  <a:pt x="213221" y="184804"/>
                </a:lnTo>
                <a:lnTo>
                  <a:pt x="219541" y="181609"/>
                </a:lnTo>
                <a:lnTo>
                  <a:pt x="227197" y="180193"/>
                </a:lnTo>
                <a:lnTo>
                  <a:pt x="276190" y="180193"/>
                </a:lnTo>
                <a:lnTo>
                  <a:pt x="276190" y="165754"/>
                </a:lnTo>
                <a:lnTo>
                  <a:pt x="227197" y="165754"/>
                </a:lnTo>
                <a:lnTo>
                  <a:pt x="214717" y="163693"/>
                </a:lnTo>
                <a:lnTo>
                  <a:pt x="181429" y="141702"/>
                </a:lnTo>
                <a:lnTo>
                  <a:pt x="110656" y="57024"/>
                </a:lnTo>
                <a:lnTo>
                  <a:pt x="98363" y="32082"/>
                </a:lnTo>
                <a:lnTo>
                  <a:pt x="100002" y="23475"/>
                </a:lnTo>
                <a:lnTo>
                  <a:pt x="104797" y="16562"/>
                </a:lnTo>
                <a:lnTo>
                  <a:pt x="112569" y="11883"/>
                </a:lnTo>
                <a:lnTo>
                  <a:pt x="123137" y="9978"/>
                </a:lnTo>
                <a:lnTo>
                  <a:pt x="123137" y="0"/>
                </a:lnTo>
                <a:close/>
              </a:path>
              <a:path w="317500" h="356234">
                <a:moveTo>
                  <a:pt x="276190" y="180193"/>
                </a:moveTo>
                <a:lnTo>
                  <a:pt x="230757" y="180193"/>
                </a:lnTo>
                <a:lnTo>
                  <a:pt x="230757" y="299456"/>
                </a:lnTo>
                <a:lnTo>
                  <a:pt x="229087" y="319602"/>
                </a:lnTo>
                <a:lnTo>
                  <a:pt x="222888" y="333514"/>
                </a:lnTo>
                <a:lnTo>
                  <a:pt x="210375" y="342042"/>
                </a:lnTo>
                <a:lnTo>
                  <a:pt x="189763" y="346031"/>
                </a:lnTo>
                <a:lnTo>
                  <a:pt x="189763" y="356010"/>
                </a:lnTo>
                <a:lnTo>
                  <a:pt x="317173" y="356010"/>
                </a:lnTo>
                <a:lnTo>
                  <a:pt x="317173" y="346031"/>
                </a:lnTo>
                <a:lnTo>
                  <a:pt x="296563" y="342042"/>
                </a:lnTo>
                <a:lnTo>
                  <a:pt x="284054" y="333514"/>
                </a:lnTo>
                <a:lnTo>
                  <a:pt x="277858" y="319602"/>
                </a:lnTo>
                <a:lnTo>
                  <a:pt x="276190" y="299456"/>
                </a:lnTo>
                <a:lnTo>
                  <a:pt x="276190" y="180193"/>
                </a:lnTo>
                <a:close/>
              </a:path>
              <a:path w="317500" h="356234">
                <a:moveTo>
                  <a:pt x="317173" y="0"/>
                </a:moveTo>
                <a:lnTo>
                  <a:pt x="189763" y="0"/>
                </a:lnTo>
                <a:lnTo>
                  <a:pt x="189763" y="9978"/>
                </a:lnTo>
                <a:lnTo>
                  <a:pt x="210375" y="13968"/>
                </a:lnTo>
                <a:lnTo>
                  <a:pt x="222888" y="22496"/>
                </a:lnTo>
                <a:lnTo>
                  <a:pt x="229087" y="36412"/>
                </a:lnTo>
                <a:lnTo>
                  <a:pt x="230757" y="56563"/>
                </a:lnTo>
                <a:lnTo>
                  <a:pt x="230757" y="165754"/>
                </a:lnTo>
                <a:lnTo>
                  <a:pt x="276190" y="165754"/>
                </a:lnTo>
                <a:lnTo>
                  <a:pt x="276190" y="56563"/>
                </a:lnTo>
                <a:lnTo>
                  <a:pt x="277858" y="36412"/>
                </a:lnTo>
                <a:lnTo>
                  <a:pt x="284054" y="22496"/>
                </a:lnTo>
                <a:lnTo>
                  <a:pt x="296563" y="13968"/>
                </a:lnTo>
                <a:lnTo>
                  <a:pt x="317173" y="9978"/>
                </a:lnTo>
                <a:lnTo>
                  <a:pt x="317173" y="0"/>
                </a:lnTo>
                <a:close/>
              </a:path>
            </a:pathLst>
          </a:custGeom>
          <a:solidFill>
            <a:schemeClr val="bg1"/>
          </a:solidFill>
        </p:spPr>
        <p:txBody>
          <a:bodyPr wrap="square" lIns="0" tIns="0" rIns="0" bIns="0" rtlCol="0"/>
          <a:lstStyle/>
          <a:p>
            <a:endParaRPr sz="2400"/>
          </a:p>
        </p:txBody>
      </p:sp>
    </p:spTree>
    <p:extLst>
      <p:ext uri="{BB962C8B-B14F-4D97-AF65-F5344CB8AC3E}">
        <p14:creationId xmlns:p14="http://schemas.microsoft.com/office/powerpoint/2010/main" val="197970267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Titel og indho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a-DK" noProof="0"/>
              <a:t>Klik for at redigere i master</a:t>
            </a:r>
            <a:endParaRPr lang="da-DK" noProof="0" dirty="0"/>
          </a:p>
        </p:txBody>
      </p:sp>
      <p:sp>
        <p:nvSpPr>
          <p:cNvPr id="3" name="Content Placeholder 2"/>
          <p:cNvSpPr>
            <a:spLocks noGrp="1"/>
          </p:cNvSpPr>
          <p:nvPr>
            <p:ph idx="1"/>
          </p:nvPr>
        </p:nvSpPr>
        <p:spPr/>
        <p:txBody>
          <a:bodyPr/>
          <a:lstStyle/>
          <a:p>
            <a:pPr lvl="0"/>
            <a:r>
              <a:rPr lang="da-DK" noProof="0"/>
              <a:t>Rediger typografien i masterens</a:t>
            </a:r>
          </a:p>
          <a:p>
            <a:pPr lvl="1"/>
            <a:r>
              <a:rPr lang="da-DK" noProof="0"/>
              <a:t>Andet niveau</a:t>
            </a:r>
          </a:p>
          <a:p>
            <a:pPr lvl="2"/>
            <a:r>
              <a:rPr lang="da-DK" noProof="0"/>
              <a:t>Tredje niveau</a:t>
            </a:r>
          </a:p>
          <a:p>
            <a:pPr lvl="3"/>
            <a:r>
              <a:rPr lang="da-DK" noProof="0"/>
              <a:t>Fjerde niveau</a:t>
            </a:r>
          </a:p>
          <a:p>
            <a:pPr lvl="4"/>
            <a:r>
              <a:rPr lang="da-DK" noProof="0"/>
              <a:t>Femte niveau</a:t>
            </a:r>
            <a:endParaRPr lang="da-DK" noProof="0" dirty="0"/>
          </a:p>
        </p:txBody>
      </p:sp>
      <p:sp>
        <p:nvSpPr>
          <p:cNvPr id="7" name="Date Placeholder 6"/>
          <p:cNvSpPr>
            <a:spLocks noGrp="1"/>
          </p:cNvSpPr>
          <p:nvPr>
            <p:ph type="dt" sz="half" idx="10"/>
          </p:nvPr>
        </p:nvSpPr>
        <p:spPr/>
        <p:txBody>
          <a:bodyPr/>
          <a:lstStyle/>
          <a:p>
            <a:fld id="{306A73BF-020B-417D-A09B-710E77019837}" type="datetime2">
              <a:rPr lang="da-DK" smtClean="0"/>
              <a:t>26. april 2023</a:t>
            </a:fld>
            <a:endParaRPr lang="da-DK" dirty="0"/>
          </a:p>
        </p:txBody>
      </p:sp>
      <p:sp>
        <p:nvSpPr>
          <p:cNvPr id="8" name="Footer Placeholder 7"/>
          <p:cNvSpPr>
            <a:spLocks noGrp="1"/>
          </p:cNvSpPr>
          <p:nvPr>
            <p:ph type="ftr" sz="quarter" idx="11"/>
          </p:nvPr>
        </p:nvSpPr>
        <p:spPr/>
        <p:txBody>
          <a:bodyPr/>
          <a:lstStyle/>
          <a:p>
            <a:endParaRPr lang="da-DK" dirty="0"/>
          </a:p>
        </p:txBody>
      </p:sp>
      <p:sp>
        <p:nvSpPr>
          <p:cNvPr id="9" name="Slide Number Placeholder 8"/>
          <p:cNvSpPr>
            <a:spLocks noGrp="1"/>
          </p:cNvSpPr>
          <p:nvPr>
            <p:ph type="sldNum" sz="quarter" idx="12"/>
          </p:nvPr>
        </p:nvSpPr>
        <p:spPr/>
        <p:txBody>
          <a:bodyPr/>
          <a:lstStyle/>
          <a:p>
            <a:fld id="{24C8C45C-947F-4981-8B3F-4F32E973C901}" type="slidenum">
              <a:rPr lang="da-DK" smtClean="0"/>
              <a:pPr/>
              <a:t>‹nr.›</a:t>
            </a:fld>
            <a:endParaRPr lang="da-DK" dirty="0"/>
          </a:p>
        </p:txBody>
      </p:sp>
      <p:sp>
        <p:nvSpPr>
          <p:cNvPr id="10" name="Content Placeholder 4"/>
          <p:cNvSpPr>
            <a:spLocks noGrp="1"/>
          </p:cNvSpPr>
          <p:nvPr>
            <p:ph sz="quarter" idx="17" hasCustomPrompt="1"/>
          </p:nvPr>
        </p:nvSpPr>
        <p:spPr>
          <a:xfrm>
            <a:off x="10864800" y="4204800"/>
            <a:ext cx="1116000" cy="1116000"/>
          </a:xfrm>
        </p:spPr>
        <p:txBody>
          <a:bodyPr/>
          <a:lstStyle>
            <a:lvl1pPr marL="0" indent="0">
              <a:buNone/>
              <a:defRPr sz="1400" b="1"/>
            </a:lvl1pPr>
          </a:lstStyle>
          <a:p>
            <a:pPr lvl="0"/>
            <a:r>
              <a:rPr lang="da-DK" dirty="0"/>
              <a:t>Klik på denne pladsholder og indsæt ikon via Skyfish</a:t>
            </a:r>
          </a:p>
        </p:txBody>
      </p:sp>
      <p:sp>
        <p:nvSpPr>
          <p:cNvPr id="11" name="TextBox 10"/>
          <p:cNvSpPr txBox="1"/>
          <p:nvPr userDrawn="1"/>
        </p:nvSpPr>
        <p:spPr>
          <a:xfrm>
            <a:off x="-1" y="-300028"/>
            <a:ext cx="11880000" cy="184666"/>
          </a:xfrm>
          <a:prstGeom prst="rect">
            <a:avLst/>
          </a:prstGeom>
          <a:noFill/>
        </p:spPr>
        <p:txBody>
          <a:bodyPr wrap="square" lIns="0" tIns="0" rIns="0" bIns="0" rtlCol="0">
            <a:spAutoFit/>
          </a:bodyPr>
          <a:lstStyle/>
          <a:p>
            <a:r>
              <a:rPr lang="da-DK" sz="1200" b="1" dirty="0"/>
              <a:t>Bemærk</a:t>
            </a:r>
            <a:r>
              <a:rPr lang="da-DK" sz="1200" dirty="0"/>
              <a:t>: På denne side kan man indsætte graﬁkelementer til højre for teksten. </a:t>
            </a:r>
          </a:p>
        </p:txBody>
      </p:sp>
    </p:spTree>
    <p:extLst>
      <p:ext uri="{BB962C8B-B14F-4D97-AF65-F5344CB8AC3E}">
        <p14:creationId xmlns:p14="http://schemas.microsoft.com/office/powerpoint/2010/main" val="20291824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28153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2C32652-AE9D-4E52-9D07-9926117D8F02}"/>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13A7B8B4-473C-49A7-8F79-E8F7B7435758}"/>
              </a:ext>
            </a:extLst>
          </p:cNvPr>
          <p:cNvSpPr>
            <a:spLocks noGrp="1"/>
          </p:cNvSpPr>
          <p:nvPr>
            <p:ph sz="half" idx="1"/>
          </p:nvPr>
        </p:nvSpPr>
        <p:spPr>
          <a:xfrm>
            <a:off x="838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a:extLst>
              <a:ext uri="{FF2B5EF4-FFF2-40B4-BE49-F238E27FC236}">
                <a16:creationId xmlns:a16="http://schemas.microsoft.com/office/drawing/2014/main" id="{AE372550-B463-451B-BAD7-ED3272C7D59A}"/>
              </a:ext>
            </a:extLst>
          </p:cNvPr>
          <p:cNvSpPr>
            <a:spLocks noGrp="1"/>
          </p:cNvSpPr>
          <p:nvPr>
            <p:ph sz="half" idx="2"/>
          </p:nvPr>
        </p:nvSpPr>
        <p:spPr>
          <a:xfrm>
            <a:off x="6172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dato 4">
            <a:extLst>
              <a:ext uri="{FF2B5EF4-FFF2-40B4-BE49-F238E27FC236}">
                <a16:creationId xmlns:a16="http://schemas.microsoft.com/office/drawing/2014/main" id="{EDC150A1-3FED-4D59-82C9-15EAC8D3D3BE}"/>
              </a:ext>
            </a:extLst>
          </p:cNvPr>
          <p:cNvSpPr>
            <a:spLocks noGrp="1"/>
          </p:cNvSpPr>
          <p:nvPr>
            <p:ph type="dt" sz="half" idx="10"/>
          </p:nvPr>
        </p:nvSpPr>
        <p:spPr/>
        <p:txBody>
          <a:bodyPr/>
          <a:lstStyle/>
          <a:p>
            <a:fld id="{E2F608F6-B51B-4378-A2EA-54E2EABF881F}" type="datetimeFigureOut">
              <a:rPr lang="da-DK" smtClean="0"/>
              <a:t>26-04-2023</a:t>
            </a:fld>
            <a:endParaRPr lang="da-DK"/>
          </a:p>
        </p:txBody>
      </p:sp>
      <p:sp>
        <p:nvSpPr>
          <p:cNvPr id="6" name="Pladsholder til sidefod 5">
            <a:extLst>
              <a:ext uri="{FF2B5EF4-FFF2-40B4-BE49-F238E27FC236}">
                <a16:creationId xmlns:a16="http://schemas.microsoft.com/office/drawing/2014/main" id="{F37D67EB-BF24-4571-83A3-66E768FC623E}"/>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910769FC-C60F-4C8E-B5A1-1F80DF0F61D5}"/>
              </a:ext>
            </a:extLst>
          </p:cNvPr>
          <p:cNvSpPr>
            <a:spLocks noGrp="1"/>
          </p:cNvSpPr>
          <p:nvPr>
            <p:ph type="sldNum" sz="quarter" idx="12"/>
          </p:nvPr>
        </p:nvSpPr>
        <p:spPr/>
        <p:txBody>
          <a:bodyPr/>
          <a:lstStyle/>
          <a:p>
            <a:fld id="{C712A46E-060E-44EB-AB74-AB7161E1BB9F}" type="slidenum">
              <a:rPr lang="da-DK" smtClean="0"/>
              <a:t>‹nr.›</a:t>
            </a:fld>
            <a:endParaRPr lang="da-DK"/>
          </a:p>
        </p:txBody>
      </p:sp>
    </p:spTree>
    <p:extLst>
      <p:ext uri="{BB962C8B-B14F-4D97-AF65-F5344CB8AC3E}">
        <p14:creationId xmlns:p14="http://schemas.microsoft.com/office/powerpoint/2010/main" val="35332578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p:cNvSpPr>
            <a:spLocks noGrp="1"/>
          </p:cNvSpPr>
          <p:nvPr>
            <p:ph type="title"/>
          </p:nvPr>
        </p:nvSpPr>
        <p:spPr>
          <a:xfrm>
            <a:off x="831850" y="1709738"/>
            <a:ext cx="10515600" cy="2852737"/>
          </a:xfrm>
        </p:spPr>
        <p:txBody>
          <a:bodyPr anchor="b"/>
          <a:lstStyle>
            <a:lvl1pPr>
              <a:defRPr sz="6000">
                <a:latin typeface="Malgun Gothic" panose="020B0503020000020004" pitchFamily="34" charset="-127"/>
                <a:ea typeface="Malgun Gothic" panose="020B0503020000020004" pitchFamily="34" charset="-127"/>
              </a:defRPr>
            </a:lvl1pPr>
          </a:lstStyle>
          <a:p>
            <a:r>
              <a:rPr lang="da-DK" dirty="0"/>
              <a:t>Klik for at redigere i master</a:t>
            </a:r>
          </a:p>
        </p:txBody>
      </p:sp>
      <p:sp>
        <p:nvSpPr>
          <p:cNvPr id="3" name="Pladsholder til tekst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a-DK" dirty="0"/>
              <a:t>Rediger typografien i masterens</a:t>
            </a:r>
          </a:p>
        </p:txBody>
      </p:sp>
      <p:sp>
        <p:nvSpPr>
          <p:cNvPr id="4" name="Pladsholder til dato 3"/>
          <p:cNvSpPr>
            <a:spLocks noGrp="1"/>
          </p:cNvSpPr>
          <p:nvPr>
            <p:ph type="dt" sz="half" idx="10"/>
          </p:nvPr>
        </p:nvSpPr>
        <p:spPr>
          <a:xfrm>
            <a:off x="8382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dirty="0"/>
          </a:p>
        </p:txBody>
      </p:sp>
      <p:sp>
        <p:nvSpPr>
          <p:cNvPr id="5" name="Pladsholder til sidefod 4"/>
          <p:cNvSpPr>
            <a:spLocks noGrp="1"/>
          </p:cNvSpPr>
          <p:nvPr>
            <p:ph type="ftr" sz="quarter" idx="11"/>
          </p:nvPr>
        </p:nvSpPr>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dirty="0"/>
          </a:p>
        </p:txBody>
      </p:sp>
      <p:sp>
        <p:nvSpPr>
          <p:cNvPr id="6" name="Pladsholder til slidenummer 5"/>
          <p:cNvSpPr>
            <a:spLocks noGrp="1"/>
          </p:cNvSpPr>
          <p:nvPr>
            <p:ph type="sldNum" sz="quarter" idx="12"/>
          </p:nvPr>
        </p:nvSpPr>
        <p:spPr>
          <a:xfrm>
            <a:off x="86106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dirty="0"/>
          </a:p>
        </p:txBody>
      </p:sp>
    </p:spTree>
    <p:extLst>
      <p:ext uri="{BB962C8B-B14F-4D97-AF65-F5344CB8AC3E}">
        <p14:creationId xmlns:p14="http://schemas.microsoft.com/office/powerpoint/2010/main" val="173415565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Titelslide">
    <p:spTree>
      <p:nvGrpSpPr>
        <p:cNvPr id="1" name=""/>
        <p:cNvGrpSpPr/>
        <p:nvPr/>
      </p:nvGrpSpPr>
      <p:grpSpPr>
        <a:xfrm>
          <a:off x="0" y="0"/>
          <a:ext cx="0" cy="0"/>
          <a:chOff x="0" y="0"/>
          <a:chExt cx="0" cy="0"/>
        </a:xfrm>
      </p:grpSpPr>
      <p:sp>
        <p:nvSpPr>
          <p:cNvPr id="8" name="Pladsholder til billede 7">
            <a:extLst>
              <a:ext uri="{FF2B5EF4-FFF2-40B4-BE49-F238E27FC236}">
                <a16:creationId xmlns:a16="http://schemas.microsoft.com/office/drawing/2014/main" id="{AD3492AC-2023-4442-AF40-53B11C2EF8B5}"/>
              </a:ext>
            </a:extLst>
          </p:cNvPr>
          <p:cNvSpPr>
            <a:spLocks noGrp="1"/>
          </p:cNvSpPr>
          <p:nvPr>
            <p:ph type="pic" sz="quarter" idx="13"/>
          </p:nvPr>
        </p:nvSpPr>
        <p:spPr>
          <a:xfrm>
            <a:off x="458724" y="457200"/>
            <a:ext cx="11274552" cy="5943600"/>
          </a:xfrm>
          <a:noFill/>
        </p:spPr>
        <p:txBody>
          <a:bodyPr rtlCol="0"/>
          <a:lstStyle/>
          <a:p>
            <a:pPr rtl="0"/>
            <a:endParaRPr lang="da-DK" noProof="0"/>
          </a:p>
        </p:txBody>
      </p:sp>
      <p:sp>
        <p:nvSpPr>
          <p:cNvPr id="2" name="Titel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145966" y="1008063"/>
            <a:ext cx="5120640" cy="2054388"/>
          </a:xfrm>
        </p:spPr>
        <p:txBody>
          <a:bodyPr rtlCol="0" anchor="b">
            <a:normAutofit/>
          </a:bodyPr>
          <a:lstStyle>
            <a:lvl1pPr algn="r">
              <a:defRPr sz="5400">
                <a:solidFill>
                  <a:schemeClr val="tx1"/>
                </a:solidFill>
              </a:defRPr>
            </a:lvl1pPr>
          </a:lstStyle>
          <a:p>
            <a:pPr rtl="0"/>
            <a:r>
              <a:rPr lang="da-DK" noProof="0" dirty="0"/>
              <a:t>Klik for at redigere titeltypografier i master</a:t>
            </a:r>
          </a:p>
        </p:txBody>
      </p:sp>
      <p:sp>
        <p:nvSpPr>
          <p:cNvPr id="3" name="Undertitel 2">
            <a:extLst>
              <a:ext uri="{FF2B5EF4-FFF2-40B4-BE49-F238E27FC236}">
                <a16:creationId xmlns:a16="http://schemas.microsoft.com/office/drawing/2014/main" id="{43D32955-BB06-40DE-A14A-2170FD41AD52}"/>
              </a:ext>
            </a:extLst>
          </p:cNvPr>
          <p:cNvSpPr>
            <a:spLocks noGrp="1"/>
          </p:cNvSpPr>
          <p:nvPr>
            <p:ph type="subTitle" idx="1"/>
          </p:nvPr>
        </p:nvSpPr>
        <p:spPr>
          <a:xfrm>
            <a:off x="8098970" y="3105163"/>
            <a:ext cx="3167636" cy="647673"/>
          </a:xfrm>
        </p:spPr>
        <p:txBody>
          <a:bodyPr rtlCol="0">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da-DK" noProof="0"/>
              <a:t>Klik for at redigere undertiteltypografien i masteren</a:t>
            </a:r>
          </a:p>
        </p:txBody>
      </p:sp>
      <p:sp>
        <p:nvSpPr>
          <p:cNvPr id="4" name="Pladsholder til dato 3">
            <a:extLst>
              <a:ext uri="{FF2B5EF4-FFF2-40B4-BE49-F238E27FC236}">
                <a16:creationId xmlns:a16="http://schemas.microsoft.com/office/drawing/2014/main" id="{74D64503-659B-472D-ABF8-01D077EB0D83}"/>
              </a:ext>
            </a:extLst>
          </p:cNvPr>
          <p:cNvSpPr>
            <a:spLocks noGrp="1"/>
          </p:cNvSpPr>
          <p:nvPr>
            <p:ph type="dt" sz="half" idx="10"/>
          </p:nvPr>
        </p:nvSpPr>
        <p:spPr/>
        <p:txBody>
          <a:bodyPr rtlCol="0"/>
          <a:lstStyle/>
          <a:p>
            <a:pPr rtl="0"/>
            <a:r>
              <a:rPr lang="da-DK" noProof="0"/>
              <a:t>20XX</a:t>
            </a:r>
          </a:p>
        </p:txBody>
      </p:sp>
      <p:sp>
        <p:nvSpPr>
          <p:cNvPr id="5" name="Pladsholder til sidefod 4">
            <a:extLst>
              <a:ext uri="{FF2B5EF4-FFF2-40B4-BE49-F238E27FC236}">
                <a16:creationId xmlns:a16="http://schemas.microsoft.com/office/drawing/2014/main" id="{FE209C12-0CED-4CD5-B463-885A793CC25E}"/>
              </a:ext>
            </a:extLst>
          </p:cNvPr>
          <p:cNvSpPr>
            <a:spLocks noGrp="1"/>
          </p:cNvSpPr>
          <p:nvPr>
            <p:ph type="ftr" sz="quarter" idx="11"/>
          </p:nvPr>
        </p:nvSpPr>
        <p:spPr/>
        <p:txBody>
          <a:bodyPr rtlCol="0"/>
          <a:lstStyle/>
          <a:p>
            <a:pPr rtl="0"/>
            <a:r>
              <a:rPr lang="da-DK" noProof="0"/>
              <a:t>Titel på salgspræsentation</a:t>
            </a:r>
          </a:p>
        </p:txBody>
      </p:sp>
      <p:sp>
        <p:nvSpPr>
          <p:cNvPr id="6" name="Pladsholder til slidenummer 5">
            <a:extLst>
              <a:ext uri="{FF2B5EF4-FFF2-40B4-BE49-F238E27FC236}">
                <a16:creationId xmlns:a16="http://schemas.microsoft.com/office/drawing/2014/main" id="{1A8F03DA-3AA9-44AC-8E2B-D53B8EBEA402}"/>
              </a:ext>
            </a:extLst>
          </p:cNvPr>
          <p:cNvSpPr>
            <a:spLocks noGrp="1"/>
          </p:cNvSpPr>
          <p:nvPr>
            <p:ph type="sldNum" sz="quarter" idx="12"/>
          </p:nvPr>
        </p:nvSpPr>
        <p:spPr/>
        <p:txBody>
          <a:bodyPr rtlCol="0"/>
          <a:lstStyle/>
          <a:p>
            <a:pPr rtl="0"/>
            <a:fld id="{B5CEABB6-07DC-46E8-9B57-56EC44A396E5}" type="slidenum">
              <a:rPr lang="da-DK" noProof="0" smtClean="0"/>
              <a:t>‹nr.›</a:t>
            </a:fld>
            <a:endParaRPr lang="da-DK" noProof="0"/>
          </a:p>
        </p:txBody>
      </p:sp>
    </p:spTree>
    <p:extLst>
      <p:ext uri="{BB962C8B-B14F-4D97-AF65-F5344CB8AC3E}">
        <p14:creationId xmlns:p14="http://schemas.microsoft.com/office/powerpoint/2010/main" val="46356063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Forside 1">
    <p:spTree>
      <p:nvGrpSpPr>
        <p:cNvPr id="1" name=""/>
        <p:cNvGrpSpPr/>
        <p:nvPr/>
      </p:nvGrpSpPr>
      <p:grpSpPr>
        <a:xfrm>
          <a:off x="0" y="0"/>
          <a:ext cx="0" cy="0"/>
          <a:chOff x="0" y="0"/>
          <a:chExt cx="0" cy="0"/>
        </a:xfrm>
      </p:grpSpPr>
      <p:sp>
        <p:nvSpPr>
          <p:cNvPr id="8" name="Rektangel 7"/>
          <p:cNvSpPr/>
          <p:nvPr userDrawn="1"/>
        </p:nvSpPr>
        <p:spPr>
          <a:xfrm>
            <a:off x="0" y="-1148372"/>
            <a:ext cx="12192000" cy="8006371"/>
          </a:xfrm>
          <a:prstGeom prst="rect">
            <a:avLst/>
          </a:prstGeom>
          <a:gradFill flip="none" rotWithShape="1">
            <a:gsLst>
              <a:gs pos="0">
                <a:schemeClr val="bg2"/>
              </a:gs>
              <a:gs pos="39000">
                <a:schemeClr val="tx1">
                  <a:alpha val="83000"/>
                </a:schemeClr>
              </a:gs>
              <a:gs pos="100000">
                <a:schemeClr val="tx1"/>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3" name="Undertitel 2"/>
          <p:cNvSpPr>
            <a:spLocks noGrp="1"/>
          </p:cNvSpPr>
          <p:nvPr>
            <p:ph type="subTitle" idx="1"/>
          </p:nvPr>
        </p:nvSpPr>
        <p:spPr>
          <a:xfrm>
            <a:off x="838200" y="2785408"/>
            <a:ext cx="9144000" cy="1655762"/>
          </a:xfrm>
        </p:spPr>
        <p:txBody>
          <a:bodyPr/>
          <a:lstStyle>
            <a:lvl1pPr marL="0" indent="0" algn="l">
              <a:buNone/>
              <a:defRPr sz="2400">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dirty="0"/>
              <a:t>Klik for at redigere undertiteltypografien i masteren</a:t>
            </a:r>
          </a:p>
        </p:txBody>
      </p:sp>
      <p:sp>
        <p:nvSpPr>
          <p:cNvPr id="12" name="Titel 11"/>
          <p:cNvSpPr>
            <a:spLocks noGrp="1"/>
          </p:cNvSpPr>
          <p:nvPr>
            <p:ph type="title"/>
          </p:nvPr>
        </p:nvSpPr>
        <p:spPr>
          <a:xfrm>
            <a:off x="838200" y="1334418"/>
            <a:ext cx="10515600" cy="1325563"/>
          </a:xfrm>
        </p:spPr>
        <p:txBody>
          <a:bodyPr>
            <a:noAutofit/>
          </a:bodyPr>
          <a:lstStyle>
            <a:lvl1pPr>
              <a:defRPr sz="5400" b="1">
                <a:solidFill>
                  <a:schemeClr val="bg1"/>
                </a:solidFill>
                <a:latin typeface="Malgun Gothic" panose="020B0503020000020004" pitchFamily="34" charset="-127"/>
                <a:ea typeface="Malgun Gothic" panose="020B0503020000020004" pitchFamily="34" charset="-127"/>
              </a:defRPr>
            </a:lvl1pPr>
          </a:lstStyle>
          <a:p>
            <a:r>
              <a:rPr lang="da-DK" dirty="0"/>
              <a:t>Klik for at redigere i master</a:t>
            </a:r>
          </a:p>
        </p:txBody>
      </p:sp>
      <p:sp>
        <p:nvSpPr>
          <p:cNvPr id="2" name="Pladsholder til dato 1"/>
          <p:cNvSpPr>
            <a:spLocks noGrp="1"/>
          </p:cNvSpPr>
          <p:nvPr>
            <p:ph type="dt" sz="half" idx="10"/>
          </p:nvPr>
        </p:nvSpPr>
        <p:spPr/>
        <p:txBody>
          <a:bodyPr/>
          <a:lstStyle>
            <a:lvl1pPr>
              <a:defRPr>
                <a:solidFill>
                  <a:schemeClr val="bg1"/>
                </a:solidFill>
              </a:defRPr>
            </a:lvl1pPr>
          </a:lstStyle>
          <a:p>
            <a:fld id="{5E6C0508-D40D-4AC2-B6CD-6ECB66058267}" type="datetimeFigureOut">
              <a:rPr lang="da-DK" smtClean="0"/>
              <a:pPr/>
              <a:t>26-04-2023</a:t>
            </a:fld>
            <a:endParaRPr lang="da-DK" dirty="0"/>
          </a:p>
        </p:txBody>
      </p:sp>
      <p:sp>
        <p:nvSpPr>
          <p:cNvPr id="4" name="Pladsholder til sidefod 3"/>
          <p:cNvSpPr>
            <a:spLocks noGrp="1"/>
          </p:cNvSpPr>
          <p:nvPr>
            <p:ph type="ftr" sz="quarter" idx="11"/>
          </p:nvPr>
        </p:nvSpPr>
        <p:spPr/>
        <p:txBody>
          <a:bodyPr/>
          <a:lstStyle>
            <a:lvl1pPr>
              <a:defRPr>
                <a:solidFill>
                  <a:schemeClr val="bg1"/>
                </a:solidFill>
              </a:defRPr>
            </a:lvl1pPr>
          </a:lstStyle>
          <a:p>
            <a:r>
              <a:rPr lang="da-DK" dirty="0"/>
              <a:t>www.videnscenterportalen.dk/vfv </a:t>
            </a:r>
          </a:p>
          <a:p>
            <a:r>
              <a:rPr lang="da-DK" dirty="0"/>
              <a:t>www.videnscenterportalen.dk/vtoe</a:t>
            </a:r>
          </a:p>
        </p:txBody>
      </p:sp>
      <p:sp>
        <p:nvSpPr>
          <p:cNvPr id="5" name="Pladsholder til slidenummer 4"/>
          <p:cNvSpPr>
            <a:spLocks noGrp="1"/>
          </p:cNvSpPr>
          <p:nvPr>
            <p:ph type="sldNum" sz="quarter" idx="12"/>
          </p:nvPr>
        </p:nvSpPr>
        <p:spPr/>
        <p:txBody>
          <a:bodyPr/>
          <a:lstStyle>
            <a:lvl1pPr>
              <a:defRPr>
                <a:solidFill>
                  <a:schemeClr val="bg1"/>
                </a:solidFill>
              </a:defRPr>
            </a:lvl1pPr>
          </a:lstStyle>
          <a:p>
            <a:fld id="{F84D05B6-E348-4D30-ACF4-CFBFED177842}" type="slidenum">
              <a:rPr lang="da-DK" smtClean="0"/>
              <a:pPr/>
              <a:t>‹nr.›</a:t>
            </a:fld>
            <a:endParaRPr lang="da-DK" dirty="0"/>
          </a:p>
        </p:txBody>
      </p:sp>
      <p:cxnSp>
        <p:nvCxnSpPr>
          <p:cNvPr id="20" name="Lige forbindelse 19"/>
          <p:cNvCxnSpPr/>
          <p:nvPr userDrawn="1"/>
        </p:nvCxnSpPr>
        <p:spPr>
          <a:xfrm>
            <a:off x="1127760" y="5701083"/>
            <a:ext cx="10078720"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1" name="Lige forbindelse 20"/>
          <p:cNvCxnSpPr/>
          <p:nvPr userDrawn="1"/>
        </p:nvCxnSpPr>
        <p:spPr>
          <a:xfrm>
            <a:off x="1275080" y="856610"/>
            <a:ext cx="10078720"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23" name="Billede 2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167120" y="4574220"/>
            <a:ext cx="5741396" cy="1032771"/>
          </a:xfrm>
          <a:prstGeom prst="rect">
            <a:avLst/>
          </a:prstGeom>
        </p:spPr>
      </p:pic>
    </p:spTree>
    <p:extLst>
      <p:ext uri="{BB962C8B-B14F-4D97-AF65-F5344CB8AC3E}">
        <p14:creationId xmlns:p14="http://schemas.microsoft.com/office/powerpoint/2010/main" val="208988791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Forside 2">
    <p:spTree>
      <p:nvGrpSpPr>
        <p:cNvPr id="1" name=""/>
        <p:cNvGrpSpPr/>
        <p:nvPr/>
      </p:nvGrpSpPr>
      <p:grpSpPr>
        <a:xfrm>
          <a:off x="0" y="0"/>
          <a:ext cx="0" cy="0"/>
          <a:chOff x="0" y="0"/>
          <a:chExt cx="0" cy="0"/>
        </a:xfrm>
      </p:grpSpPr>
      <p:sp>
        <p:nvSpPr>
          <p:cNvPr id="7" name="Pladsholder til billede 6"/>
          <p:cNvSpPr>
            <a:spLocks noGrp="1"/>
          </p:cNvSpPr>
          <p:nvPr>
            <p:ph type="pic" sz="quarter" idx="13"/>
          </p:nvPr>
        </p:nvSpPr>
        <p:spPr>
          <a:xfrm>
            <a:off x="0" y="-1"/>
            <a:ext cx="12192000" cy="3489961"/>
          </a:xfrm>
        </p:spPr>
        <p:txBody>
          <a:bodyPr/>
          <a:lstStyle/>
          <a:p>
            <a:endParaRPr lang="da-DK" dirty="0"/>
          </a:p>
        </p:txBody>
      </p:sp>
      <p:sp>
        <p:nvSpPr>
          <p:cNvPr id="3" name="Pladsholder til sidefod 2"/>
          <p:cNvSpPr>
            <a:spLocks noGrp="1"/>
          </p:cNvSpPr>
          <p:nvPr>
            <p:ph type="ftr" sz="quarter" idx="10"/>
          </p:nvPr>
        </p:nvSpPr>
        <p:spPr/>
        <p:txBody>
          <a:bodyPr/>
          <a:lstStyle/>
          <a:p>
            <a:r>
              <a:rPr lang="da-DK"/>
              <a:t>www.videnscenterportalen.dk/vfv </a:t>
            </a:r>
          </a:p>
          <a:p>
            <a:r>
              <a:rPr lang="da-DK"/>
              <a:t>www.videnscenterportalen.dk/vtoe</a:t>
            </a:r>
            <a:endParaRPr lang="da-DK" dirty="0"/>
          </a:p>
        </p:txBody>
      </p:sp>
      <p:sp>
        <p:nvSpPr>
          <p:cNvPr id="4" name="Pladsholder til slidenummer 3"/>
          <p:cNvSpPr>
            <a:spLocks noGrp="1"/>
          </p:cNvSpPr>
          <p:nvPr>
            <p:ph type="sldNum" sz="quarter" idx="11"/>
          </p:nvPr>
        </p:nvSpPr>
        <p:spPr/>
        <p:txBody>
          <a:bodyPr/>
          <a:lstStyle/>
          <a:p>
            <a:fld id="{F84D05B6-E348-4D30-ACF4-CFBFED177842}" type="slidenum">
              <a:rPr lang="da-DK" smtClean="0"/>
              <a:pPr/>
              <a:t>‹nr.›</a:t>
            </a:fld>
            <a:endParaRPr lang="da-DK" dirty="0"/>
          </a:p>
        </p:txBody>
      </p:sp>
      <p:sp>
        <p:nvSpPr>
          <p:cNvPr id="5" name="Pladsholder til dato 4"/>
          <p:cNvSpPr>
            <a:spLocks noGrp="1"/>
          </p:cNvSpPr>
          <p:nvPr>
            <p:ph type="dt" sz="half" idx="12"/>
          </p:nvPr>
        </p:nvSpPr>
        <p:spPr/>
        <p:txBody>
          <a:bodyPr/>
          <a:lstStyle/>
          <a:p>
            <a:fld id="{5E6C0508-D40D-4AC2-B6CD-6ECB66058267}" type="datetimeFigureOut">
              <a:rPr lang="da-DK" smtClean="0"/>
              <a:pPr/>
              <a:t>26-04-2023</a:t>
            </a:fld>
            <a:endParaRPr lang="da-DK" dirty="0"/>
          </a:p>
        </p:txBody>
      </p:sp>
      <p:sp>
        <p:nvSpPr>
          <p:cNvPr id="10" name="Rektangel 9"/>
          <p:cNvSpPr/>
          <p:nvPr userDrawn="1"/>
        </p:nvSpPr>
        <p:spPr>
          <a:xfrm>
            <a:off x="0" y="3373120"/>
            <a:ext cx="12192000" cy="3484880"/>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9" name="Pladsholder til tekst 2"/>
          <p:cNvSpPr>
            <a:spLocks noGrp="1"/>
          </p:cNvSpPr>
          <p:nvPr>
            <p:ph type="body" idx="1"/>
          </p:nvPr>
        </p:nvSpPr>
        <p:spPr>
          <a:xfrm>
            <a:off x="831850" y="5034914"/>
            <a:ext cx="10515600" cy="1054735"/>
          </a:xfrm>
        </p:spPr>
        <p:txBody>
          <a:bodyPr/>
          <a:lstStyle>
            <a:lvl1pPr marL="0" indent="0">
              <a:buNone/>
              <a:defRPr sz="2400">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a-DK" dirty="0"/>
              <a:t>Rediger typografien i masterens</a:t>
            </a:r>
          </a:p>
        </p:txBody>
      </p:sp>
      <p:sp>
        <p:nvSpPr>
          <p:cNvPr id="8" name="Titel 1"/>
          <p:cNvSpPr>
            <a:spLocks noGrp="1"/>
          </p:cNvSpPr>
          <p:nvPr>
            <p:ph type="title"/>
          </p:nvPr>
        </p:nvSpPr>
        <p:spPr>
          <a:xfrm>
            <a:off x="831850" y="3779520"/>
            <a:ext cx="10515600" cy="1165617"/>
          </a:xfrm>
        </p:spPr>
        <p:txBody>
          <a:bodyPr anchor="b">
            <a:normAutofit/>
          </a:bodyPr>
          <a:lstStyle>
            <a:lvl1pPr>
              <a:defRPr sz="5400" b="1">
                <a:solidFill>
                  <a:schemeClr val="bg1"/>
                </a:solidFill>
                <a:latin typeface="Malgun Gothic" panose="020B0503020000020004" pitchFamily="34" charset="-127"/>
                <a:ea typeface="Malgun Gothic" panose="020B0503020000020004" pitchFamily="34" charset="-127"/>
              </a:defRPr>
            </a:lvl1pPr>
          </a:lstStyle>
          <a:p>
            <a:r>
              <a:rPr lang="da-DK" dirty="0"/>
              <a:t>Klik for at redigere i master</a:t>
            </a:r>
          </a:p>
        </p:txBody>
      </p:sp>
      <p:pic>
        <p:nvPicPr>
          <p:cNvPr id="13" name="Billed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259774" y="5504835"/>
            <a:ext cx="5741396" cy="1032771"/>
          </a:xfrm>
          <a:prstGeom prst="rect">
            <a:avLst/>
          </a:prstGeom>
        </p:spPr>
      </p:pic>
    </p:spTree>
    <p:extLst>
      <p:ext uri="{BB962C8B-B14F-4D97-AF65-F5344CB8AC3E}">
        <p14:creationId xmlns:p14="http://schemas.microsoft.com/office/powerpoint/2010/main" val="301816110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Forside 2">
    <p:spTree>
      <p:nvGrpSpPr>
        <p:cNvPr id="1" name=""/>
        <p:cNvGrpSpPr/>
        <p:nvPr/>
      </p:nvGrpSpPr>
      <p:grpSpPr>
        <a:xfrm>
          <a:off x="0" y="0"/>
          <a:ext cx="0" cy="0"/>
          <a:chOff x="0" y="0"/>
          <a:chExt cx="0" cy="0"/>
        </a:xfrm>
      </p:grpSpPr>
      <p:sp>
        <p:nvSpPr>
          <p:cNvPr id="3" name="Pladsholder til sidefod 2"/>
          <p:cNvSpPr>
            <a:spLocks noGrp="1"/>
          </p:cNvSpPr>
          <p:nvPr>
            <p:ph type="ftr" sz="quarter" idx="10"/>
          </p:nvPr>
        </p:nvSpPr>
        <p:spPr/>
        <p:txBody>
          <a:bodyPr/>
          <a:lstStyle/>
          <a:p>
            <a:r>
              <a:rPr lang="da-DK"/>
              <a:t>www.videnscenterportalen.dk/vfv </a:t>
            </a:r>
          </a:p>
          <a:p>
            <a:r>
              <a:rPr lang="da-DK"/>
              <a:t>www.videnscenterportalen.dk/vtoe</a:t>
            </a:r>
            <a:endParaRPr lang="da-DK" dirty="0"/>
          </a:p>
        </p:txBody>
      </p:sp>
      <p:sp>
        <p:nvSpPr>
          <p:cNvPr id="4" name="Pladsholder til slidenummer 3"/>
          <p:cNvSpPr>
            <a:spLocks noGrp="1"/>
          </p:cNvSpPr>
          <p:nvPr>
            <p:ph type="sldNum" sz="quarter" idx="11"/>
          </p:nvPr>
        </p:nvSpPr>
        <p:spPr/>
        <p:txBody>
          <a:bodyPr/>
          <a:lstStyle/>
          <a:p>
            <a:fld id="{F84D05B6-E348-4D30-ACF4-CFBFED177842}" type="slidenum">
              <a:rPr lang="da-DK" smtClean="0"/>
              <a:pPr/>
              <a:t>‹nr.›</a:t>
            </a:fld>
            <a:endParaRPr lang="da-DK" dirty="0"/>
          </a:p>
        </p:txBody>
      </p:sp>
      <p:sp>
        <p:nvSpPr>
          <p:cNvPr id="5" name="Pladsholder til dato 4"/>
          <p:cNvSpPr>
            <a:spLocks noGrp="1"/>
          </p:cNvSpPr>
          <p:nvPr>
            <p:ph type="dt" sz="half" idx="12"/>
          </p:nvPr>
        </p:nvSpPr>
        <p:spPr/>
        <p:txBody>
          <a:bodyPr/>
          <a:lstStyle/>
          <a:p>
            <a:fld id="{5E6C0508-D40D-4AC2-B6CD-6ECB66058267}" type="datetimeFigureOut">
              <a:rPr lang="da-DK" smtClean="0"/>
              <a:pPr/>
              <a:t>26-04-2023</a:t>
            </a:fld>
            <a:endParaRPr lang="da-DK" dirty="0"/>
          </a:p>
        </p:txBody>
      </p:sp>
      <p:sp>
        <p:nvSpPr>
          <p:cNvPr id="10" name="Rektangel 9"/>
          <p:cNvSpPr/>
          <p:nvPr userDrawn="1"/>
        </p:nvSpPr>
        <p:spPr>
          <a:xfrm>
            <a:off x="0" y="-4491"/>
            <a:ext cx="12192000" cy="1419405"/>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9" name="Pladsholder til tekst 2"/>
          <p:cNvSpPr>
            <a:spLocks noGrp="1"/>
          </p:cNvSpPr>
          <p:nvPr>
            <p:ph type="body" idx="1"/>
          </p:nvPr>
        </p:nvSpPr>
        <p:spPr>
          <a:xfrm>
            <a:off x="838200" y="2070333"/>
            <a:ext cx="10515600" cy="2925179"/>
          </a:xfrm>
        </p:spPr>
        <p:txBody>
          <a:bodyPr/>
          <a:lstStyle>
            <a:lvl1pPr marL="0" indent="0">
              <a:buNone/>
              <a:defRPr sz="2400">
                <a:solidFill>
                  <a:schemeClr val="tx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a-DK" dirty="0"/>
              <a:t>Rediger typografien i masterens</a:t>
            </a:r>
          </a:p>
        </p:txBody>
      </p:sp>
      <p:sp>
        <p:nvSpPr>
          <p:cNvPr id="8" name="Titel 1"/>
          <p:cNvSpPr>
            <a:spLocks noGrp="1"/>
          </p:cNvSpPr>
          <p:nvPr>
            <p:ph type="title"/>
          </p:nvPr>
        </p:nvSpPr>
        <p:spPr>
          <a:xfrm>
            <a:off x="838200" y="122402"/>
            <a:ext cx="10515600" cy="1165617"/>
          </a:xfrm>
        </p:spPr>
        <p:txBody>
          <a:bodyPr anchor="b">
            <a:normAutofit/>
          </a:bodyPr>
          <a:lstStyle>
            <a:lvl1pPr>
              <a:defRPr sz="5400" b="1">
                <a:solidFill>
                  <a:schemeClr val="bg1"/>
                </a:solidFill>
                <a:latin typeface="Malgun Gothic" panose="020B0503020000020004" pitchFamily="34" charset="-127"/>
                <a:ea typeface="Malgun Gothic" panose="020B0503020000020004" pitchFamily="34" charset="-127"/>
              </a:defRPr>
            </a:lvl1pPr>
          </a:lstStyle>
          <a:p>
            <a:r>
              <a:rPr lang="da-DK" dirty="0"/>
              <a:t>Klik for at redigere i master</a:t>
            </a:r>
          </a:p>
        </p:txBody>
      </p:sp>
    </p:spTree>
    <p:extLst>
      <p:ext uri="{BB962C8B-B14F-4D97-AF65-F5344CB8AC3E}">
        <p14:creationId xmlns:p14="http://schemas.microsoft.com/office/powerpoint/2010/main" val="91448243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Om os">
    <p:spTree>
      <p:nvGrpSpPr>
        <p:cNvPr id="1" name=""/>
        <p:cNvGrpSpPr/>
        <p:nvPr/>
      </p:nvGrpSpPr>
      <p:grpSpPr>
        <a:xfrm>
          <a:off x="0" y="0"/>
          <a:ext cx="0" cy="0"/>
          <a:chOff x="0" y="0"/>
          <a:chExt cx="0" cy="0"/>
        </a:xfrm>
      </p:grpSpPr>
      <p:sp>
        <p:nvSpPr>
          <p:cNvPr id="6" name="Rektangel 5">
            <a:extLst>
              <a:ext uri="{FF2B5EF4-FFF2-40B4-BE49-F238E27FC236}">
                <a16:creationId xmlns:a16="http://schemas.microsoft.com/office/drawing/2014/main" id="{6C593254-CE4F-4114-A997-06CBC039F22F}"/>
              </a:ext>
              <a:ext uri="{C183D7F6-B498-43B3-948B-1728B52AA6E4}">
                <adec:decorative xmlns:adec="http://schemas.microsoft.com/office/drawing/2017/decorative" val="1"/>
              </a:ext>
            </a:extLst>
          </p:cNvPr>
          <p:cNvSpPr/>
          <p:nvPr userDrawn="1"/>
        </p:nvSpPr>
        <p:spPr>
          <a:xfrm>
            <a:off x="0" y="0"/>
            <a:ext cx="3051110" cy="6858000"/>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noProof="0"/>
          </a:p>
        </p:txBody>
      </p:sp>
      <p:sp>
        <p:nvSpPr>
          <p:cNvPr id="2" name="Titel 1">
            <a:extLst>
              <a:ext uri="{FF2B5EF4-FFF2-40B4-BE49-F238E27FC236}">
                <a16:creationId xmlns:a16="http://schemas.microsoft.com/office/drawing/2014/main" id="{A1F8C642-49FB-4E16-A3A0-B2ACBEABFFD6}"/>
              </a:ext>
            </a:extLst>
          </p:cNvPr>
          <p:cNvSpPr>
            <a:spLocks noGrp="1"/>
          </p:cNvSpPr>
          <p:nvPr>
            <p:ph type="title" hasCustomPrompt="1"/>
          </p:nvPr>
        </p:nvSpPr>
        <p:spPr>
          <a:xfrm>
            <a:off x="3581400" y="365125"/>
            <a:ext cx="7287768" cy="1325563"/>
          </a:xfrm>
        </p:spPr>
        <p:txBody>
          <a:bodyPr rtlCol="0"/>
          <a:lstStyle>
            <a:lvl1pPr algn="l">
              <a:defRPr>
                <a:solidFill>
                  <a:srgbClr val="004558"/>
                </a:solidFill>
              </a:defRPr>
            </a:lvl1pPr>
          </a:lstStyle>
          <a:p>
            <a:pPr rtl="0"/>
            <a:r>
              <a:rPr lang="da-DK" noProof="0" dirty="0"/>
              <a:t>Klik for at redigere titeltypografier i master</a:t>
            </a:r>
          </a:p>
        </p:txBody>
      </p:sp>
      <p:sp>
        <p:nvSpPr>
          <p:cNvPr id="7" name="Pladsholder til billede 6">
            <a:extLst>
              <a:ext uri="{FF2B5EF4-FFF2-40B4-BE49-F238E27FC236}">
                <a16:creationId xmlns:a16="http://schemas.microsoft.com/office/drawing/2014/main" id="{5E7DBF41-B4A1-4B29-B32C-DDF5058C1239}"/>
              </a:ext>
            </a:extLst>
          </p:cNvPr>
          <p:cNvSpPr>
            <a:spLocks noGrp="1"/>
          </p:cNvSpPr>
          <p:nvPr>
            <p:ph type="pic" sz="quarter" idx="13"/>
          </p:nvPr>
        </p:nvSpPr>
        <p:spPr>
          <a:xfrm>
            <a:off x="1524000" y="1941230"/>
            <a:ext cx="9144000" cy="2286000"/>
          </a:xfrm>
          <a:noFill/>
        </p:spPr>
        <p:txBody>
          <a:bodyPr rtlCol="0"/>
          <a:lstStyle/>
          <a:p>
            <a:pPr rtl="0"/>
            <a:endParaRPr lang="da-DK" noProof="0"/>
          </a:p>
        </p:txBody>
      </p:sp>
      <p:sp>
        <p:nvSpPr>
          <p:cNvPr id="9" name="Pladsholder til tekst 8">
            <a:extLst>
              <a:ext uri="{FF2B5EF4-FFF2-40B4-BE49-F238E27FC236}">
                <a16:creationId xmlns:a16="http://schemas.microsoft.com/office/drawing/2014/main" id="{E442D9A9-D2E2-42FD-945D-1EF6DC43511C}"/>
              </a:ext>
            </a:extLst>
          </p:cNvPr>
          <p:cNvSpPr>
            <a:spLocks noGrp="1"/>
          </p:cNvSpPr>
          <p:nvPr>
            <p:ph type="body" sz="quarter" idx="14" hasCustomPrompt="1"/>
          </p:nvPr>
        </p:nvSpPr>
        <p:spPr>
          <a:xfrm>
            <a:off x="3584448" y="4407408"/>
            <a:ext cx="7287768" cy="1371600"/>
          </a:xfrm>
        </p:spPr>
        <p:txBody>
          <a:bodyPr rtlCol="0">
            <a:noAutofit/>
          </a:bodyPr>
          <a:lstStyle>
            <a:lvl1pPr marL="0" indent="0" algn="l">
              <a:lnSpc>
                <a:spcPct val="150000"/>
              </a:lnSpc>
              <a:spcBef>
                <a:spcPts val="0"/>
              </a:spcBef>
              <a:buNone/>
              <a:defRPr sz="1600">
                <a:solidFill>
                  <a:schemeClr val="tx1"/>
                </a:solidFill>
              </a:defRPr>
            </a:lvl1pPr>
            <a:lvl2pPr marL="457200" indent="0" algn="ctr">
              <a:lnSpc>
                <a:spcPts val="2200"/>
              </a:lnSpc>
              <a:spcBef>
                <a:spcPts val="0"/>
              </a:spcBef>
              <a:buNone/>
              <a:defRPr sz="1600">
                <a:solidFill>
                  <a:schemeClr val="tx1">
                    <a:lumMod val="65000"/>
                    <a:lumOff val="35000"/>
                  </a:schemeClr>
                </a:solidFill>
              </a:defRPr>
            </a:lvl2pPr>
            <a:lvl3pPr marL="914400" indent="0" algn="ctr">
              <a:lnSpc>
                <a:spcPts val="2200"/>
              </a:lnSpc>
              <a:spcBef>
                <a:spcPts val="0"/>
              </a:spcBef>
              <a:buNone/>
              <a:defRPr sz="1600">
                <a:solidFill>
                  <a:schemeClr val="tx1">
                    <a:lumMod val="65000"/>
                    <a:lumOff val="35000"/>
                  </a:schemeClr>
                </a:solidFill>
              </a:defRPr>
            </a:lvl3pPr>
            <a:lvl4pPr marL="1371600" indent="0" algn="ctr">
              <a:lnSpc>
                <a:spcPts val="2200"/>
              </a:lnSpc>
              <a:spcBef>
                <a:spcPts val="0"/>
              </a:spcBef>
              <a:buNone/>
              <a:defRPr sz="1600">
                <a:solidFill>
                  <a:schemeClr val="tx1">
                    <a:lumMod val="65000"/>
                    <a:lumOff val="35000"/>
                  </a:schemeClr>
                </a:solidFill>
              </a:defRPr>
            </a:lvl4pPr>
            <a:lvl5pPr marL="1828800" indent="0" algn="ctr">
              <a:lnSpc>
                <a:spcPts val="2200"/>
              </a:lnSpc>
              <a:spcBef>
                <a:spcPts val="0"/>
              </a:spcBef>
              <a:buNone/>
              <a:defRPr sz="1600">
                <a:solidFill>
                  <a:schemeClr val="tx1">
                    <a:lumMod val="65000"/>
                    <a:lumOff val="35000"/>
                  </a:schemeClr>
                </a:solidFill>
              </a:defRPr>
            </a:lvl5pPr>
          </a:lstStyle>
          <a:p>
            <a:pPr lvl="0" rtl="0"/>
            <a:r>
              <a:rPr lang="da-DK" noProof="0" dirty="0"/>
              <a:t>Klik for at redigere i master</a:t>
            </a:r>
          </a:p>
        </p:txBody>
      </p:sp>
      <p:sp>
        <p:nvSpPr>
          <p:cNvPr id="5" name="Pladsholder til slidenumm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p>
            <a:pPr rtl="0"/>
            <a:fld id="{B5CEABB6-07DC-46E8-9B57-56EC44A396E5}" type="slidenum">
              <a:rPr lang="da-DK" noProof="0" smtClean="0"/>
              <a:t>‹nr.›</a:t>
            </a:fld>
            <a:endParaRPr lang="da-DK" noProof="0"/>
          </a:p>
        </p:txBody>
      </p:sp>
    </p:spTree>
    <p:extLst>
      <p:ext uri="{BB962C8B-B14F-4D97-AF65-F5344CB8AC3E}">
        <p14:creationId xmlns:p14="http://schemas.microsoft.com/office/powerpoint/2010/main" val="357517895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Produktoversigt">
    <p:spTree>
      <p:nvGrpSpPr>
        <p:cNvPr id="1" name=""/>
        <p:cNvGrpSpPr/>
        <p:nvPr/>
      </p:nvGrpSpPr>
      <p:grpSpPr>
        <a:xfrm>
          <a:off x="0" y="0"/>
          <a:ext cx="0" cy="0"/>
          <a:chOff x="0" y="0"/>
          <a:chExt cx="0" cy="0"/>
        </a:xfrm>
      </p:grpSpPr>
      <p:sp>
        <p:nvSpPr>
          <p:cNvPr id="4" name="Rektangel 3">
            <a:extLst>
              <a:ext uri="{FF2B5EF4-FFF2-40B4-BE49-F238E27FC236}">
                <a16:creationId xmlns:a16="http://schemas.microsoft.com/office/drawing/2014/main" id="{EB1C922A-9F54-409C-8C2C-90A55B890F48}"/>
              </a:ext>
              <a:ext uri="{C183D7F6-B498-43B3-948B-1728B52AA6E4}">
                <adec:decorative xmlns:adec="http://schemas.microsoft.com/office/drawing/2017/decorative" val="1"/>
              </a:ext>
            </a:extLst>
          </p:cNvPr>
          <p:cNvSpPr/>
          <p:nvPr userDrawn="1"/>
        </p:nvSpPr>
        <p:spPr>
          <a:xfrm>
            <a:off x="6200707" y="0"/>
            <a:ext cx="5991294" cy="6858000"/>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noProof="0">
              <a:solidFill>
                <a:schemeClr val="tx1"/>
              </a:solidFill>
            </a:endParaRPr>
          </a:p>
        </p:txBody>
      </p:sp>
      <p:sp>
        <p:nvSpPr>
          <p:cNvPr id="2" name="Titel 1">
            <a:extLst>
              <a:ext uri="{FF2B5EF4-FFF2-40B4-BE49-F238E27FC236}">
                <a16:creationId xmlns:a16="http://schemas.microsoft.com/office/drawing/2014/main" id="{FE9E034D-C1DD-48C0-BB6B-FDC6F8EBA558}"/>
              </a:ext>
            </a:extLst>
          </p:cNvPr>
          <p:cNvSpPr>
            <a:spLocks noGrp="1"/>
          </p:cNvSpPr>
          <p:nvPr>
            <p:ph type="title" hasCustomPrompt="1"/>
          </p:nvPr>
        </p:nvSpPr>
        <p:spPr>
          <a:xfrm>
            <a:off x="709922" y="365125"/>
            <a:ext cx="5386078" cy="1325563"/>
          </a:xfrm>
        </p:spPr>
        <p:txBody>
          <a:bodyPr rtlCol="0"/>
          <a:lstStyle>
            <a:lvl1pPr>
              <a:defRPr>
                <a:solidFill>
                  <a:schemeClr val="tx1"/>
                </a:solidFill>
              </a:defRPr>
            </a:lvl1pPr>
          </a:lstStyle>
          <a:p>
            <a:pPr rtl="0"/>
            <a:r>
              <a:rPr lang="da-DK" noProof="0" dirty="0"/>
              <a:t>Klik for at redigere titeltypografier i master</a:t>
            </a:r>
          </a:p>
        </p:txBody>
      </p:sp>
      <p:sp>
        <p:nvSpPr>
          <p:cNvPr id="11" name="Pladsholder til billede 10">
            <a:extLst>
              <a:ext uri="{FF2B5EF4-FFF2-40B4-BE49-F238E27FC236}">
                <a16:creationId xmlns:a16="http://schemas.microsoft.com/office/drawing/2014/main" id="{AA39532F-F90D-47C0-89E1-06A3DED59311}"/>
              </a:ext>
            </a:extLst>
          </p:cNvPr>
          <p:cNvSpPr>
            <a:spLocks noGrp="1"/>
          </p:cNvSpPr>
          <p:nvPr>
            <p:ph type="pic" sz="quarter" idx="13"/>
          </p:nvPr>
        </p:nvSpPr>
        <p:spPr>
          <a:xfrm>
            <a:off x="7423904" y="1690688"/>
            <a:ext cx="3401568" cy="3712464"/>
          </a:xfrm>
          <a:noFill/>
        </p:spPr>
        <p:txBody>
          <a:bodyPr rtlCol="0"/>
          <a:lstStyle>
            <a:lvl1pPr>
              <a:defRPr>
                <a:solidFill>
                  <a:schemeClr val="tx1"/>
                </a:solidFill>
              </a:defRPr>
            </a:lvl1pPr>
          </a:lstStyle>
          <a:p>
            <a:pPr rtl="0"/>
            <a:endParaRPr lang="da-DK" noProof="0"/>
          </a:p>
        </p:txBody>
      </p:sp>
      <p:sp>
        <p:nvSpPr>
          <p:cNvPr id="18" name="Pladsholder til sidefod 7">
            <a:extLst>
              <a:ext uri="{FF2B5EF4-FFF2-40B4-BE49-F238E27FC236}">
                <a16:creationId xmlns:a16="http://schemas.microsoft.com/office/drawing/2014/main" id="{37667359-6B2F-4D7C-932B-CE6A0E91C8A0}"/>
              </a:ext>
            </a:extLst>
          </p:cNvPr>
          <p:cNvSpPr>
            <a:spLocks noGrp="1"/>
          </p:cNvSpPr>
          <p:nvPr>
            <p:ph type="ftr" sz="quarter" idx="11"/>
          </p:nvPr>
        </p:nvSpPr>
        <p:spPr>
          <a:xfrm>
            <a:off x="6858000" y="6356350"/>
            <a:ext cx="3448050" cy="365125"/>
          </a:xfrm>
        </p:spPr>
        <p:txBody>
          <a:bodyPr rtlCol="0"/>
          <a:lstStyle>
            <a:lvl1pPr algn="l">
              <a:defRPr>
                <a:solidFill>
                  <a:schemeClr val="tx1"/>
                </a:solidFill>
              </a:defRPr>
            </a:lvl1pPr>
          </a:lstStyle>
          <a:p>
            <a:r>
              <a:rPr lang="da-DK"/>
              <a:t>Titel på salgspræsentation</a:t>
            </a:r>
          </a:p>
        </p:txBody>
      </p:sp>
      <p:sp>
        <p:nvSpPr>
          <p:cNvPr id="23" name="Pladsholder til slidenummer 8">
            <a:extLst>
              <a:ext uri="{FF2B5EF4-FFF2-40B4-BE49-F238E27FC236}">
                <a16:creationId xmlns:a16="http://schemas.microsoft.com/office/drawing/2014/main" id="{C69C9BA9-6130-4098-A0A6-E1A00A3B6BFF}"/>
              </a:ext>
            </a:extLst>
          </p:cNvPr>
          <p:cNvSpPr>
            <a:spLocks noGrp="1"/>
          </p:cNvSpPr>
          <p:nvPr>
            <p:ph type="sldNum" sz="quarter" idx="12"/>
          </p:nvPr>
        </p:nvSpPr>
        <p:spPr>
          <a:xfrm>
            <a:off x="10423398" y="6356350"/>
            <a:ext cx="914400" cy="365125"/>
          </a:xfrm>
        </p:spPr>
        <p:txBody>
          <a:bodyPr rtlCol="0"/>
          <a:lstStyle>
            <a:lvl1pPr>
              <a:defRPr>
                <a:solidFill>
                  <a:schemeClr val="tx1"/>
                </a:solidFill>
              </a:defRPr>
            </a:lvl1pPr>
          </a:lstStyle>
          <a:p>
            <a:fld id="{B5CEABB6-07DC-46E8-9B57-56EC44A396E5}" type="slidenum">
              <a:rPr lang="da-DK" smtClean="0"/>
              <a:pPr/>
              <a:t>‹nr.›</a:t>
            </a:fld>
            <a:endParaRPr lang="da-DK"/>
          </a:p>
        </p:txBody>
      </p:sp>
      <p:sp>
        <p:nvSpPr>
          <p:cNvPr id="8" name="Pladsholder til tekst 7"/>
          <p:cNvSpPr>
            <a:spLocks noGrp="1"/>
          </p:cNvSpPr>
          <p:nvPr>
            <p:ph type="body" sz="quarter" idx="14"/>
          </p:nvPr>
        </p:nvSpPr>
        <p:spPr>
          <a:xfrm>
            <a:off x="709613" y="2378075"/>
            <a:ext cx="5040947" cy="4052888"/>
          </a:xfrm>
        </p:spPr>
        <p:txBody>
          <a:bodyPr/>
          <a:lstStyle/>
          <a:p>
            <a:pPr lvl="0"/>
            <a:r>
              <a:rPr lang="da-DK"/>
              <a:t>Rediger typografien i masterens</a:t>
            </a:r>
          </a:p>
          <a:p>
            <a:pPr lvl="1"/>
            <a:r>
              <a:rPr lang="da-DK"/>
              <a:t>Andet niveau</a:t>
            </a:r>
          </a:p>
          <a:p>
            <a:pPr lvl="2"/>
            <a:r>
              <a:rPr lang="da-DK"/>
              <a:t>Tredje niveau</a:t>
            </a:r>
          </a:p>
          <a:p>
            <a:pPr lvl="3"/>
            <a:r>
              <a:rPr lang="da-DK"/>
              <a:t>Fjerde niveau</a:t>
            </a:r>
          </a:p>
          <a:p>
            <a:pPr lvl="4"/>
            <a:r>
              <a:rPr lang="da-DK"/>
              <a:t>Femte niveau</a:t>
            </a:r>
          </a:p>
        </p:txBody>
      </p:sp>
    </p:spTree>
    <p:extLst>
      <p:ext uri="{BB962C8B-B14F-4D97-AF65-F5344CB8AC3E}">
        <p14:creationId xmlns:p14="http://schemas.microsoft.com/office/powerpoint/2010/main" val="199797270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6_Problem &amp; oversigt">
    <p:spTree>
      <p:nvGrpSpPr>
        <p:cNvPr id="1" name=""/>
        <p:cNvGrpSpPr/>
        <p:nvPr/>
      </p:nvGrpSpPr>
      <p:grpSpPr>
        <a:xfrm>
          <a:off x="0" y="0"/>
          <a:ext cx="0" cy="0"/>
          <a:chOff x="0" y="0"/>
          <a:chExt cx="0" cy="0"/>
        </a:xfrm>
      </p:grpSpPr>
      <p:sp>
        <p:nvSpPr>
          <p:cNvPr id="6" name="Rektangel 5">
            <a:extLst>
              <a:ext uri="{FF2B5EF4-FFF2-40B4-BE49-F238E27FC236}">
                <a16:creationId xmlns:a16="http://schemas.microsoft.com/office/drawing/2014/main" id="{E6B487E6-6563-4EEC-A349-2257BBAFD4DD}"/>
              </a:ext>
              <a:ext uri="{C183D7F6-B498-43B3-948B-1728B52AA6E4}">
                <adec:decorative xmlns:adec="http://schemas.microsoft.com/office/drawing/2017/decorative" val="1"/>
              </a:ext>
            </a:extLst>
          </p:cNvPr>
          <p:cNvSpPr/>
          <p:nvPr userDrawn="1"/>
        </p:nvSpPr>
        <p:spPr>
          <a:xfrm>
            <a:off x="1" y="0"/>
            <a:ext cx="3051110" cy="6858000"/>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noProof="0">
              <a:solidFill>
                <a:schemeClr val="tx1"/>
              </a:solidFill>
            </a:endParaRPr>
          </a:p>
        </p:txBody>
      </p:sp>
      <p:sp>
        <p:nvSpPr>
          <p:cNvPr id="2" name="Titel 1">
            <a:extLst>
              <a:ext uri="{FF2B5EF4-FFF2-40B4-BE49-F238E27FC236}">
                <a16:creationId xmlns:a16="http://schemas.microsoft.com/office/drawing/2014/main" id="{A1F8C642-49FB-4E16-A3A0-B2ACBEABFFD6}"/>
              </a:ext>
            </a:extLst>
          </p:cNvPr>
          <p:cNvSpPr>
            <a:spLocks noGrp="1"/>
          </p:cNvSpPr>
          <p:nvPr>
            <p:ph type="title" hasCustomPrompt="1"/>
          </p:nvPr>
        </p:nvSpPr>
        <p:spPr>
          <a:xfrm>
            <a:off x="6348334" y="1062164"/>
            <a:ext cx="5005466" cy="1325563"/>
          </a:xfrm>
        </p:spPr>
        <p:txBody>
          <a:bodyPr rtlCol="0"/>
          <a:lstStyle>
            <a:lvl1pPr>
              <a:defRPr>
                <a:solidFill>
                  <a:schemeClr val="tx1"/>
                </a:solidFill>
              </a:defRPr>
            </a:lvl1pPr>
          </a:lstStyle>
          <a:p>
            <a:pPr rtl="0"/>
            <a:r>
              <a:rPr lang="da-DK" noProof="0" dirty="0"/>
              <a:t>Klik for at redigere titeltypografier i master</a:t>
            </a:r>
          </a:p>
        </p:txBody>
      </p:sp>
      <p:sp>
        <p:nvSpPr>
          <p:cNvPr id="7" name="Pladsholder til billede 6">
            <a:extLst>
              <a:ext uri="{FF2B5EF4-FFF2-40B4-BE49-F238E27FC236}">
                <a16:creationId xmlns:a16="http://schemas.microsoft.com/office/drawing/2014/main" id="{EED971A8-4C6D-471D-A690-8CD666292205}"/>
              </a:ext>
            </a:extLst>
          </p:cNvPr>
          <p:cNvSpPr>
            <a:spLocks noGrp="1"/>
          </p:cNvSpPr>
          <p:nvPr>
            <p:ph type="pic" sz="quarter" idx="13"/>
          </p:nvPr>
        </p:nvSpPr>
        <p:spPr>
          <a:xfrm>
            <a:off x="861935" y="1143000"/>
            <a:ext cx="4953000" cy="4572000"/>
          </a:xfrm>
          <a:noFill/>
        </p:spPr>
        <p:txBody>
          <a:bodyPr rtlCol="0"/>
          <a:lstStyle>
            <a:lvl1pPr>
              <a:defRPr>
                <a:solidFill>
                  <a:schemeClr val="tx1"/>
                </a:solidFill>
              </a:defRPr>
            </a:lvl1pPr>
          </a:lstStyle>
          <a:p>
            <a:pPr rtl="0"/>
            <a:endParaRPr lang="da-DK" noProof="0"/>
          </a:p>
        </p:txBody>
      </p:sp>
      <p:sp>
        <p:nvSpPr>
          <p:cNvPr id="10" name="Pladsholder til tekst 9">
            <a:extLst>
              <a:ext uri="{FF2B5EF4-FFF2-40B4-BE49-F238E27FC236}">
                <a16:creationId xmlns:a16="http://schemas.microsoft.com/office/drawing/2014/main" id="{0ECB8E5B-4859-4892-A062-C831DA527F75}"/>
              </a:ext>
            </a:extLst>
          </p:cNvPr>
          <p:cNvSpPr>
            <a:spLocks noGrp="1"/>
          </p:cNvSpPr>
          <p:nvPr>
            <p:ph type="body" sz="quarter" idx="14" hasCustomPrompt="1"/>
          </p:nvPr>
        </p:nvSpPr>
        <p:spPr>
          <a:xfrm>
            <a:off x="6376988" y="2555875"/>
            <a:ext cx="4953000" cy="3159125"/>
          </a:xfrm>
        </p:spPr>
        <p:txBody>
          <a:bodyPr rtlCol="0">
            <a:normAutofit/>
          </a:bodyPr>
          <a:lstStyle>
            <a:lvl1pPr marL="0" indent="0">
              <a:lnSpc>
                <a:spcPct val="150000"/>
              </a:lnSpc>
              <a:spcBef>
                <a:spcPts val="0"/>
              </a:spcBef>
              <a:buNone/>
              <a:defRPr sz="2000">
                <a:solidFill>
                  <a:schemeClr val="tx1"/>
                </a:solidFill>
                <a:latin typeface="+mj-lt"/>
              </a:defRPr>
            </a:lvl1pPr>
            <a:lvl2pPr marL="457200" indent="0">
              <a:lnSpc>
                <a:spcPct val="150000"/>
              </a:lnSpc>
              <a:spcBef>
                <a:spcPts val="0"/>
              </a:spcBef>
              <a:buNone/>
              <a:defRPr sz="2000">
                <a:solidFill>
                  <a:schemeClr val="tx1"/>
                </a:solidFill>
                <a:latin typeface="+mj-lt"/>
              </a:defRPr>
            </a:lvl2pPr>
            <a:lvl3pPr marL="914400" indent="0">
              <a:lnSpc>
                <a:spcPct val="150000"/>
              </a:lnSpc>
              <a:spcBef>
                <a:spcPts val="0"/>
              </a:spcBef>
              <a:buNone/>
              <a:defRPr sz="2000">
                <a:solidFill>
                  <a:schemeClr val="tx1"/>
                </a:solidFill>
                <a:latin typeface="+mj-lt"/>
              </a:defRPr>
            </a:lvl3pPr>
            <a:lvl4pPr marL="1371600" indent="0">
              <a:lnSpc>
                <a:spcPct val="150000"/>
              </a:lnSpc>
              <a:spcBef>
                <a:spcPts val="0"/>
              </a:spcBef>
              <a:buNone/>
              <a:defRPr sz="2000">
                <a:solidFill>
                  <a:schemeClr val="tx1"/>
                </a:solidFill>
                <a:latin typeface="+mj-lt"/>
              </a:defRPr>
            </a:lvl4pPr>
            <a:lvl5pPr marL="1828800" indent="0">
              <a:lnSpc>
                <a:spcPct val="150000"/>
              </a:lnSpc>
              <a:spcBef>
                <a:spcPts val="0"/>
              </a:spcBef>
              <a:buNone/>
              <a:defRPr sz="2000">
                <a:solidFill>
                  <a:schemeClr val="tx1"/>
                </a:solidFill>
                <a:latin typeface="+mj-lt"/>
              </a:defRPr>
            </a:lvl5pPr>
          </a:lstStyle>
          <a:p>
            <a:pPr lvl="0" rtl="0"/>
            <a:r>
              <a:rPr lang="da-DK" noProof="0"/>
              <a:t>Klik for at redigere i master</a:t>
            </a:r>
          </a:p>
          <a:p>
            <a:pPr lvl="1" rtl="0"/>
            <a:r>
              <a:rPr lang="da-DK" noProof="0"/>
              <a:t>Andet niveau</a:t>
            </a:r>
          </a:p>
          <a:p>
            <a:pPr lvl="2" rtl="0"/>
            <a:r>
              <a:rPr lang="da-DK" noProof="0"/>
              <a:t>Tredje niveau</a:t>
            </a:r>
          </a:p>
          <a:p>
            <a:pPr lvl="3" rtl="0"/>
            <a:r>
              <a:rPr lang="da-DK" noProof="0"/>
              <a:t>Fjerde niveau</a:t>
            </a:r>
          </a:p>
          <a:p>
            <a:pPr lvl="4" rtl="0"/>
            <a:r>
              <a:rPr lang="da-DK" noProof="0"/>
              <a:t>Femte niveau</a:t>
            </a:r>
          </a:p>
        </p:txBody>
      </p:sp>
      <p:sp>
        <p:nvSpPr>
          <p:cNvPr id="3" name="Pladsholder til dato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lvl1pPr>
              <a:defRPr>
                <a:solidFill>
                  <a:schemeClr val="tx1"/>
                </a:solidFill>
              </a:defRPr>
            </a:lvl1pPr>
          </a:lstStyle>
          <a:p>
            <a:r>
              <a:rPr lang="da-DK"/>
              <a:t>20XX</a:t>
            </a:r>
          </a:p>
        </p:txBody>
      </p:sp>
      <p:sp>
        <p:nvSpPr>
          <p:cNvPr id="4" name="Pladsholder til sidefod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lvl1pPr>
              <a:defRPr>
                <a:solidFill>
                  <a:schemeClr val="tx1"/>
                </a:solidFill>
              </a:defRPr>
            </a:lvl1pPr>
          </a:lstStyle>
          <a:p>
            <a:r>
              <a:rPr lang="da-DK"/>
              <a:t>Titel på salgspræsentation</a:t>
            </a:r>
          </a:p>
        </p:txBody>
      </p:sp>
      <p:sp>
        <p:nvSpPr>
          <p:cNvPr id="5" name="Pladsholder til slidenumm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lvl1pPr>
              <a:defRPr>
                <a:solidFill>
                  <a:schemeClr val="tx1"/>
                </a:solidFill>
              </a:defRPr>
            </a:lvl1pPr>
          </a:lstStyle>
          <a:p>
            <a:fld id="{B5CEABB6-07DC-46E8-9B57-56EC44A396E5}" type="slidenum">
              <a:rPr lang="da-DK" smtClean="0"/>
              <a:pPr/>
              <a:t>‹nr.›</a:t>
            </a:fld>
            <a:endParaRPr lang="da-DK"/>
          </a:p>
        </p:txBody>
      </p:sp>
    </p:spTree>
    <p:extLst>
      <p:ext uri="{BB962C8B-B14F-4D97-AF65-F5344CB8AC3E}">
        <p14:creationId xmlns:p14="http://schemas.microsoft.com/office/powerpoint/2010/main" val="1377039853"/>
      </p:ext>
    </p:extLst>
  </p:cSld>
  <p:clrMapOvr>
    <a:masterClrMapping/>
  </p:clrMapOvr>
  <p:extLst>
    <p:ext uri="{DCECCB84-F9BA-43D5-87BE-67443E8EF086}">
      <p15:sldGuideLst xmlns:p15="http://schemas.microsoft.com/office/powerpoint/2012/main">
        <p15:guide id="1" pos="3840">
          <p15:clr>
            <a:srgbClr val="FBAE40"/>
          </p15:clr>
        </p15:guide>
        <p15:guide id="2" pos="528">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Sektionsskift">
    <p:spTree>
      <p:nvGrpSpPr>
        <p:cNvPr id="1" name=""/>
        <p:cNvGrpSpPr/>
        <p:nvPr/>
      </p:nvGrpSpPr>
      <p:grpSpPr>
        <a:xfrm>
          <a:off x="0" y="0"/>
          <a:ext cx="0" cy="0"/>
          <a:chOff x="0" y="0"/>
          <a:chExt cx="0" cy="0"/>
        </a:xfrm>
      </p:grpSpPr>
      <p:sp>
        <p:nvSpPr>
          <p:cNvPr id="8" name="Pladsholder til billede 7">
            <a:extLst>
              <a:ext uri="{FF2B5EF4-FFF2-40B4-BE49-F238E27FC236}">
                <a16:creationId xmlns:a16="http://schemas.microsoft.com/office/drawing/2014/main" id="{87C02F5D-0AFB-480B-A152-5FC08DB4DCD7}"/>
              </a:ext>
            </a:extLst>
          </p:cNvPr>
          <p:cNvSpPr>
            <a:spLocks noGrp="1"/>
          </p:cNvSpPr>
          <p:nvPr>
            <p:ph type="pic" sz="quarter" idx="13"/>
          </p:nvPr>
        </p:nvSpPr>
        <p:spPr>
          <a:xfrm>
            <a:off x="458724" y="457200"/>
            <a:ext cx="11274552" cy="5943600"/>
          </a:xfrm>
          <a:noFill/>
        </p:spPr>
        <p:txBody>
          <a:bodyPr rtlCol="0"/>
          <a:lstStyle/>
          <a:p>
            <a:pPr rtl="0"/>
            <a:endParaRPr lang="da-DK" noProof="0"/>
          </a:p>
        </p:txBody>
      </p:sp>
      <p:sp>
        <p:nvSpPr>
          <p:cNvPr id="2" name="Titel 1">
            <a:extLst>
              <a:ext uri="{FF2B5EF4-FFF2-40B4-BE49-F238E27FC236}">
                <a16:creationId xmlns:a16="http://schemas.microsoft.com/office/drawing/2014/main" id="{9DE3D039-0A18-4031-8A63-D83666B066F6}"/>
              </a:ext>
            </a:extLst>
          </p:cNvPr>
          <p:cNvSpPr>
            <a:spLocks noGrp="1"/>
          </p:cNvSpPr>
          <p:nvPr>
            <p:ph type="title" hasCustomPrompt="1"/>
          </p:nvPr>
        </p:nvSpPr>
        <p:spPr>
          <a:xfrm>
            <a:off x="3051112" y="3513220"/>
            <a:ext cx="8682164" cy="1828799"/>
          </a:xfrm>
          <a:solidFill>
            <a:srgbClr val="004558">
              <a:alpha val="87000"/>
            </a:srgbClr>
          </a:solidFill>
        </p:spPr>
        <p:txBody>
          <a:bodyPr lIns="1371600" tIns="0" bIns="0" rtlCol="0" anchor="ctr">
            <a:noAutofit/>
          </a:bodyPr>
          <a:lstStyle>
            <a:lvl1pPr algn="ctr">
              <a:defRPr sz="5400">
                <a:solidFill>
                  <a:schemeClr val="bg1"/>
                </a:solidFill>
              </a:defRPr>
            </a:lvl1pPr>
          </a:lstStyle>
          <a:p>
            <a:pPr rtl="0"/>
            <a:r>
              <a:rPr lang="da-DK" noProof="0" dirty="0"/>
              <a:t>Klik for at tilføje titel</a:t>
            </a:r>
          </a:p>
        </p:txBody>
      </p:sp>
    </p:spTree>
    <p:extLst>
      <p:ext uri="{BB962C8B-B14F-4D97-AF65-F5344CB8AC3E}">
        <p14:creationId xmlns:p14="http://schemas.microsoft.com/office/powerpoint/2010/main" val="37202446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elslide">
    <p:spTree>
      <p:nvGrpSpPr>
        <p:cNvPr id="1" name=""/>
        <p:cNvGrpSpPr/>
        <p:nvPr/>
      </p:nvGrpSpPr>
      <p:grpSpPr>
        <a:xfrm>
          <a:off x="0" y="0"/>
          <a:ext cx="0" cy="0"/>
          <a:chOff x="0" y="0"/>
          <a:chExt cx="0" cy="0"/>
        </a:xfrm>
      </p:grpSpPr>
      <p:sp>
        <p:nvSpPr>
          <p:cNvPr id="7" name="Pladsholder til billede 6"/>
          <p:cNvSpPr>
            <a:spLocks noGrp="1"/>
          </p:cNvSpPr>
          <p:nvPr>
            <p:ph type="pic" sz="quarter" idx="13"/>
          </p:nvPr>
        </p:nvSpPr>
        <p:spPr>
          <a:xfrm>
            <a:off x="0" y="-1"/>
            <a:ext cx="12192000" cy="6056417"/>
          </a:xfrm>
        </p:spPr>
        <p:txBody>
          <a:bodyPr/>
          <a:lstStyle/>
          <a:p>
            <a:endParaRPr lang="da-DK" dirty="0"/>
          </a:p>
        </p:txBody>
      </p:sp>
      <p:sp>
        <p:nvSpPr>
          <p:cNvPr id="3" name="Pladsholder til sidefod 2"/>
          <p:cNvSpPr>
            <a:spLocks noGrp="1"/>
          </p:cNvSpPr>
          <p:nvPr>
            <p:ph type="ftr" sz="quarter" idx="10"/>
          </p:nvPr>
        </p:nvSpPr>
        <p:spPr/>
        <p:txBody>
          <a:bodyPr/>
          <a:lstStyle/>
          <a:p>
            <a:r>
              <a:rPr lang="da-DK"/>
              <a:t>www.videnscenterportalen.dk/vfv </a:t>
            </a:r>
          </a:p>
          <a:p>
            <a:r>
              <a:rPr lang="da-DK"/>
              <a:t>www.videnscenterportalen.dk/vtoe</a:t>
            </a:r>
            <a:endParaRPr lang="da-DK" dirty="0"/>
          </a:p>
        </p:txBody>
      </p:sp>
      <p:sp>
        <p:nvSpPr>
          <p:cNvPr id="4" name="Pladsholder til slidenummer 3"/>
          <p:cNvSpPr>
            <a:spLocks noGrp="1"/>
          </p:cNvSpPr>
          <p:nvPr>
            <p:ph type="sldNum" sz="quarter" idx="11"/>
          </p:nvPr>
        </p:nvSpPr>
        <p:spPr/>
        <p:txBody>
          <a:bodyPr/>
          <a:lstStyle/>
          <a:p>
            <a:fld id="{F84D05B6-E348-4D30-ACF4-CFBFED177842}" type="slidenum">
              <a:rPr lang="da-DK" smtClean="0"/>
              <a:pPr/>
              <a:t>‹nr.›</a:t>
            </a:fld>
            <a:endParaRPr lang="da-DK" dirty="0"/>
          </a:p>
        </p:txBody>
      </p:sp>
      <p:sp>
        <p:nvSpPr>
          <p:cNvPr id="5" name="Pladsholder til dato 4"/>
          <p:cNvSpPr>
            <a:spLocks noGrp="1"/>
          </p:cNvSpPr>
          <p:nvPr>
            <p:ph type="dt" sz="half" idx="12"/>
          </p:nvPr>
        </p:nvSpPr>
        <p:spPr/>
        <p:txBody>
          <a:bodyPr/>
          <a:lstStyle/>
          <a:p>
            <a:fld id="{5E6C0508-D40D-4AC2-B6CD-6ECB66058267}" type="datetimeFigureOut">
              <a:rPr lang="da-DK" smtClean="0"/>
              <a:pPr/>
              <a:t>26-04-2023</a:t>
            </a:fld>
            <a:endParaRPr lang="da-DK" dirty="0"/>
          </a:p>
        </p:txBody>
      </p:sp>
      <p:sp>
        <p:nvSpPr>
          <p:cNvPr id="9" name="Pladsholder til tekst 2"/>
          <p:cNvSpPr>
            <a:spLocks noGrp="1"/>
          </p:cNvSpPr>
          <p:nvPr>
            <p:ph type="body" idx="1"/>
          </p:nvPr>
        </p:nvSpPr>
        <p:spPr>
          <a:xfrm>
            <a:off x="439962" y="3848406"/>
            <a:ext cx="5568950" cy="1054735"/>
          </a:xfrm>
          <a:solidFill>
            <a:srgbClr val="004558"/>
          </a:solidFill>
        </p:spPr>
        <p:txBody>
          <a:bodyPr wrap="square"/>
          <a:lstStyle>
            <a:lvl1pPr marL="0" indent="0">
              <a:buNone/>
              <a:defRPr sz="2400">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endParaRPr lang="da-DK" dirty="0"/>
          </a:p>
        </p:txBody>
      </p:sp>
      <p:sp>
        <p:nvSpPr>
          <p:cNvPr id="8" name="Titel 1"/>
          <p:cNvSpPr>
            <a:spLocks noGrp="1"/>
          </p:cNvSpPr>
          <p:nvPr>
            <p:ph type="title"/>
          </p:nvPr>
        </p:nvSpPr>
        <p:spPr>
          <a:xfrm>
            <a:off x="439962" y="1578543"/>
            <a:ext cx="5568950" cy="2311465"/>
          </a:xfrm>
          <a:solidFill>
            <a:srgbClr val="004558"/>
          </a:solidFill>
        </p:spPr>
        <p:txBody>
          <a:bodyPr wrap="square" anchor="b">
            <a:normAutofit/>
          </a:bodyPr>
          <a:lstStyle>
            <a:lvl1pPr>
              <a:defRPr sz="5400" b="1">
                <a:solidFill>
                  <a:schemeClr val="bg1"/>
                </a:solidFill>
                <a:latin typeface="Malgun Gothic" panose="020B0503020000020004" pitchFamily="34" charset="-127"/>
                <a:ea typeface="Malgun Gothic" panose="020B0503020000020004" pitchFamily="34" charset="-127"/>
              </a:defRPr>
            </a:lvl1pPr>
          </a:lstStyle>
          <a:p>
            <a:r>
              <a:rPr lang="da-DK" dirty="0"/>
              <a:t>Klik for at redigere i master</a:t>
            </a:r>
          </a:p>
        </p:txBody>
      </p:sp>
    </p:spTree>
    <p:extLst>
      <p:ext uri="{BB962C8B-B14F-4D97-AF65-F5344CB8AC3E}">
        <p14:creationId xmlns:p14="http://schemas.microsoft.com/office/powerpoint/2010/main" val="64436797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85944D5-3DE9-4604-9BD4-D8CF620786E4}"/>
              </a:ext>
            </a:extLst>
          </p:cNvPr>
          <p:cNvSpPr>
            <a:spLocks noGrp="1"/>
          </p:cNvSpPr>
          <p:nvPr>
            <p:ph type="title"/>
          </p:nvPr>
        </p:nvSpPr>
        <p:spPr>
          <a:xfrm>
            <a:off x="839788" y="365125"/>
            <a:ext cx="10515600" cy="1325563"/>
          </a:xfrm>
        </p:spPr>
        <p:txBody>
          <a:bodyPr/>
          <a:lstStyle/>
          <a:p>
            <a:r>
              <a:rPr lang="da-DK"/>
              <a:t>Klik for at redigere titeltypografien i masteren</a:t>
            </a:r>
          </a:p>
        </p:txBody>
      </p:sp>
      <p:sp>
        <p:nvSpPr>
          <p:cNvPr id="3" name="Pladsholder til tekst 2">
            <a:extLst>
              <a:ext uri="{FF2B5EF4-FFF2-40B4-BE49-F238E27FC236}">
                <a16:creationId xmlns:a16="http://schemas.microsoft.com/office/drawing/2014/main" id="{193EFC95-21E0-4D1E-BEB2-EC85B0B15ED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4" name="Pladsholder til indhold 3">
            <a:extLst>
              <a:ext uri="{FF2B5EF4-FFF2-40B4-BE49-F238E27FC236}">
                <a16:creationId xmlns:a16="http://schemas.microsoft.com/office/drawing/2014/main" id="{CC97C4E8-E394-4D7E-99D3-85A1C73FF9DE}"/>
              </a:ext>
            </a:extLst>
          </p:cNvPr>
          <p:cNvSpPr>
            <a:spLocks noGrp="1"/>
          </p:cNvSpPr>
          <p:nvPr>
            <p:ph sz="half" idx="2"/>
          </p:nvPr>
        </p:nvSpPr>
        <p:spPr>
          <a:xfrm>
            <a:off x="839788" y="2505075"/>
            <a:ext cx="5157787"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tekst 4">
            <a:extLst>
              <a:ext uri="{FF2B5EF4-FFF2-40B4-BE49-F238E27FC236}">
                <a16:creationId xmlns:a16="http://schemas.microsoft.com/office/drawing/2014/main" id="{F1ED1B61-AF7E-4B59-A6B7-D40FBC503FE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6" name="Pladsholder til indhold 5">
            <a:extLst>
              <a:ext uri="{FF2B5EF4-FFF2-40B4-BE49-F238E27FC236}">
                <a16:creationId xmlns:a16="http://schemas.microsoft.com/office/drawing/2014/main" id="{1BEBFC6E-722C-4022-99A4-E3C91BBC0DB7}"/>
              </a:ext>
            </a:extLst>
          </p:cNvPr>
          <p:cNvSpPr>
            <a:spLocks noGrp="1"/>
          </p:cNvSpPr>
          <p:nvPr>
            <p:ph sz="quarter" idx="4"/>
          </p:nvPr>
        </p:nvSpPr>
        <p:spPr>
          <a:xfrm>
            <a:off x="6172200" y="2505075"/>
            <a:ext cx="5183188"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7" name="Pladsholder til dato 6">
            <a:extLst>
              <a:ext uri="{FF2B5EF4-FFF2-40B4-BE49-F238E27FC236}">
                <a16:creationId xmlns:a16="http://schemas.microsoft.com/office/drawing/2014/main" id="{81F70114-C558-496A-BD46-9C7A4A5A4E43}"/>
              </a:ext>
            </a:extLst>
          </p:cNvPr>
          <p:cNvSpPr>
            <a:spLocks noGrp="1"/>
          </p:cNvSpPr>
          <p:nvPr>
            <p:ph type="dt" sz="half" idx="10"/>
          </p:nvPr>
        </p:nvSpPr>
        <p:spPr/>
        <p:txBody>
          <a:bodyPr/>
          <a:lstStyle/>
          <a:p>
            <a:fld id="{E2F608F6-B51B-4378-A2EA-54E2EABF881F}" type="datetimeFigureOut">
              <a:rPr lang="da-DK" smtClean="0"/>
              <a:t>26-04-2023</a:t>
            </a:fld>
            <a:endParaRPr lang="da-DK"/>
          </a:p>
        </p:txBody>
      </p:sp>
      <p:sp>
        <p:nvSpPr>
          <p:cNvPr id="8" name="Pladsholder til sidefod 7">
            <a:extLst>
              <a:ext uri="{FF2B5EF4-FFF2-40B4-BE49-F238E27FC236}">
                <a16:creationId xmlns:a16="http://schemas.microsoft.com/office/drawing/2014/main" id="{0AFDA9BB-F984-459F-9279-3CA6886797D6}"/>
              </a:ext>
            </a:extLst>
          </p:cNvPr>
          <p:cNvSpPr>
            <a:spLocks noGrp="1"/>
          </p:cNvSpPr>
          <p:nvPr>
            <p:ph type="ftr" sz="quarter" idx="11"/>
          </p:nvPr>
        </p:nvSpPr>
        <p:spPr/>
        <p:txBody>
          <a:bodyPr/>
          <a:lstStyle/>
          <a:p>
            <a:endParaRPr lang="da-DK"/>
          </a:p>
        </p:txBody>
      </p:sp>
      <p:sp>
        <p:nvSpPr>
          <p:cNvPr id="9" name="Pladsholder til slidenummer 8">
            <a:extLst>
              <a:ext uri="{FF2B5EF4-FFF2-40B4-BE49-F238E27FC236}">
                <a16:creationId xmlns:a16="http://schemas.microsoft.com/office/drawing/2014/main" id="{E4297021-32EF-4370-BC9A-98A5029844E5}"/>
              </a:ext>
            </a:extLst>
          </p:cNvPr>
          <p:cNvSpPr>
            <a:spLocks noGrp="1"/>
          </p:cNvSpPr>
          <p:nvPr>
            <p:ph type="sldNum" sz="quarter" idx="12"/>
          </p:nvPr>
        </p:nvSpPr>
        <p:spPr/>
        <p:txBody>
          <a:bodyPr/>
          <a:lstStyle/>
          <a:p>
            <a:fld id="{C712A46E-060E-44EB-AB74-AB7161E1BB9F}" type="slidenum">
              <a:rPr lang="da-DK" smtClean="0"/>
              <a:t>‹nr.›</a:t>
            </a:fld>
            <a:endParaRPr lang="da-DK"/>
          </a:p>
        </p:txBody>
      </p:sp>
    </p:spTree>
    <p:extLst>
      <p:ext uri="{BB962C8B-B14F-4D97-AF65-F5344CB8AC3E}">
        <p14:creationId xmlns:p14="http://schemas.microsoft.com/office/powerpoint/2010/main" val="381114068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kst højre">
    <p:spTree>
      <p:nvGrpSpPr>
        <p:cNvPr id="1" name=""/>
        <p:cNvGrpSpPr/>
        <p:nvPr/>
      </p:nvGrpSpPr>
      <p:grpSpPr>
        <a:xfrm>
          <a:off x="0" y="0"/>
          <a:ext cx="0" cy="0"/>
          <a:chOff x="0" y="0"/>
          <a:chExt cx="0" cy="0"/>
        </a:xfrm>
      </p:grpSpPr>
      <p:sp>
        <p:nvSpPr>
          <p:cNvPr id="10" name="Rektangel 9"/>
          <p:cNvSpPr/>
          <p:nvPr userDrawn="1"/>
        </p:nvSpPr>
        <p:spPr>
          <a:xfrm>
            <a:off x="1" y="0"/>
            <a:ext cx="4643120" cy="6858000"/>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
        <p:nvSpPr>
          <p:cNvPr id="2" name="Titel 1"/>
          <p:cNvSpPr>
            <a:spLocks noGrp="1"/>
          </p:cNvSpPr>
          <p:nvPr>
            <p:ph type="title"/>
          </p:nvPr>
        </p:nvSpPr>
        <p:spPr>
          <a:xfrm>
            <a:off x="520164" y="2263458"/>
            <a:ext cx="3518436" cy="1829435"/>
          </a:xfrm>
        </p:spPr>
        <p:txBody>
          <a:bodyPr/>
          <a:lstStyle>
            <a:lvl1pPr algn="ctr">
              <a:defRPr>
                <a:solidFill>
                  <a:schemeClr val="bg1"/>
                </a:solidFill>
                <a:latin typeface="Malgun Gothic" panose="020B0503020000020004" pitchFamily="34" charset="-127"/>
                <a:ea typeface="Malgun Gothic" panose="020B0503020000020004" pitchFamily="34" charset="-127"/>
              </a:defRPr>
            </a:lvl1pPr>
          </a:lstStyle>
          <a:p>
            <a:r>
              <a:rPr lang="da-DK" dirty="0"/>
              <a:t>Klik for at redigere i master</a:t>
            </a:r>
          </a:p>
        </p:txBody>
      </p:sp>
      <p:sp>
        <p:nvSpPr>
          <p:cNvPr id="5" name="Pladsholder til dato 4"/>
          <p:cNvSpPr>
            <a:spLocks noGrp="1"/>
          </p:cNvSpPr>
          <p:nvPr>
            <p:ph type="dt" sz="half" idx="10"/>
          </p:nvPr>
        </p:nvSpPr>
        <p:spPr>
          <a:xfrm>
            <a:off x="8382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dirty="0"/>
          </a:p>
        </p:txBody>
      </p:sp>
      <p:sp>
        <p:nvSpPr>
          <p:cNvPr id="6" name="Pladsholder til sidefod 5"/>
          <p:cNvSpPr>
            <a:spLocks noGrp="1"/>
          </p:cNvSpPr>
          <p:nvPr>
            <p:ph type="ftr" sz="quarter" idx="11"/>
          </p:nvPr>
        </p:nvSpPr>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dirty="0"/>
          </a:p>
        </p:txBody>
      </p:sp>
      <p:sp>
        <p:nvSpPr>
          <p:cNvPr id="7" name="Pladsholder til slidenummer 6"/>
          <p:cNvSpPr>
            <a:spLocks noGrp="1"/>
          </p:cNvSpPr>
          <p:nvPr>
            <p:ph type="sldNum" sz="quarter" idx="12"/>
          </p:nvPr>
        </p:nvSpPr>
        <p:spPr>
          <a:xfrm>
            <a:off x="86106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dirty="0"/>
          </a:p>
        </p:txBody>
      </p:sp>
      <p:sp>
        <p:nvSpPr>
          <p:cNvPr id="8" name="Pladsholder til tekst 7"/>
          <p:cNvSpPr>
            <a:spLocks noGrp="1"/>
          </p:cNvSpPr>
          <p:nvPr>
            <p:ph type="body" sz="quarter" idx="14"/>
          </p:nvPr>
        </p:nvSpPr>
        <p:spPr>
          <a:xfrm>
            <a:off x="5342019" y="701040"/>
            <a:ext cx="6121670" cy="5180648"/>
          </a:xfrm>
        </p:spPr>
        <p:txBody>
          <a:bodyPr/>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spTree>
    <p:extLst>
      <p:ext uri="{BB962C8B-B14F-4D97-AF65-F5344CB8AC3E}">
        <p14:creationId xmlns:p14="http://schemas.microsoft.com/office/powerpoint/2010/main" val="399970663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Tekst højre">
    <p:spTree>
      <p:nvGrpSpPr>
        <p:cNvPr id="1" name=""/>
        <p:cNvGrpSpPr/>
        <p:nvPr/>
      </p:nvGrpSpPr>
      <p:grpSpPr>
        <a:xfrm>
          <a:off x="0" y="0"/>
          <a:ext cx="0" cy="0"/>
          <a:chOff x="0" y="0"/>
          <a:chExt cx="0" cy="0"/>
        </a:xfrm>
      </p:grpSpPr>
      <p:sp>
        <p:nvSpPr>
          <p:cNvPr id="9" name="Rektangel 8"/>
          <p:cNvSpPr/>
          <p:nvPr userDrawn="1"/>
        </p:nvSpPr>
        <p:spPr>
          <a:xfrm>
            <a:off x="4643121" y="0"/>
            <a:ext cx="7548879" cy="6858000"/>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dirty="0"/>
          </a:p>
        </p:txBody>
      </p:sp>
      <p:sp>
        <p:nvSpPr>
          <p:cNvPr id="2" name="Titel 1"/>
          <p:cNvSpPr>
            <a:spLocks noGrp="1"/>
          </p:cNvSpPr>
          <p:nvPr>
            <p:ph type="title"/>
          </p:nvPr>
        </p:nvSpPr>
        <p:spPr>
          <a:xfrm>
            <a:off x="520164" y="2263458"/>
            <a:ext cx="3518436" cy="1829435"/>
          </a:xfrm>
        </p:spPr>
        <p:txBody>
          <a:bodyPr/>
          <a:lstStyle>
            <a:lvl1pPr algn="ctr">
              <a:defRPr>
                <a:solidFill>
                  <a:schemeClr val="tx1"/>
                </a:solidFill>
                <a:latin typeface="Malgun Gothic" panose="020B0503020000020004" pitchFamily="34" charset="-127"/>
                <a:ea typeface="Malgun Gothic" panose="020B0503020000020004" pitchFamily="34" charset="-127"/>
              </a:defRPr>
            </a:lvl1pPr>
          </a:lstStyle>
          <a:p>
            <a:r>
              <a:rPr lang="da-DK" dirty="0"/>
              <a:t>Klik for at redigere i master</a:t>
            </a:r>
          </a:p>
        </p:txBody>
      </p:sp>
      <p:sp>
        <p:nvSpPr>
          <p:cNvPr id="5" name="Pladsholder til dato 4"/>
          <p:cNvSpPr>
            <a:spLocks noGrp="1"/>
          </p:cNvSpPr>
          <p:nvPr>
            <p:ph type="dt" sz="half" idx="10"/>
          </p:nvPr>
        </p:nvSpPr>
        <p:spPr>
          <a:xfrm>
            <a:off x="8382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dirty="0"/>
          </a:p>
        </p:txBody>
      </p:sp>
      <p:sp>
        <p:nvSpPr>
          <p:cNvPr id="6" name="Pladsholder til sidefod 5"/>
          <p:cNvSpPr>
            <a:spLocks noGrp="1"/>
          </p:cNvSpPr>
          <p:nvPr>
            <p:ph type="ftr" sz="quarter" idx="11"/>
          </p:nvPr>
        </p:nvSpPr>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dirty="0"/>
          </a:p>
        </p:txBody>
      </p:sp>
      <p:sp>
        <p:nvSpPr>
          <p:cNvPr id="7" name="Pladsholder til slidenummer 6"/>
          <p:cNvSpPr>
            <a:spLocks noGrp="1"/>
          </p:cNvSpPr>
          <p:nvPr>
            <p:ph type="sldNum" sz="quarter" idx="12"/>
          </p:nvPr>
        </p:nvSpPr>
        <p:spPr>
          <a:xfrm>
            <a:off x="86106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dirty="0"/>
          </a:p>
        </p:txBody>
      </p:sp>
      <p:sp>
        <p:nvSpPr>
          <p:cNvPr id="8" name="Pladsholder til tekst 7"/>
          <p:cNvSpPr>
            <a:spLocks noGrp="1"/>
          </p:cNvSpPr>
          <p:nvPr>
            <p:ph type="body" sz="quarter" idx="14"/>
          </p:nvPr>
        </p:nvSpPr>
        <p:spPr>
          <a:xfrm>
            <a:off x="5342019" y="701040"/>
            <a:ext cx="6121670" cy="518064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pic>
        <p:nvPicPr>
          <p:cNvPr id="3" name="Billede 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671559" y="6224720"/>
            <a:ext cx="2812449" cy="505908"/>
          </a:xfrm>
          <a:prstGeom prst="rect">
            <a:avLst/>
          </a:prstGeom>
        </p:spPr>
      </p:pic>
    </p:spTree>
    <p:extLst>
      <p:ext uri="{BB962C8B-B14F-4D97-AF65-F5344CB8AC3E}">
        <p14:creationId xmlns:p14="http://schemas.microsoft.com/office/powerpoint/2010/main" val="170678919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rugerdefineret layout">
    <p:spTree>
      <p:nvGrpSpPr>
        <p:cNvPr id="1" name=""/>
        <p:cNvGrpSpPr/>
        <p:nvPr/>
      </p:nvGrpSpPr>
      <p:grpSpPr>
        <a:xfrm>
          <a:off x="0" y="0"/>
          <a:ext cx="0" cy="0"/>
          <a:chOff x="0" y="0"/>
          <a:chExt cx="0" cy="0"/>
        </a:xfrm>
      </p:grpSpPr>
      <p:sp>
        <p:nvSpPr>
          <p:cNvPr id="2" name="Titel 1"/>
          <p:cNvSpPr>
            <a:spLocks noGrp="1"/>
          </p:cNvSpPr>
          <p:nvPr>
            <p:ph type="title"/>
          </p:nvPr>
        </p:nvSpPr>
        <p:spPr>
          <a:xfrm>
            <a:off x="838200" y="2382043"/>
            <a:ext cx="4066309" cy="1325563"/>
          </a:xfrm>
        </p:spPr>
        <p:txBody>
          <a:bodyPr/>
          <a:lstStyle/>
          <a:p>
            <a:r>
              <a:rPr lang="da-DK" dirty="0"/>
              <a:t>Klik for at redigere i master</a:t>
            </a:r>
          </a:p>
        </p:txBody>
      </p:sp>
      <p:sp>
        <p:nvSpPr>
          <p:cNvPr id="3" name="Pladsholder til sidefod 2"/>
          <p:cNvSpPr>
            <a:spLocks noGrp="1"/>
          </p:cNvSpPr>
          <p:nvPr>
            <p:ph type="ftr" sz="quarter" idx="10"/>
          </p:nvPr>
        </p:nvSpPr>
        <p:spPr/>
        <p:txBody>
          <a:bodyPr/>
          <a:lstStyle/>
          <a:p>
            <a:r>
              <a:rPr lang="da-DK"/>
              <a:t>www.videnscenterportalen.dk/vfv </a:t>
            </a:r>
          </a:p>
          <a:p>
            <a:r>
              <a:rPr lang="da-DK"/>
              <a:t>www.videnscenterportalen.dk/vtoe</a:t>
            </a:r>
            <a:endParaRPr lang="da-DK" dirty="0"/>
          </a:p>
        </p:txBody>
      </p:sp>
      <p:sp>
        <p:nvSpPr>
          <p:cNvPr id="4" name="Pladsholder til slidenummer 3"/>
          <p:cNvSpPr>
            <a:spLocks noGrp="1"/>
          </p:cNvSpPr>
          <p:nvPr>
            <p:ph type="sldNum" sz="quarter" idx="11"/>
          </p:nvPr>
        </p:nvSpPr>
        <p:spPr/>
        <p:txBody>
          <a:bodyPr/>
          <a:lstStyle/>
          <a:p>
            <a:fld id="{F84D05B6-E348-4D30-ACF4-CFBFED177842}" type="slidenum">
              <a:rPr lang="da-DK" smtClean="0"/>
              <a:pPr/>
              <a:t>‹nr.›</a:t>
            </a:fld>
            <a:endParaRPr lang="da-DK" dirty="0"/>
          </a:p>
        </p:txBody>
      </p:sp>
      <p:sp>
        <p:nvSpPr>
          <p:cNvPr id="5" name="Pladsholder til dato 4"/>
          <p:cNvSpPr>
            <a:spLocks noGrp="1"/>
          </p:cNvSpPr>
          <p:nvPr>
            <p:ph type="dt" sz="half" idx="12"/>
          </p:nvPr>
        </p:nvSpPr>
        <p:spPr/>
        <p:txBody>
          <a:bodyPr/>
          <a:lstStyle/>
          <a:p>
            <a:fld id="{5E6C0508-D40D-4AC2-B6CD-6ECB66058267}" type="datetimeFigureOut">
              <a:rPr lang="da-DK" smtClean="0"/>
              <a:pPr/>
              <a:t>26-04-2023</a:t>
            </a:fld>
            <a:endParaRPr lang="da-DK" dirty="0"/>
          </a:p>
        </p:txBody>
      </p:sp>
      <p:sp>
        <p:nvSpPr>
          <p:cNvPr id="7" name="Pladsholder til tekst 6"/>
          <p:cNvSpPr>
            <a:spLocks noGrp="1"/>
          </p:cNvSpPr>
          <p:nvPr>
            <p:ph type="body" sz="quarter" idx="13"/>
          </p:nvPr>
        </p:nvSpPr>
        <p:spPr>
          <a:xfrm>
            <a:off x="5451475" y="1690688"/>
            <a:ext cx="6019800" cy="4033837"/>
          </a:xfrm>
        </p:spPr>
        <p:txBody>
          <a:bodyPr/>
          <a:lstStyle/>
          <a:p>
            <a:pPr lvl="0"/>
            <a:r>
              <a:rPr lang="da-DK"/>
              <a:t>Rediger typografien i masterens</a:t>
            </a:r>
          </a:p>
          <a:p>
            <a:pPr lvl="1"/>
            <a:r>
              <a:rPr lang="da-DK"/>
              <a:t>Andet niveau</a:t>
            </a:r>
          </a:p>
          <a:p>
            <a:pPr lvl="2"/>
            <a:r>
              <a:rPr lang="da-DK"/>
              <a:t>Tredje niveau</a:t>
            </a:r>
          </a:p>
          <a:p>
            <a:pPr lvl="3"/>
            <a:r>
              <a:rPr lang="da-DK"/>
              <a:t>Fjerde niveau</a:t>
            </a:r>
          </a:p>
          <a:p>
            <a:pPr lvl="4"/>
            <a:r>
              <a:rPr lang="da-DK"/>
              <a:t>Femte niveau</a:t>
            </a:r>
          </a:p>
        </p:txBody>
      </p:sp>
      <p:cxnSp>
        <p:nvCxnSpPr>
          <p:cNvPr id="9" name="Lige forbindelse 8"/>
          <p:cNvCxnSpPr/>
          <p:nvPr userDrawn="1"/>
        </p:nvCxnSpPr>
        <p:spPr>
          <a:xfrm>
            <a:off x="5165766" y="2007000"/>
            <a:ext cx="0" cy="284400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742435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Titelslide">
    <p:spTree>
      <p:nvGrpSpPr>
        <p:cNvPr id="1" name=""/>
        <p:cNvGrpSpPr/>
        <p:nvPr/>
      </p:nvGrpSpPr>
      <p:grpSpPr>
        <a:xfrm>
          <a:off x="0" y="0"/>
          <a:ext cx="0" cy="0"/>
          <a:chOff x="0" y="0"/>
          <a:chExt cx="0" cy="0"/>
        </a:xfrm>
      </p:grpSpPr>
      <p:sp>
        <p:nvSpPr>
          <p:cNvPr id="10" name="Rektangel 9"/>
          <p:cNvSpPr/>
          <p:nvPr userDrawn="1"/>
        </p:nvSpPr>
        <p:spPr>
          <a:xfrm>
            <a:off x="0" y="-28875"/>
            <a:ext cx="5568950" cy="3205212"/>
          </a:xfrm>
          <a:prstGeom prst="rect">
            <a:avLst/>
          </a:prstGeom>
          <a:solidFill>
            <a:srgbClr val="004558"/>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da-DK"/>
          </a:p>
        </p:txBody>
      </p:sp>
      <p:sp>
        <p:nvSpPr>
          <p:cNvPr id="7" name="Pladsholder til billede 6"/>
          <p:cNvSpPr>
            <a:spLocks noGrp="1"/>
          </p:cNvSpPr>
          <p:nvPr>
            <p:ph type="pic" sz="quarter" idx="13"/>
          </p:nvPr>
        </p:nvSpPr>
        <p:spPr>
          <a:xfrm>
            <a:off x="0" y="3205212"/>
            <a:ext cx="5568950" cy="3652788"/>
          </a:xfrm>
        </p:spPr>
        <p:txBody>
          <a:bodyPr/>
          <a:lstStyle/>
          <a:p>
            <a:endParaRPr lang="da-DK" dirty="0"/>
          </a:p>
        </p:txBody>
      </p:sp>
      <p:sp>
        <p:nvSpPr>
          <p:cNvPr id="3" name="Pladsholder til sidefod 2"/>
          <p:cNvSpPr>
            <a:spLocks noGrp="1"/>
          </p:cNvSpPr>
          <p:nvPr>
            <p:ph type="ftr" sz="quarter" idx="10"/>
          </p:nvPr>
        </p:nvSpPr>
        <p:spPr/>
        <p:txBody>
          <a:bodyPr/>
          <a:lstStyle/>
          <a:p>
            <a:r>
              <a:rPr lang="da-DK"/>
              <a:t>www.videnscenterportalen.dk/vfv </a:t>
            </a:r>
          </a:p>
          <a:p>
            <a:r>
              <a:rPr lang="da-DK"/>
              <a:t>www.videnscenterportalen.dk/vtoe</a:t>
            </a:r>
            <a:endParaRPr lang="da-DK" dirty="0"/>
          </a:p>
        </p:txBody>
      </p:sp>
      <p:sp>
        <p:nvSpPr>
          <p:cNvPr id="4" name="Pladsholder til slidenummer 3"/>
          <p:cNvSpPr>
            <a:spLocks noGrp="1"/>
          </p:cNvSpPr>
          <p:nvPr>
            <p:ph type="sldNum" sz="quarter" idx="11"/>
          </p:nvPr>
        </p:nvSpPr>
        <p:spPr/>
        <p:txBody>
          <a:bodyPr/>
          <a:lstStyle/>
          <a:p>
            <a:fld id="{F84D05B6-E348-4D30-ACF4-CFBFED177842}" type="slidenum">
              <a:rPr lang="da-DK" smtClean="0"/>
              <a:pPr/>
              <a:t>‹nr.›</a:t>
            </a:fld>
            <a:endParaRPr lang="da-DK" dirty="0"/>
          </a:p>
        </p:txBody>
      </p:sp>
      <p:sp>
        <p:nvSpPr>
          <p:cNvPr id="5" name="Pladsholder til dato 4"/>
          <p:cNvSpPr>
            <a:spLocks noGrp="1"/>
          </p:cNvSpPr>
          <p:nvPr>
            <p:ph type="dt" sz="half" idx="12"/>
          </p:nvPr>
        </p:nvSpPr>
        <p:spPr/>
        <p:txBody>
          <a:bodyPr/>
          <a:lstStyle/>
          <a:p>
            <a:fld id="{5E6C0508-D40D-4AC2-B6CD-6ECB66058267}" type="datetimeFigureOut">
              <a:rPr lang="da-DK" smtClean="0"/>
              <a:pPr/>
              <a:t>26-04-2023</a:t>
            </a:fld>
            <a:endParaRPr lang="da-DK" dirty="0"/>
          </a:p>
        </p:txBody>
      </p:sp>
      <p:sp>
        <p:nvSpPr>
          <p:cNvPr id="8" name="Titel 1"/>
          <p:cNvSpPr>
            <a:spLocks noGrp="1"/>
          </p:cNvSpPr>
          <p:nvPr>
            <p:ph type="title"/>
          </p:nvPr>
        </p:nvSpPr>
        <p:spPr>
          <a:xfrm>
            <a:off x="308008" y="643055"/>
            <a:ext cx="4952933" cy="1339750"/>
          </a:xfrm>
          <a:noFill/>
        </p:spPr>
        <p:txBody>
          <a:bodyPr wrap="square" anchor="b">
            <a:normAutofit/>
          </a:bodyPr>
          <a:lstStyle>
            <a:lvl1pPr>
              <a:defRPr sz="4400" b="1">
                <a:solidFill>
                  <a:schemeClr val="bg1"/>
                </a:solidFill>
                <a:latin typeface="Malgun Gothic" panose="020B0503020000020004" pitchFamily="34" charset="-127"/>
                <a:ea typeface="Malgun Gothic" panose="020B0503020000020004" pitchFamily="34" charset="-127"/>
              </a:defRPr>
            </a:lvl1pPr>
          </a:lstStyle>
          <a:p>
            <a:r>
              <a:rPr lang="da-DK" dirty="0"/>
              <a:t>Klik for at redigere i master</a:t>
            </a:r>
          </a:p>
        </p:txBody>
      </p:sp>
      <p:sp>
        <p:nvSpPr>
          <p:cNvPr id="6" name="Pladsholder til tekst 5"/>
          <p:cNvSpPr>
            <a:spLocks noGrp="1"/>
          </p:cNvSpPr>
          <p:nvPr>
            <p:ph type="body" sz="quarter" idx="14"/>
          </p:nvPr>
        </p:nvSpPr>
        <p:spPr>
          <a:xfrm>
            <a:off x="5871260" y="866274"/>
            <a:ext cx="5986462" cy="4985251"/>
          </a:xfrm>
        </p:spPr>
        <p:txBody>
          <a:bodyPr/>
          <a:lstStyle/>
          <a:p>
            <a:pPr lvl="0"/>
            <a:r>
              <a:rPr lang="da-DK"/>
              <a:t>Rediger typografien i masterens</a:t>
            </a:r>
          </a:p>
          <a:p>
            <a:pPr lvl="1"/>
            <a:r>
              <a:rPr lang="da-DK"/>
              <a:t>Andet niveau</a:t>
            </a:r>
          </a:p>
          <a:p>
            <a:pPr lvl="2"/>
            <a:r>
              <a:rPr lang="da-DK"/>
              <a:t>Tredje niveau</a:t>
            </a:r>
          </a:p>
          <a:p>
            <a:pPr lvl="3"/>
            <a:r>
              <a:rPr lang="da-DK"/>
              <a:t>Fjerde niveau</a:t>
            </a:r>
          </a:p>
          <a:p>
            <a:pPr lvl="4"/>
            <a:r>
              <a:rPr lang="da-DK"/>
              <a:t>Femte niveau</a:t>
            </a:r>
          </a:p>
        </p:txBody>
      </p:sp>
    </p:spTree>
    <p:extLst>
      <p:ext uri="{BB962C8B-B14F-4D97-AF65-F5344CB8AC3E}">
        <p14:creationId xmlns:p14="http://schemas.microsoft.com/office/powerpoint/2010/main" val="56697309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Fuldbillede højre">
    <p:spTree>
      <p:nvGrpSpPr>
        <p:cNvPr id="1" name=""/>
        <p:cNvGrpSpPr/>
        <p:nvPr/>
      </p:nvGrpSpPr>
      <p:grpSpPr>
        <a:xfrm>
          <a:off x="0" y="0"/>
          <a:ext cx="0" cy="0"/>
          <a:chOff x="0" y="0"/>
          <a:chExt cx="0" cy="0"/>
        </a:xfrm>
      </p:grpSpPr>
      <p:sp>
        <p:nvSpPr>
          <p:cNvPr id="10" name="Rektangel 9"/>
          <p:cNvSpPr/>
          <p:nvPr userDrawn="1"/>
        </p:nvSpPr>
        <p:spPr>
          <a:xfrm>
            <a:off x="0" y="0"/>
            <a:ext cx="6477000" cy="6858000"/>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2" name="Titel 1"/>
          <p:cNvSpPr>
            <a:spLocks noGrp="1"/>
          </p:cNvSpPr>
          <p:nvPr>
            <p:ph type="title"/>
          </p:nvPr>
        </p:nvSpPr>
        <p:spPr>
          <a:xfrm>
            <a:off x="838200" y="365125"/>
            <a:ext cx="5181600" cy="1325563"/>
          </a:xfrm>
        </p:spPr>
        <p:txBody>
          <a:bodyPr/>
          <a:lstStyle>
            <a:lvl1pPr>
              <a:defRPr>
                <a:solidFill>
                  <a:schemeClr val="bg1"/>
                </a:solidFill>
                <a:latin typeface="Malgun Gothic" panose="020B0503020000020004" pitchFamily="34" charset="-127"/>
                <a:ea typeface="Malgun Gothic" panose="020B0503020000020004" pitchFamily="34" charset="-127"/>
              </a:defRPr>
            </a:lvl1pPr>
          </a:lstStyle>
          <a:p>
            <a:r>
              <a:rPr lang="da-DK" dirty="0"/>
              <a:t>Klik for at redigere i master</a:t>
            </a:r>
          </a:p>
        </p:txBody>
      </p:sp>
      <p:sp>
        <p:nvSpPr>
          <p:cNvPr id="3" name="Pladsholder til indhold 2"/>
          <p:cNvSpPr>
            <a:spLocks noGrp="1"/>
          </p:cNvSpPr>
          <p:nvPr>
            <p:ph sz="half" idx="1"/>
          </p:nvPr>
        </p:nvSpPr>
        <p:spPr>
          <a:xfrm>
            <a:off x="838200" y="1825625"/>
            <a:ext cx="5181600" cy="4123913"/>
          </a:xfrm>
        </p:spPr>
        <p:txBody>
          <a:bodyPr/>
          <a:lstStyle>
            <a:lvl1pPr>
              <a:defRPr>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a:defRPr>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a:defRPr>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a:defRPr>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a:defRPr>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5" name="Pladsholder til dato 4"/>
          <p:cNvSpPr>
            <a:spLocks noGrp="1"/>
          </p:cNvSpPr>
          <p:nvPr>
            <p:ph type="dt" sz="half" idx="10"/>
          </p:nvPr>
        </p:nvSpPr>
        <p:spPr>
          <a:xfrm>
            <a:off x="8382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dirty="0"/>
          </a:p>
        </p:txBody>
      </p:sp>
      <p:sp>
        <p:nvSpPr>
          <p:cNvPr id="6" name="Pladsholder til sidefod 5"/>
          <p:cNvSpPr>
            <a:spLocks noGrp="1"/>
          </p:cNvSpPr>
          <p:nvPr>
            <p:ph type="ftr" sz="quarter" idx="11"/>
          </p:nvPr>
        </p:nvSpPr>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dirty="0"/>
          </a:p>
        </p:txBody>
      </p:sp>
      <p:sp>
        <p:nvSpPr>
          <p:cNvPr id="7" name="Pladsholder til slidenummer 6"/>
          <p:cNvSpPr>
            <a:spLocks noGrp="1"/>
          </p:cNvSpPr>
          <p:nvPr>
            <p:ph type="sldNum" sz="quarter" idx="12"/>
          </p:nvPr>
        </p:nvSpPr>
        <p:spPr>
          <a:xfrm>
            <a:off x="86106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dirty="0"/>
          </a:p>
        </p:txBody>
      </p:sp>
      <p:sp>
        <p:nvSpPr>
          <p:cNvPr id="9" name="Pladsholder til billede 8"/>
          <p:cNvSpPr>
            <a:spLocks noGrp="1"/>
          </p:cNvSpPr>
          <p:nvPr>
            <p:ph type="pic" sz="quarter" idx="13"/>
          </p:nvPr>
        </p:nvSpPr>
        <p:spPr>
          <a:xfrm>
            <a:off x="6477000" y="0"/>
            <a:ext cx="5715000" cy="6044540"/>
          </a:xfrm>
        </p:spPr>
        <p:txBody>
          <a:bodyPr/>
          <a:lstStyle/>
          <a:p>
            <a:endParaRPr lang="da-DK"/>
          </a:p>
        </p:txBody>
      </p:sp>
    </p:spTree>
    <p:extLst>
      <p:ext uri="{BB962C8B-B14F-4D97-AF65-F5344CB8AC3E}">
        <p14:creationId xmlns:p14="http://schemas.microsoft.com/office/powerpoint/2010/main" val="220807416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1_Billede højre">
    <p:spTree>
      <p:nvGrpSpPr>
        <p:cNvPr id="1" name=""/>
        <p:cNvGrpSpPr/>
        <p:nvPr/>
      </p:nvGrpSpPr>
      <p:grpSpPr>
        <a:xfrm>
          <a:off x="0" y="0"/>
          <a:ext cx="0" cy="0"/>
          <a:chOff x="0" y="0"/>
          <a:chExt cx="0" cy="0"/>
        </a:xfrm>
      </p:grpSpPr>
      <p:sp>
        <p:nvSpPr>
          <p:cNvPr id="8" name="Rektangel 7"/>
          <p:cNvSpPr/>
          <p:nvPr userDrawn="1"/>
        </p:nvSpPr>
        <p:spPr>
          <a:xfrm>
            <a:off x="0" y="0"/>
            <a:ext cx="5581403" cy="6858000"/>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2" name="Titel 1"/>
          <p:cNvSpPr>
            <a:spLocks noGrp="1"/>
          </p:cNvSpPr>
          <p:nvPr>
            <p:ph type="title"/>
          </p:nvPr>
        </p:nvSpPr>
        <p:spPr>
          <a:xfrm>
            <a:off x="590413" y="457200"/>
            <a:ext cx="4456599" cy="1600200"/>
          </a:xfrm>
        </p:spPr>
        <p:txBody>
          <a:bodyPr anchor="b">
            <a:noAutofit/>
          </a:bodyPr>
          <a:lstStyle>
            <a:lvl1pPr>
              <a:defRPr sz="4400">
                <a:solidFill>
                  <a:schemeClr val="bg1"/>
                </a:solidFill>
                <a:latin typeface="Malgun Gothic" panose="020B0503020000020004" pitchFamily="34" charset="-127"/>
                <a:ea typeface="Malgun Gothic" panose="020B0503020000020004" pitchFamily="34" charset="-127"/>
                <a:cs typeface="Malgun Gothic Semilight" panose="020B0502040204020203" pitchFamily="34" charset="-128"/>
              </a:defRPr>
            </a:lvl1pPr>
          </a:lstStyle>
          <a:p>
            <a:r>
              <a:rPr lang="da-DK" dirty="0"/>
              <a:t>Klik for at redigere i master</a:t>
            </a:r>
          </a:p>
        </p:txBody>
      </p:sp>
      <p:sp>
        <p:nvSpPr>
          <p:cNvPr id="3" name="Pladsholder til billede 2"/>
          <p:cNvSpPr>
            <a:spLocks noGrp="1"/>
          </p:cNvSpPr>
          <p:nvPr>
            <p:ph type="pic" idx="1"/>
          </p:nvPr>
        </p:nvSpPr>
        <p:spPr>
          <a:xfrm>
            <a:off x="6180522" y="987425"/>
            <a:ext cx="5548353" cy="4873625"/>
          </a:xfrm>
        </p:spPr>
        <p:txBody>
          <a:bodyPr/>
          <a:lstStyle>
            <a:lvl1pPr marL="0" indent="0">
              <a:buNone/>
              <a:defRPr sz="32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dirty="0"/>
          </a:p>
        </p:txBody>
      </p:sp>
      <p:sp>
        <p:nvSpPr>
          <p:cNvPr id="4" name="Pladsholder til tekst 3"/>
          <p:cNvSpPr>
            <a:spLocks noGrp="1"/>
          </p:cNvSpPr>
          <p:nvPr>
            <p:ph type="body" sz="half" idx="2"/>
          </p:nvPr>
        </p:nvSpPr>
        <p:spPr>
          <a:xfrm>
            <a:off x="590413" y="2057400"/>
            <a:ext cx="4456599" cy="3811588"/>
          </a:xfrm>
        </p:spPr>
        <p:txBody>
          <a:bodyPr/>
          <a:lstStyle>
            <a:lvl1pPr marL="0" indent="0">
              <a:buNone/>
              <a:defRPr sz="1600">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dirty="0"/>
              <a:t>Rediger typografien i masterens</a:t>
            </a:r>
          </a:p>
        </p:txBody>
      </p:sp>
      <p:sp>
        <p:nvSpPr>
          <p:cNvPr id="5" name="Pladsholder til dato 4"/>
          <p:cNvSpPr>
            <a:spLocks noGrp="1"/>
          </p:cNvSpPr>
          <p:nvPr>
            <p:ph type="dt" sz="half" idx="10"/>
          </p:nvPr>
        </p:nvSpPr>
        <p:spPr>
          <a:xfrm>
            <a:off x="8382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a:p>
        </p:txBody>
      </p:sp>
      <p:sp>
        <p:nvSpPr>
          <p:cNvPr id="6" name="Pladsholder til sidefod 5"/>
          <p:cNvSpPr>
            <a:spLocks noGrp="1"/>
          </p:cNvSpPr>
          <p:nvPr>
            <p:ph type="ftr" sz="quarter" idx="11"/>
          </p:nvPr>
        </p:nvSpPr>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a:p>
        </p:txBody>
      </p:sp>
      <p:sp>
        <p:nvSpPr>
          <p:cNvPr id="7" name="Pladsholder til slidenummer 6"/>
          <p:cNvSpPr>
            <a:spLocks noGrp="1"/>
          </p:cNvSpPr>
          <p:nvPr>
            <p:ph type="sldNum" sz="quarter" idx="12"/>
          </p:nvPr>
        </p:nvSpPr>
        <p:spPr>
          <a:xfrm>
            <a:off x="86106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a:p>
        </p:txBody>
      </p:sp>
    </p:spTree>
    <p:extLst>
      <p:ext uri="{BB962C8B-B14F-4D97-AF65-F5344CB8AC3E}">
        <p14:creationId xmlns:p14="http://schemas.microsoft.com/office/powerpoint/2010/main" val="27260387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Fuldbillede venstre">
    <p:spTree>
      <p:nvGrpSpPr>
        <p:cNvPr id="1" name=""/>
        <p:cNvGrpSpPr/>
        <p:nvPr/>
      </p:nvGrpSpPr>
      <p:grpSpPr>
        <a:xfrm>
          <a:off x="0" y="0"/>
          <a:ext cx="0" cy="0"/>
          <a:chOff x="0" y="0"/>
          <a:chExt cx="0" cy="0"/>
        </a:xfrm>
      </p:grpSpPr>
      <p:sp>
        <p:nvSpPr>
          <p:cNvPr id="8" name="Rektangel 7"/>
          <p:cNvSpPr/>
          <p:nvPr userDrawn="1"/>
        </p:nvSpPr>
        <p:spPr>
          <a:xfrm>
            <a:off x="5715001" y="4392"/>
            <a:ext cx="6477000" cy="6028273"/>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5" name="Pladsholder til dato 4"/>
          <p:cNvSpPr>
            <a:spLocks noGrp="1"/>
          </p:cNvSpPr>
          <p:nvPr>
            <p:ph type="dt" sz="half" idx="10"/>
          </p:nvPr>
        </p:nvSpPr>
        <p:spPr>
          <a:xfrm>
            <a:off x="8382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dirty="0"/>
          </a:p>
        </p:txBody>
      </p:sp>
      <p:sp>
        <p:nvSpPr>
          <p:cNvPr id="6" name="Pladsholder til sidefod 5"/>
          <p:cNvSpPr>
            <a:spLocks noGrp="1"/>
          </p:cNvSpPr>
          <p:nvPr>
            <p:ph type="ftr" sz="quarter" idx="11"/>
          </p:nvPr>
        </p:nvSpPr>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dirty="0"/>
          </a:p>
        </p:txBody>
      </p:sp>
      <p:sp>
        <p:nvSpPr>
          <p:cNvPr id="7" name="Pladsholder til slidenummer 6"/>
          <p:cNvSpPr>
            <a:spLocks noGrp="1"/>
          </p:cNvSpPr>
          <p:nvPr>
            <p:ph type="sldNum" sz="quarter" idx="12"/>
          </p:nvPr>
        </p:nvSpPr>
        <p:spPr>
          <a:xfrm>
            <a:off x="86106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dirty="0"/>
          </a:p>
        </p:txBody>
      </p:sp>
      <p:sp>
        <p:nvSpPr>
          <p:cNvPr id="10" name="Titel 1"/>
          <p:cNvSpPr txBox="1">
            <a:spLocks/>
          </p:cNvSpPr>
          <p:nvPr userDrawn="1"/>
        </p:nvSpPr>
        <p:spPr>
          <a:xfrm>
            <a:off x="6213763" y="365125"/>
            <a:ext cx="5181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algun Gothic" panose="020B0503020000020004" pitchFamily="34" charset="-127"/>
                <a:ea typeface="Malgun Gothic" panose="020B0503020000020004" pitchFamily="34" charset="-127"/>
                <a:cs typeface="+mj-cs"/>
              </a:defRPr>
            </a:lvl1pPr>
          </a:lstStyle>
          <a:p>
            <a:r>
              <a:rPr lang="da-DK" dirty="0">
                <a:solidFill>
                  <a:schemeClr val="bg1"/>
                </a:solidFill>
              </a:rPr>
              <a:t>Klik for at redigere i master</a:t>
            </a:r>
          </a:p>
        </p:txBody>
      </p:sp>
      <p:sp>
        <p:nvSpPr>
          <p:cNvPr id="11" name="Pladsholder til indhold 2"/>
          <p:cNvSpPr>
            <a:spLocks noGrp="1"/>
          </p:cNvSpPr>
          <p:nvPr>
            <p:ph sz="half" idx="14"/>
          </p:nvPr>
        </p:nvSpPr>
        <p:spPr>
          <a:xfrm>
            <a:off x="6213763" y="2014373"/>
            <a:ext cx="5181600" cy="3935165"/>
          </a:xfrm>
        </p:spPr>
        <p:txBody>
          <a:bodyPr/>
          <a:lstStyle>
            <a:lvl1pPr>
              <a:defRPr>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a:defRPr>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a:defRPr>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a:defRPr>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a:defRPr>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12" name="Pladsholder til billede 8"/>
          <p:cNvSpPr>
            <a:spLocks noGrp="1"/>
          </p:cNvSpPr>
          <p:nvPr>
            <p:ph type="pic" sz="quarter" idx="15"/>
          </p:nvPr>
        </p:nvSpPr>
        <p:spPr>
          <a:xfrm>
            <a:off x="0" y="4392"/>
            <a:ext cx="5715000" cy="6858000"/>
          </a:xfrm>
        </p:spPr>
        <p:txBody>
          <a:bodyPr/>
          <a:lstStyle/>
          <a:p>
            <a:endParaRPr lang="da-DK"/>
          </a:p>
        </p:txBody>
      </p:sp>
    </p:spTree>
    <p:extLst>
      <p:ext uri="{BB962C8B-B14F-4D97-AF65-F5344CB8AC3E}">
        <p14:creationId xmlns:p14="http://schemas.microsoft.com/office/powerpoint/2010/main" val="361721166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Billede venstre">
    <p:spTree>
      <p:nvGrpSpPr>
        <p:cNvPr id="1" name=""/>
        <p:cNvGrpSpPr/>
        <p:nvPr/>
      </p:nvGrpSpPr>
      <p:grpSpPr>
        <a:xfrm>
          <a:off x="0" y="0"/>
          <a:ext cx="0" cy="0"/>
          <a:chOff x="0" y="0"/>
          <a:chExt cx="0" cy="0"/>
        </a:xfrm>
      </p:grpSpPr>
      <p:sp>
        <p:nvSpPr>
          <p:cNvPr id="5" name="Pladsholder til dato 4"/>
          <p:cNvSpPr>
            <a:spLocks noGrp="1"/>
          </p:cNvSpPr>
          <p:nvPr>
            <p:ph type="dt" sz="half" idx="10"/>
          </p:nvPr>
        </p:nvSpPr>
        <p:spPr>
          <a:xfrm>
            <a:off x="8382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a:p>
        </p:txBody>
      </p:sp>
      <p:sp>
        <p:nvSpPr>
          <p:cNvPr id="6" name="Pladsholder til sidefod 5"/>
          <p:cNvSpPr>
            <a:spLocks noGrp="1"/>
          </p:cNvSpPr>
          <p:nvPr>
            <p:ph type="ftr" sz="quarter" idx="11"/>
          </p:nvPr>
        </p:nvSpPr>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a:p>
        </p:txBody>
      </p:sp>
      <p:sp>
        <p:nvSpPr>
          <p:cNvPr id="7" name="Pladsholder til slidenummer 6"/>
          <p:cNvSpPr>
            <a:spLocks noGrp="1"/>
          </p:cNvSpPr>
          <p:nvPr>
            <p:ph type="sldNum" sz="quarter" idx="12"/>
          </p:nvPr>
        </p:nvSpPr>
        <p:spPr>
          <a:xfrm>
            <a:off x="86106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a:p>
        </p:txBody>
      </p:sp>
      <p:sp>
        <p:nvSpPr>
          <p:cNvPr id="11" name="Rektangel 10"/>
          <p:cNvSpPr/>
          <p:nvPr userDrawn="1"/>
        </p:nvSpPr>
        <p:spPr>
          <a:xfrm>
            <a:off x="6610597" y="0"/>
            <a:ext cx="5581403" cy="6032665"/>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13" name="Pladsholder til tekst 3"/>
          <p:cNvSpPr>
            <a:spLocks noGrp="1"/>
          </p:cNvSpPr>
          <p:nvPr>
            <p:ph type="body" sz="half" idx="2"/>
          </p:nvPr>
        </p:nvSpPr>
        <p:spPr>
          <a:xfrm>
            <a:off x="7201010" y="2057400"/>
            <a:ext cx="4456599" cy="3811588"/>
          </a:xfrm>
        </p:spPr>
        <p:txBody>
          <a:bodyPr/>
          <a:lstStyle>
            <a:lvl1pPr marL="0" indent="0">
              <a:buNone/>
              <a:defRPr sz="1600">
                <a:solidFill>
                  <a:schemeClr val="bg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dirty="0"/>
              <a:t>Rediger typografien i masterens</a:t>
            </a:r>
          </a:p>
        </p:txBody>
      </p:sp>
      <p:sp>
        <p:nvSpPr>
          <p:cNvPr id="14" name="Pladsholder til billede 2"/>
          <p:cNvSpPr>
            <a:spLocks noGrp="1"/>
          </p:cNvSpPr>
          <p:nvPr>
            <p:ph type="pic" idx="1"/>
          </p:nvPr>
        </p:nvSpPr>
        <p:spPr>
          <a:xfrm>
            <a:off x="475000" y="995363"/>
            <a:ext cx="5548353" cy="4873625"/>
          </a:xfrm>
        </p:spPr>
        <p:txBody>
          <a:bodyPr/>
          <a:lstStyle>
            <a:lvl1pPr marL="0" indent="0">
              <a:buNone/>
              <a:defRPr sz="32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dirty="0"/>
          </a:p>
        </p:txBody>
      </p:sp>
      <p:sp>
        <p:nvSpPr>
          <p:cNvPr id="12" name="Titel 1"/>
          <p:cNvSpPr>
            <a:spLocks noGrp="1"/>
          </p:cNvSpPr>
          <p:nvPr>
            <p:ph type="title"/>
          </p:nvPr>
        </p:nvSpPr>
        <p:spPr>
          <a:xfrm>
            <a:off x="7201010" y="457200"/>
            <a:ext cx="4456599" cy="1600200"/>
          </a:xfrm>
        </p:spPr>
        <p:txBody>
          <a:bodyPr anchor="b">
            <a:noAutofit/>
          </a:bodyPr>
          <a:lstStyle>
            <a:lvl1pPr>
              <a:defRPr sz="4400">
                <a:solidFill>
                  <a:schemeClr val="bg1"/>
                </a:solidFill>
                <a:latin typeface="Malgun Gothic" panose="020B0503020000020004" pitchFamily="34" charset="-127"/>
                <a:ea typeface="Malgun Gothic" panose="020B0503020000020004" pitchFamily="34" charset="-127"/>
                <a:cs typeface="Malgun Gothic Semilight" panose="020B0502040204020203" pitchFamily="34" charset="-128"/>
              </a:defRPr>
            </a:lvl1pPr>
          </a:lstStyle>
          <a:p>
            <a:r>
              <a:rPr lang="da-DK" dirty="0"/>
              <a:t>Klik for at redigere i master</a:t>
            </a:r>
          </a:p>
        </p:txBody>
      </p:sp>
    </p:spTree>
    <p:extLst>
      <p:ext uri="{BB962C8B-B14F-4D97-AF65-F5344CB8AC3E}">
        <p14:creationId xmlns:p14="http://schemas.microsoft.com/office/powerpoint/2010/main" val="397015256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Brugerdefineret layout">
    <p:spTree>
      <p:nvGrpSpPr>
        <p:cNvPr id="1" name=""/>
        <p:cNvGrpSpPr/>
        <p:nvPr/>
      </p:nvGrpSpPr>
      <p:grpSpPr>
        <a:xfrm>
          <a:off x="0" y="0"/>
          <a:ext cx="0" cy="0"/>
          <a:chOff x="0" y="0"/>
          <a:chExt cx="0" cy="0"/>
        </a:xfrm>
      </p:grpSpPr>
      <p:sp>
        <p:nvSpPr>
          <p:cNvPr id="3" name="Pladsholder til sidefod 2"/>
          <p:cNvSpPr>
            <a:spLocks noGrp="1"/>
          </p:cNvSpPr>
          <p:nvPr>
            <p:ph type="ftr" sz="quarter" idx="10"/>
          </p:nvPr>
        </p:nvSpPr>
        <p:spPr/>
        <p:txBody>
          <a:bodyPr/>
          <a:lstStyle/>
          <a:p>
            <a:r>
              <a:rPr lang="da-DK"/>
              <a:t>www.videnscenterportalen.dk/vfv </a:t>
            </a:r>
          </a:p>
          <a:p>
            <a:r>
              <a:rPr lang="da-DK"/>
              <a:t>www.videnscenterportalen.dk/vtoe</a:t>
            </a:r>
            <a:endParaRPr lang="da-DK" dirty="0"/>
          </a:p>
        </p:txBody>
      </p:sp>
      <p:sp>
        <p:nvSpPr>
          <p:cNvPr id="4" name="Pladsholder til slidenummer 3"/>
          <p:cNvSpPr>
            <a:spLocks noGrp="1"/>
          </p:cNvSpPr>
          <p:nvPr>
            <p:ph type="sldNum" sz="quarter" idx="11"/>
          </p:nvPr>
        </p:nvSpPr>
        <p:spPr/>
        <p:txBody>
          <a:bodyPr/>
          <a:lstStyle/>
          <a:p>
            <a:fld id="{F84D05B6-E348-4D30-ACF4-CFBFED177842}" type="slidenum">
              <a:rPr lang="da-DK" smtClean="0"/>
              <a:pPr/>
              <a:t>‹nr.›</a:t>
            </a:fld>
            <a:endParaRPr lang="da-DK" dirty="0"/>
          </a:p>
        </p:txBody>
      </p:sp>
      <p:sp>
        <p:nvSpPr>
          <p:cNvPr id="5" name="Pladsholder til dato 4"/>
          <p:cNvSpPr>
            <a:spLocks noGrp="1"/>
          </p:cNvSpPr>
          <p:nvPr>
            <p:ph type="dt" sz="half" idx="12"/>
          </p:nvPr>
        </p:nvSpPr>
        <p:spPr/>
        <p:txBody>
          <a:bodyPr/>
          <a:lstStyle/>
          <a:p>
            <a:fld id="{5E6C0508-D40D-4AC2-B6CD-6ECB66058267}" type="datetimeFigureOut">
              <a:rPr lang="da-DK" smtClean="0"/>
              <a:pPr/>
              <a:t>26-04-2023</a:t>
            </a:fld>
            <a:endParaRPr lang="da-DK" dirty="0"/>
          </a:p>
        </p:txBody>
      </p:sp>
      <p:sp>
        <p:nvSpPr>
          <p:cNvPr id="6" name="Rektangel 5"/>
          <p:cNvSpPr/>
          <p:nvPr userDrawn="1"/>
        </p:nvSpPr>
        <p:spPr>
          <a:xfrm>
            <a:off x="1" y="0"/>
            <a:ext cx="12192000" cy="6858000"/>
          </a:xfrm>
          <a:prstGeom prst="rect">
            <a:avLst/>
          </a:prstGeom>
          <a:solidFill>
            <a:srgbClr val="0045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
        <p:nvSpPr>
          <p:cNvPr id="2" name="Titel 1"/>
          <p:cNvSpPr>
            <a:spLocks noGrp="1"/>
          </p:cNvSpPr>
          <p:nvPr>
            <p:ph type="title"/>
          </p:nvPr>
        </p:nvSpPr>
        <p:spPr>
          <a:xfrm>
            <a:off x="645695" y="2081780"/>
            <a:ext cx="10515600" cy="1325563"/>
          </a:xfrm>
        </p:spPr>
        <p:txBody>
          <a:bodyPr>
            <a:normAutofit/>
          </a:bodyPr>
          <a:lstStyle>
            <a:lvl1pPr algn="ctr">
              <a:defRPr sz="4800">
                <a:solidFill>
                  <a:schemeClr val="bg1"/>
                </a:solidFill>
              </a:defRPr>
            </a:lvl1pPr>
          </a:lstStyle>
          <a:p>
            <a:r>
              <a:rPr lang="da-DK" dirty="0"/>
              <a:t>Klik for at redigere i master</a:t>
            </a:r>
          </a:p>
        </p:txBody>
      </p:sp>
      <p:pic>
        <p:nvPicPr>
          <p:cNvPr id="7" name="Billed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495574" y="5555955"/>
            <a:ext cx="4078031" cy="733563"/>
          </a:xfrm>
          <a:prstGeom prst="rect">
            <a:avLst/>
          </a:prstGeom>
        </p:spPr>
      </p:pic>
    </p:spTree>
    <p:extLst>
      <p:ext uri="{BB962C8B-B14F-4D97-AF65-F5344CB8AC3E}">
        <p14:creationId xmlns:p14="http://schemas.microsoft.com/office/powerpoint/2010/main" val="155285500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atin typeface="Malgun Gothic" panose="020B0503020000020004" pitchFamily="34" charset="-127"/>
                <a:ea typeface="Malgun Gothic" panose="020B0503020000020004" pitchFamily="34" charset="-127"/>
              </a:defRPr>
            </a:lvl1pPr>
          </a:lstStyle>
          <a:p>
            <a:r>
              <a:rPr lang="da-DK" dirty="0"/>
              <a:t>Klik for at redigere i master</a:t>
            </a:r>
          </a:p>
        </p:txBody>
      </p:sp>
      <p:sp>
        <p:nvSpPr>
          <p:cNvPr id="3" name="Pladsholder til indhold 2"/>
          <p:cNvSpPr>
            <a:spLocks noGrp="1"/>
          </p:cNvSpPr>
          <p:nvPr>
            <p:ph idx="1"/>
          </p:nvPr>
        </p:nvSpPr>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10" name="Pladsholder til dato 9"/>
          <p:cNvSpPr>
            <a:spLocks noGrp="1"/>
          </p:cNvSpPr>
          <p:nvPr>
            <p:ph type="dt" sz="half" idx="10"/>
          </p:nvPr>
        </p:nvSpPr>
        <p:spPr/>
        <p:txBody>
          <a:bodyPr/>
          <a:lstStyle/>
          <a:p>
            <a:fld id="{5E6C0508-D40D-4AC2-B6CD-6ECB66058267}" type="datetimeFigureOut">
              <a:rPr lang="da-DK" smtClean="0"/>
              <a:pPr/>
              <a:t>26-04-2023</a:t>
            </a:fld>
            <a:endParaRPr lang="da-DK" dirty="0"/>
          </a:p>
        </p:txBody>
      </p:sp>
      <p:sp>
        <p:nvSpPr>
          <p:cNvPr id="11" name="Pladsholder til sidefod 10"/>
          <p:cNvSpPr>
            <a:spLocks noGrp="1"/>
          </p:cNvSpPr>
          <p:nvPr>
            <p:ph type="ftr" sz="quarter" idx="11"/>
          </p:nvPr>
        </p:nvSpPr>
        <p:spPr/>
        <p:txBody>
          <a:bodyPr/>
          <a:lstStyle/>
          <a:p>
            <a:r>
              <a:rPr lang="da-DK"/>
              <a:t>www.videnscenterportalen.dk/vfv </a:t>
            </a:r>
          </a:p>
          <a:p>
            <a:r>
              <a:rPr lang="da-DK"/>
              <a:t>www.videnscenterportalen.dk/vtoe</a:t>
            </a:r>
            <a:endParaRPr lang="da-DK" dirty="0"/>
          </a:p>
        </p:txBody>
      </p:sp>
      <p:sp>
        <p:nvSpPr>
          <p:cNvPr id="12" name="Pladsholder til slidenummer 11"/>
          <p:cNvSpPr>
            <a:spLocks noGrp="1"/>
          </p:cNvSpPr>
          <p:nvPr>
            <p:ph type="sldNum" sz="quarter" idx="12"/>
          </p:nvPr>
        </p:nvSpPr>
        <p:spPr/>
        <p:txBody>
          <a:bodyPr/>
          <a:lstStyle/>
          <a:p>
            <a:fld id="{F84D05B6-E348-4D30-ACF4-CFBFED177842}" type="slidenum">
              <a:rPr lang="da-DK" smtClean="0"/>
              <a:pPr/>
              <a:t>‹nr.›</a:t>
            </a:fld>
            <a:endParaRPr lang="da-DK" dirty="0"/>
          </a:p>
        </p:txBody>
      </p:sp>
    </p:spTree>
    <p:extLst>
      <p:ext uri="{BB962C8B-B14F-4D97-AF65-F5344CB8AC3E}">
        <p14:creationId xmlns:p14="http://schemas.microsoft.com/office/powerpoint/2010/main" val="3487703777"/>
      </p:ext>
    </p:extLst>
  </p:cSld>
  <p:clrMapOvr>
    <a:overrideClrMapping bg1="lt1" tx1="dk1" bg2="lt2" tx2="dk2" accent1="accent1" accent2="accent2" accent3="accent3" accent4="accent4" accent5="accent5" accent6="accent6" hlink="hlink" folHlink="folHlink"/>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A35E1E4-AB66-49D8-8F0D-743FB37A6473}"/>
              </a:ext>
            </a:extLst>
          </p:cNvPr>
          <p:cNvSpPr>
            <a:spLocks noGrp="1"/>
          </p:cNvSpPr>
          <p:nvPr>
            <p:ph type="title"/>
          </p:nvPr>
        </p:nvSpPr>
        <p:spPr/>
        <p:txBody>
          <a:bodyPr/>
          <a:lstStyle/>
          <a:p>
            <a:r>
              <a:rPr lang="da-DK"/>
              <a:t>Klik for at redigere titeltypografien i masteren</a:t>
            </a:r>
          </a:p>
        </p:txBody>
      </p:sp>
      <p:sp>
        <p:nvSpPr>
          <p:cNvPr id="3" name="Pladsholder til dato 2">
            <a:extLst>
              <a:ext uri="{FF2B5EF4-FFF2-40B4-BE49-F238E27FC236}">
                <a16:creationId xmlns:a16="http://schemas.microsoft.com/office/drawing/2014/main" id="{BEF4B503-9E6D-4C9E-A0F0-FED5DD10B3BF}"/>
              </a:ext>
            </a:extLst>
          </p:cNvPr>
          <p:cNvSpPr>
            <a:spLocks noGrp="1"/>
          </p:cNvSpPr>
          <p:nvPr>
            <p:ph type="dt" sz="half" idx="10"/>
          </p:nvPr>
        </p:nvSpPr>
        <p:spPr/>
        <p:txBody>
          <a:bodyPr/>
          <a:lstStyle/>
          <a:p>
            <a:fld id="{E2F608F6-B51B-4378-A2EA-54E2EABF881F}" type="datetimeFigureOut">
              <a:rPr lang="da-DK" smtClean="0"/>
              <a:t>26-04-2023</a:t>
            </a:fld>
            <a:endParaRPr lang="da-DK"/>
          </a:p>
        </p:txBody>
      </p:sp>
      <p:sp>
        <p:nvSpPr>
          <p:cNvPr id="4" name="Pladsholder til sidefod 3">
            <a:extLst>
              <a:ext uri="{FF2B5EF4-FFF2-40B4-BE49-F238E27FC236}">
                <a16:creationId xmlns:a16="http://schemas.microsoft.com/office/drawing/2014/main" id="{513F8BD9-E8C5-457F-838B-BD135740BBD2}"/>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96CF7F22-EF10-4F43-9266-11CDE2D927A6}"/>
              </a:ext>
            </a:extLst>
          </p:cNvPr>
          <p:cNvSpPr>
            <a:spLocks noGrp="1"/>
          </p:cNvSpPr>
          <p:nvPr>
            <p:ph type="sldNum" sz="quarter" idx="12"/>
          </p:nvPr>
        </p:nvSpPr>
        <p:spPr/>
        <p:txBody>
          <a:bodyPr/>
          <a:lstStyle/>
          <a:p>
            <a:fld id="{C712A46E-060E-44EB-AB74-AB7161E1BB9F}" type="slidenum">
              <a:rPr lang="da-DK" smtClean="0"/>
              <a:t>‹nr.›</a:t>
            </a:fld>
            <a:endParaRPr lang="da-DK"/>
          </a:p>
        </p:txBody>
      </p:sp>
    </p:spTree>
    <p:extLst>
      <p:ext uri="{BB962C8B-B14F-4D97-AF65-F5344CB8AC3E}">
        <p14:creationId xmlns:p14="http://schemas.microsoft.com/office/powerpoint/2010/main" val="4573776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atin typeface="Malgun Gothic" panose="020B0503020000020004" pitchFamily="34" charset="-127"/>
                <a:ea typeface="Malgun Gothic" panose="020B0503020000020004" pitchFamily="34" charset="-127"/>
              </a:defRPr>
            </a:lvl1pPr>
          </a:lstStyle>
          <a:p>
            <a:r>
              <a:rPr lang="da-DK" dirty="0"/>
              <a:t>Klik for at redigere i master</a:t>
            </a:r>
          </a:p>
        </p:txBody>
      </p:sp>
      <p:sp>
        <p:nvSpPr>
          <p:cNvPr id="3" name="Pladsholder til indhold 2"/>
          <p:cNvSpPr>
            <a:spLocks noGrp="1"/>
          </p:cNvSpPr>
          <p:nvPr>
            <p:ph sz="half" idx="1"/>
          </p:nvPr>
        </p:nvSpPr>
        <p:spPr>
          <a:xfrm>
            <a:off x="838200" y="1825625"/>
            <a:ext cx="5181600" cy="4005159"/>
          </a:xfr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4" name="Pladsholder til indhold 3"/>
          <p:cNvSpPr>
            <a:spLocks noGrp="1"/>
          </p:cNvSpPr>
          <p:nvPr>
            <p:ph sz="half" idx="2"/>
          </p:nvPr>
        </p:nvSpPr>
        <p:spPr>
          <a:xfrm>
            <a:off x="6172200" y="1825625"/>
            <a:ext cx="5181600" cy="4005159"/>
          </a:xfr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5" name="Pladsholder til dato 4"/>
          <p:cNvSpPr>
            <a:spLocks noGrp="1"/>
          </p:cNvSpPr>
          <p:nvPr>
            <p:ph type="dt" sz="half" idx="10"/>
          </p:nvPr>
        </p:nvSpPr>
        <p:spPr>
          <a:xfrm>
            <a:off x="8382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dirty="0"/>
          </a:p>
        </p:txBody>
      </p:sp>
      <p:sp>
        <p:nvSpPr>
          <p:cNvPr id="6" name="Pladsholder til sidefod 5"/>
          <p:cNvSpPr>
            <a:spLocks noGrp="1"/>
          </p:cNvSpPr>
          <p:nvPr>
            <p:ph type="ftr" sz="quarter" idx="11"/>
          </p:nvPr>
        </p:nvSpPr>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dirty="0"/>
          </a:p>
        </p:txBody>
      </p:sp>
      <p:sp>
        <p:nvSpPr>
          <p:cNvPr id="7" name="Pladsholder til slidenummer 6"/>
          <p:cNvSpPr>
            <a:spLocks noGrp="1"/>
          </p:cNvSpPr>
          <p:nvPr>
            <p:ph type="sldNum" sz="quarter" idx="12"/>
          </p:nvPr>
        </p:nvSpPr>
        <p:spPr>
          <a:xfrm>
            <a:off x="86106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dirty="0"/>
          </a:p>
        </p:txBody>
      </p:sp>
    </p:spTree>
    <p:extLst>
      <p:ext uri="{BB962C8B-B14F-4D97-AF65-F5344CB8AC3E}">
        <p14:creationId xmlns:p14="http://schemas.microsoft.com/office/powerpoint/2010/main" val="60057151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841376" y="457200"/>
            <a:ext cx="3932237" cy="1600200"/>
          </a:xfrm>
        </p:spPr>
        <p:txBody>
          <a:bodyPr anchor="b"/>
          <a:lstStyle>
            <a:lvl1pPr>
              <a:defRPr sz="3200">
                <a:latin typeface="Malgun Gothic" panose="020B0503020000020004" pitchFamily="34" charset="-127"/>
                <a:ea typeface="Malgun Gothic" panose="020B0503020000020004" pitchFamily="34" charset="-127"/>
                <a:cs typeface="Malgun Gothic Semilight" panose="020B0502040204020203" pitchFamily="34" charset="-128"/>
              </a:defRPr>
            </a:lvl1pPr>
          </a:lstStyle>
          <a:p>
            <a:r>
              <a:rPr lang="da-DK" dirty="0"/>
              <a:t>Klik for at redigere i master</a:t>
            </a:r>
          </a:p>
        </p:txBody>
      </p:sp>
      <p:sp>
        <p:nvSpPr>
          <p:cNvPr id="3" name="Pladsholder til indhold 2"/>
          <p:cNvSpPr>
            <a:spLocks noGrp="1"/>
          </p:cNvSpPr>
          <p:nvPr>
            <p:ph idx="1"/>
          </p:nvPr>
        </p:nvSpPr>
        <p:spPr>
          <a:xfrm>
            <a:off x="5183188" y="987425"/>
            <a:ext cx="6172200" cy="4873625"/>
          </a:xfrm>
        </p:spPr>
        <p:txBody>
          <a:bodyPr/>
          <a:lstStyle>
            <a:lvl1pPr>
              <a:defRPr sz="32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a:defRPr sz="28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a:defRPr sz="24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a:defRPr sz="20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a:defRPr sz="20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vl6pPr>
              <a:defRPr sz="2000"/>
            </a:lvl6pPr>
            <a:lvl7pPr>
              <a:defRPr sz="2000"/>
            </a:lvl7pPr>
            <a:lvl8pPr>
              <a:defRPr sz="2000"/>
            </a:lvl8pPr>
            <a:lvl9pPr>
              <a:defRPr sz="2000"/>
            </a:lvl9pPr>
          </a:lstStyle>
          <a:p>
            <a:pPr lvl="0"/>
            <a:r>
              <a:rPr lang="da-DK"/>
              <a:t>Rediger typografien i masterens</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p:cNvSpPr>
            <a:spLocks noGrp="1"/>
          </p:cNvSpPr>
          <p:nvPr>
            <p:ph type="body" sz="half" idx="2"/>
          </p:nvPr>
        </p:nvSpPr>
        <p:spPr>
          <a:xfrm>
            <a:off x="841376" y="2057400"/>
            <a:ext cx="3932237" cy="3811588"/>
          </a:xfrm>
        </p:spPr>
        <p:txBody>
          <a:bodyPr/>
          <a:lstStyle>
            <a:lvl1pPr marL="0" indent="0">
              <a:buNone/>
              <a:defRPr sz="16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Rediger typografien i masterens</a:t>
            </a:r>
          </a:p>
        </p:txBody>
      </p:sp>
      <p:sp>
        <p:nvSpPr>
          <p:cNvPr id="5" name="Pladsholder til dato 4"/>
          <p:cNvSpPr>
            <a:spLocks noGrp="1"/>
          </p:cNvSpPr>
          <p:nvPr>
            <p:ph type="dt" sz="half" idx="10"/>
          </p:nvPr>
        </p:nvSpPr>
        <p:spPr>
          <a:xfrm>
            <a:off x="839788"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a:p>
        </p:txBody>
      </p:sp>
      <p:sp>
        <p:nvSpPr>
          <p:cNvPr id="6" name="Pladsholder til sidefod 5"/>
          <p:cNvSpPr>
            <a:spLocks noGrp="1"/>
          </p:cNvSpPr>
          <p:nvPr>
            <p:ph type="ftr" sz="quarter" idx="11"/>
          </p:nvPr>
        </p:nvSpPr>
        <p:spPr>
          <a:xfrm>
            <a:off x="4040188" y="6356350"/>
            <a:ext cx="4114800" cy="365125"/>
          </a:xfr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a:p>
        </p:txBody>
      </p:sp>
      <p:sp>
        <p:nvSpPr>
          <p:cNvPr id="7" name="Pladsholder til slidenummer 6"/>
          <p:cNvSpPr>
            <a:spLocks noGrp="1"/>
          </p:cNvSpPr>
          <p:nvPr>
            <p:ph type="sldNum" sz="quarter" idx="12"/>
          </p:nvPr>
        </p:nvSpPr>
        <p:spPr>
          <a:xfrm>
            <a:off x="8612188"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a:p>
        </p:txBody>
      </p:sp>
    </p:spTree>
    <p:extLst>
      <p:ext uri="{BB962C8B-B14F-4D97-AF65-F5344CB8AC3E}">
        <p14:creationId xmlns:p14="http://schemas.microsoft.com/office/powerpoint/2010/main" val="48303087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Fuldbillede højre">
    <p:spTree>
      <p:nvGrpSpPr>
        <p:cNvPr id="1" name=""/>
        <p:cNvGrpSpPr/>
        <p:nvPr/>
      </p:nvGrpSpPr>
      <p:grpSpPr>
        <a:xfrm>
          <a:off x="0" y="0"/>
          <a:ext cx="0" cy="0"/>
          <a:chOff x="0" y="0"/>
          <a:chExt cx="0" cy="0"/>
        </a:xfrm>
      </p:grpSpPr>
      <p:sp>
        <p:nvSpPr>
          <p:cNvPr id="2" name="Titel 1"/>
          <p:cNvSpPr>
            <a:spLocks noGrp="1"/>
          </p:cNvSpPr>
          <p:nvPr>
            <p:ph type="title"/>
          </p:nvPr>
        </p:nvSpPr>
        <p:spPr>
          <a:xfrm>
            <a:off x="838200" y="365125"/>
            <a:ext cx="5181600" cy="1325563"/>
          </a:xfrm>
        </p:spPr>
        <p:txBody>
          <a:bodyPr/>
          <a:lstStyle>
            <a:lvl1pPr>
              <a:defRPr>
                <a:latin typeface="Malgun Gothic" panose="020B0503020000020004" pitchFamily="34" charset="-127"/>
                <a:ea typeface="Malgun Gothic" panose="020B0503020000020004" pitchFamily="34" charset="-127"/>
              </a:defRPr>
            </a:lvl1pPr>
          </a:lstStyle>
          <a:p>
            <a:r>
              <a:rPr lang="da-DK" dirty="0"/>
              <a:t>Klik for at redigere i master</a:t>
            </a:r>
          </a:p>
        </p:txBody>
      </p:sp>
      <p:sp>
        <p:nvSpPr>
          <p:cNvPr id="3" name="Pladsholder til indhold 2"/>
          <p:cNvSpPr>
            <a:spLocks noGrp="1"/>
          </p:cNvSpPr>
          <p:nvPr>
            <p:ph sz="half" idx="1"/>
          </p:nvPr>
        </p:nvSpPr>
        <p:spPr>
          <a:xfrm>
            <a:off x="838200" y="1825625"/>
            <a:ext cx="5181600" cy="4033046"/>
          </a:xfr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5" name="Pladsholder til dato 4"/>
          <p:cNvSpPr>
            <a:spLocks noGrp="1"/>
          </p:cNvSpPr>
          <p:nvPr>
            <p:ph type="dt" sz="half" idx="10"/>
          </p:nvPr>
        </p:nvSpPr>
        <p:spPr>
          <a:xfrm>
            <a:off x="8382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dirty="0"/>
          </a:p>
        </p:txBody>
      </p:sp>
      <p:sp>
        <p:nvSpPr>
          <p:cNvPr id="6" name="Pladsholder til sidefod 5"/>
          <p:cNvSpPr>
            <a:spLocks noGrp="1"/>
          </p:cNvSpPr>
          <p:nvPr>
            <p:ph type="ftr" sz="quarter" idx="11"/>
          </p:nvPr>
        </p:nvSpPr>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dirty="0"/>
          </a:p>
        </p:txBody>
      </p:sp>
      <p:sp>
        <p:nvSpPr>
          <p:cNvPr id="7" name="Pladsholder til slidenummer 6"/>
          <p:cNvSpPr>
            <a:spLocks noGrp="1"/>
          </p:cNvSpPr>
          <p:nvPr>
            <p:ph type="sldNum" sz="quarter" idx="12"/>
          </p:nvPr>
        </p:nvSpPr>
        <p:spPr>
          <a:xfrm>
            <a:off x="86106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dirty="0"/>
          </a:p>
        </p:txBody>
      </p:sp>
      <p:sp>
        <p:nvSpPr>
          <p:cNvPr id="9" name="Pladsholder til billede 8"/>
          <p:cNvSpPr>
            <a:spLocks noGrp="1"/>
          </p:cNvSpPr>
          <p:nvPr>
            <p:ph type="pic" sz="quarter" idx="13"/>
          </p:nvPr>
        </p:nvSpPr>
        <p:spPr>
          <a:xfrm>
            <a:off x="6477000" y="0"/>
            <a:ext cx="5715000" cy="6032665"/>
          </a:xfrm>
        </p:spPr>
        <p:txBody>
          <a:bodyPr/>
          <a:lstStyle/>
          <a:p>
            <a:endParaRPr lang="da-DK"/>
          </a:p>
        </p:txBody>
      </p:sp>
    </p:spTree>
    <p:extLst>
      <p:ext uri="{BB962C8B-B14F-4D97-AF65-F5344CB8AC3E}">
        <p14:creationId xmlns:p14="http://schemas.microsoft.com/office/powerpoint/2010/main" val="374422368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Fuldbillede venstre">
    <p:spTree>
      <p:nvGrpSpPr>
        <p:cNvPr id="1" name=""/>
        <p:cNvGrpSpPr/>
        <p:nvPr/>
      </p:nvGrpSpPr>
      <p:grpSpPr>
        <a:xfrm>
          <a:off x="0" y="0"/>
          <a:ext cx="0" cy="0"/>
          <a:chOff x="0" y="0"/>
          <a:chExt cx="0" cy="0"/>
        </a:xfrm>
      </p:grpSpPr>
      <p:sp>
        <p:nvSpPr>
          <p:cNvPr id="14" name="Pladsholder til indhold 2"/>
          <p:cNvSpPr>
            <a:spLocks noGrp="1"/>
          </p:cNvSpPr>
          <p:nvPr>
            <p:ph sz="half" idx="1"/>
          </p:nvPr>
        </p:nvSpPr>
        <p:spPr>
          <a:xfrm>
            <a:off x="6205834" y="1825625"/>
            <a:ext cx="5181600" cy="4033046"/>
          </a:xfr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5" name="Pladsholder til dato 4"/>
          <p:cNvSpPr>
            <a:spLocks noGrp="1"/>
          </p:cNvSpPr>
          <p:nvPr>
            <p:ph type="dt" sz="half" idx="10"/>
          </p:nvPr>
        </p:nvSpPr>
        <p:spPr>
          <a:xfrm>
            <a:off x="8382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dirty="0"/>
          </a:p>
        </p:txBody>
      </p:sp>
      <p:sp>
        <p:nvSpPr>
          <p:cNvPr id="6" name="Pladsholder til sidefod 5"/>
          <p:cNvSpPr>
            <a:spLocks noGrp="1"/>
          </p:cNvSpPr>
          <p:nvPr>
            <p:ph type="ftr" sz="quarter" idx="11"/>
          </p:nvPr>
        </p:nvSpPr>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dirty="0"/>
          </a:p>
        </p:txBody>
      </p:sp>
      <p:sp>
        <p:nvSpPr>
          <p:cNvPr id="7" name="Pladsholder til slidenummer 6"/>
          <p:cNvSpPr>
            <a:spLocks noGrp="1"/>
          </p:cNvSpPr>
          <p:nvPr>
            <p:ph type="sldNum" sz="quarter" idx="12"/>
          </p:nvPr>
        </p:nvSpPr>
        <p:spPr>
          <a:xfrm>
            <a:off x="8610600"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dirty="0"/>
          </a:p>
        </p:txBody>
      </p:sp>
      <p:sp>
        <p:nvSpPr>
          <p:cNvPr id="10" name="Titel 1"/>
          <p:cNvSpPr txBox="1">
            <a:spLocks/>
          </p:cNvSpPr>
          <p:nvPr userDrawn="1"/>
        </p:nvSpPr>
        <p:spPr>
          <a:xfrm>
            <a:off x="6213763" y="365125"/>
            <a:ext cx="5181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algun Gothic" panose="020B0503020000020004" pitchFamily="34" charset="-127"/>
                <a:ea typeface="Malgun Gothic" panose="020B0503020000020004" pitchFamily="34" charset="-127"/>
                <a:cs typeface="+mj-cs"/>
              </a:defRPr>
            </a:lvl1pPr>
          </a:lstStyle>
          <a:p>
            <a:r>
              <a:rPr lang="da-DK" dirty="0"/>
              <a:t>Klik for at redigere i master</a:t>
            </a:r>
          </a:p>
        </p:txBody>
      </p:sp>
      <p:sp>
        <p:nvSpPr>
          <p:cNvPr id="12" name="Pladsholder til billede 8"/>
          <p:cNvSpPr>
            <a:spLocks noGrp="1"/>
          </p:cNvSpPr>
          <p:nvPr>
            <p:ph type="pic" sz="quarter" idx="15"/>
          </p:nvPr>
        </p:nvSpPr>
        <p:spPr>
          <a:xfrm>
            <a:off x="0" y="4392"/>
            <a:ext cx="5715000" cy="6028273"/>
          </a:xfrm>
        </p:spPr>
        <p:txBody>
          <a:bodyPr/>
          <a:lstStyle/>
          <a:p>
            <a:endParaRPr lang="da-DK"/>
          </a:p>
        </p:txBody>
      </p:sp>
    </p:spTree>
    <p:extLst>
      <p:ext uri="{BB962C8B-B14F-4D97-AF65-F5344CB8AC3E}">
        <p14:creationId xmlns:p14="http://schemas.microsoft.com/office/powerpoint/2010/main" val="389715962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Indhold med billedtekst">
    <p:spTree>
      <p:nvGrpSpPr>
        <p:cNvPr id="1" name=""/>
        <p:cNvGrpSpPr/>
        <p:nvPr/>
      </p:nvGrpSpPr>
      <p:grpSpPr>
        <a:xfrm>
          <a:off x="0" y="0"/>
          <a:ext cx="0" cy="0"/>
          <a:chOff x="0" y="0"/>
          <a:chExt cx="0" cy="0"/>
        </a:xfrm>
      </p:grpSpPr>
      <p:sp>
        <p:nvSpPr>
          <p:cNvPr id="5" name="Pladsholder til dato 4"/>
          <p:cNvSpPr>
            <a:spLocks noGrp="1"/>
          </p:cNvSpPr>
          <p:nvPr>
            <p:ph type="dt" sz="half" idx="10"/>
          </p:nvPr>
        </p:nvSpPr>
        <p:spPr>
          <a:xfrm>
            <a:off x="839788"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67AC9D0E-A250-43D3-AAD0-09BB0C144D07}" type="datetimeFigureOut">
              <a:rPr lang="da-DK" smtClean="0"/>
              <a:pPr/>
              <a:t>26-04-2023</a:t>
            </a:fld>
            <a:endParaRPr lang="da-DK"/>
          </a:p>
        </p:txBody>
      </p:sp>
      <p:sp>
        <p:nvSpPr>
          <p:cNvPr id="6" name="Pladsholder til sidefod 5"/>
          <p:cNvSpPr>
            <a:spLocks noGrp="1"/>
          </p:cNvSpPr>
          <p:nvPr>
            <p:ph type="ftr" sz="quarter" idx="11"/>
          </p:nvPr>
        </p:nvSpPr>
        <p:spPr>
          <a:xfrm>
            <a:off x="4040188" y="6356350"/>
            <a:ext cx="4114800" cy="365125"/>
          </a:xfr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endParaRPr lang="da-DK"/>
          </a:p>
        </p:txBody>
      </p:sp>
      <p:sp>
        <p:nvSpPr>
          <p:cNvPr id="7" name="Pladsholder til slidenummer 6"/>
          <p:cNvSpPr>
            <a:spLocks noGrp="1"/>
          </p:cNvSpPr>
          <p:nvPr>
            <p:ph type="sldNum" sz="quarter" idx="12"/>
          </p:nvPr>
        </p:nvSpPr>
        <p:spPr>
          <a:xfrm>
            <a:off x="8612188" y="6356350"/>
            <a:ext cx="2743200" cy="365125"/>
          </a:xfrm>
          <a:prstGeom prst="rect">
            <a:avLst/>
          </a:prstGeom>
        </p:spPr>
        <p:txBody>
          <a:bodyPr/>
          <a:lstStyle>
            <a:lvl1pPr>
              <a:defRPr>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02918351-B99A-4697-A2F6-86C26762E3CD}" type="slidenum">
              <a:rPr lang="da-DK" smtClean="0"/>
              <a:pPr/>
              <a:t>‹nr.›</a:t>
            </a:fld>
            <a:endParaRPr lang="da-DK"/>
          </a:p>
        </p:txBody>
      </p:sp>
      <p:sp>
        <p:nvSpPr>
          <p:cNvPr id="9" name="Titel 1"/>
          <p:cNvSpPr txBox="1">
            <a:spLocks/>
          </p:cNvSpPr>
          <p:nvPr userDrawn="1"/>
        </p:nvSpPr>
        <p:spPr>
          <a:xfrm>
            <a:off x="7423151" y="457200"/>
            <a:ext cx="3932237" cy="1600200"/>
          </a:xfrm>
          <a:prstGeom prst="rect">
            <a:avLst/>
          </a:prstGeom>
        </p:spPr>
        <p:txBody>
          <a:bodyPr vert="horz" lIns="91440" tIns="45720" rIns="91440" bIns="45720" rtlCol="0" anchor="b">
            <a:noAutofit/>
          </a:bodyPr>
          <a:lstStyle>
            <a:lvl1pPr algn="l" defTabSz="914400" rtl="0" eaLnBrk="1" latinLnBrk="0" hangingPunct="1">
              <a:lnSpc>
                <a:spcPct val="90000"/>
              </a:lnSpc>
              <a:spcBef>
                <a:spcPct val="0"/>
              </a:spcBef>
              <a:buNone/>
              <a:defRPr sz="3200" kern="1200">
                <a:solidFill>
                  <a:schemeClr val="tx1"/>
                </a:solidFill>
                <a:latin typeface="Malgun Gothic" panose="020B0503020000020004" pitchFamily="34" charset="-127"/>
                <a:ea typeface="Malgun Gothic" panose="020B0503020000020004" pitchFamily="34" charset="-127"/>
                <a:cs typeface="Malgun Gothic Semilight" panose="020B0502040204020203" pitchFamily="34" charset="-128"/>
              </a:defRPr>
            </a:lvl1pPr>
          </a:lstStyle>
          <a:p>
            <a:r>
              <a:rPr lang="da-DK" sz="4400" dirty="0"/>
              <a:t>Klik for at redigere i master</a:t>
            </a:r>
          </a:p>
        </p:txBody>
      </p:sp>
      <p:sp>
        <p:nvSpPr>
          <p:cNvPr id="10" name="Pladsholder til tekst 3"/>
          <p:cNvSpPr>
            <a:spLocks noGrp="1"/>
          </p:cNvSpPr>
          <p:nvPr>
            <p:ph type="body" sz="half" idx="13"/>
          </p:nvPr>
        </p:nvSpPr>
        <p:spPr>
          <a:xfrm>
            <a:off x="7423151" y="2057400"/>
            <a:ext cx="3932237" cy="3811588"/>
          </a:xfrm>
        </p:spPr>
        <p:txBody>
          <a:bodyPr/>
          <a:lstStyle>
            <a:lvl1pPr marL="0" indent="0">
              <a:buNone/>
              <a:defRPr sz="16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Rediger typografien i masterens</a:t>
            </a:r>
          </a:p>
        </p:txBody>
      </p:sp>
      <p:sp>
        <p:nvSpPr>
          <p:cNvPr id="11" name="Pladsholder til indhold 2"/>
          <p:cNvSpPr>
            <a:spLocks noGrp="1"/>
          </p:cNvSpPr>
          <p:nvPr>
            <p:ph idx="14"/>
          </p:nvPr>
        </p:nvSpPr>
        <p:spPr>
          <a:xfrm>
            <a:off x="839788" y="995363"/>
            <a:ext cx="6172200" cy="4873625"/>
          </a:xfrm>
        </p:spPr>
        <p:txBody>
          <a:bodyPr/>
          <a:lstStyle>
            <a:lvl1pPr>
              <a:defRPr sz="32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a:defRPr sz="28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a:defRPr sz="24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a:defRPr sz="20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a:defRPr sz="2000">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vl6pPr>
              <a:defRPr sz="2000"/>
            </a:lvl6pPr>
            <a:lvl7pPr>
              <a:defRPr sz="2000"/>
            </a:lvl7pPr>
            <a:lvl8pPr>
              <a:defRPr sz="2000"/>
            </a:lvl8pPr>
            <a:lvl9pPr>
              <a:defRPr sz="2000"/>
            </a:lvl9p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spTree>
    <p:extLst>
      <p:ext uri="{BB962C8B-B14F-4D97-AF65-F5344CB8AC3E}">
        <p14:creationId xmlns:p14="http://schemas.microsoft.com/office/powerpoint/2010/main" val="25871257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8BD2C134-631A-45C6-9193-7D16ED886AE8}"/>
              </a:ext>
            </a:extLst>
          </p:cNvPr>
          <p:cNvSpPr>
            <a:spLocks noGrp="1"/>
          </p:cNvSpPr>
          <p:nvPr>
            <p:ph type="dt" sz="half" idx="10"/>
          </p:nvPr>
        </p:nvSpPr>
        <p:spPr/>
        <p:txBody>
          <a:bodyPr/>
          <a:lstStyle/>
          <a:p>
            <a:fld id="{E2F608F6-B51B-4378-A2EA-54E2EABF881F}" type="datetimeFigureOut">
              <a:rPr lang="da-DK" smtClean="0"/>
              <a:t>26-04-2023</a:t>
            </a:fld>
            <a:endParaRPr lang="da-DK"/>
          </a:p>
        </p:txBody>
      </p:sp>
      <p:sp>
        <p:nvSpPr>
          <p:cNvPr id="3" name="Pladsholder til sidefod 2">
            <a:extLst>
              <a:ext uri="{FF2B5EF4-FFF2-40B4-BE49-F238E27FC236}">
                <a16:creationId xmlns:a16="http://schemas.microsoft.com/office/drawing/2014/main" id="{C0FF0953-298A-487A-8D0E-3C532C9A54C6}"/>
              </a:ext>
            </a:extLst>
          </p:cNvPr>
          <p:cNvSpPr>
            <a:spLocks noGrp="1"/>
          </p:cNvSpPr>
          <p:nvPr>
            <p:ph type="ftr" sz="quarter" idx="11"/>
          </p:nvPr>
        </p:nvSpPr>
        <p:spPr/>
        <p:txBody>
          <a:bodyPr/>
          <a:lstStyle/>
          <a:p>
            <a:endParaRPr lang="da-DK"/>
          </a:p>
        </p:txBody>
      </p:sp>
      <p:sp>
        <p:nvSpPr>
          <p:cNvPr id="4" name="Pladsholder til slidenummer 3">
            <a:extLst>
              <a:ext uri="{FF2B5EF4-FFF2-40B4-BE49-F238E27FC236}">
                <a16:creationId xmlns:a16="http://schemas.microsoft.com/office/drawing/2014/main" id="{3C8D4EA8-C951-4D8D-B116-E90F571CB03C}"/>
              </a:ext>
            </a:extLst>
          </p:cNvPr>
          <p:cNvSpPr>
            <a:spLocks noGrp="1"/>
          </p:cNvSpPr>
          <p:nvPr>
            <p:ph type="sldNum" sz="quarter" idx="12"/>
          </p:nvPr>
        </p:nvSpPr>
        <p:spPr/>
        <p:txBody>
          <a:bodyPr/>
          <a:lstStyle/>
          <a:p>
            <a:fld id="{C712A46E-060E-44EB-AB74-AB7161E1BB9F}" type="slidenum">
              <a:rPr lang="da-DK" smtClean="0"/>
              <a:t>‹nr.›</a:t>
            </a:fld>
            <a:endParaRPr lang="da-DK"/>
          </a:p>
        </p:txBody>
      </p:sp>
    </p:spTree>
    <p:extLst>
      <p:ext uri="{BB962C8B-B14F-4D97-AF65-F5344CB8AC3E}">
        <p14:creationId xmlns:p14="http://schemas.microsoft.com/office/powerpoint/2010/main" val="46454948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38F974C-C6AD-4125-98AE-511411F8044C}"/>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indhold 2">
            <a:extLst>
              <a:ext uri="{FF2B5EF4-FFF2-40B4-BE49-F238E27FC236}">
                <a16:creationId xmlns:a16="http://schemas.microsoft.com/office/drawing/2014/main" id="{FF078CFC-FD51-4F86-BD09-375EFF30AAA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a:extLst>
              <a:ext uri="{FF2B5EF4-FFF2-40B4-BE49-F238E27FC236}">
                <a16:creationId xmlns:a16="http://schemas.microsoft.com/office/drawing/2014/main" id="{3FDA3C21-489F-4BDB-BCA9-1315242522E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70BC34AC-3F33-438C-9673-89643D27B301}"/>
              </a:ext>
            </a:extLst>
          </p:cNvPr>
          <p:cNvSpPr>
            <a:spLocks noGrp="1"/>
          </p:cNvSpPr>
          <p:nvPr>
            <p:ph type="dt" sz="half" idx="10"/>
          </p:nvPr>
        </p:nvSpPr>
        <p:spPr/>
        <p:txBody>
          <a:bodyPr/>
          <a:lstStyle/>
          <a:p>
            <a:fld id="{E2F608F6-B51B-4378-A2EA-54E2EABF881F}" type="datetimeFigureOut">
              <a:rPr lang="da-DK" smtClean="0"/>
              <a:t>26-04-2023</a:t>
            </a:fld>
            <a:endParaRPr lang="da-DK"/>
          </a:p>
        </p:txBody>
      </p:sp>
      <p:sp>
        <p:nvSpPr>
          <p:cNvPr id="6" name="Pladsholder til sidefod 5">
            <a:extLst>
              <a:ext uri="{FF2B5EF4-FFF2-40B4-BE49-F238E27FC236}">
                <a16:creationId xmlns:a16="http://schemas.microsoft.com/office/drawing/2014/main" id="{52E0D610-5CD5-4A79-A256-73CD91054116}"/>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A0365303-14C1-42BE-AFEA-2B8669F00954}"/>
              </a:ext>
            </a:extLst>
          </p:cNvPr>
          <p:cNvSpPr>
            <a:spLocks noGrp="1"/>
          </p:cNvSpPr>
          <p:nvPr>
            <p:ph type="sldNum" sz="quarter" idx="12"/>
          </p:nvPr>
        </p:nvSpPr>
        <p:spPr/>
        <p:txBody>
          <a:bodyPr/>
          <a:lstStyle/>
          <a:p>
            <a:fld id="{C712A46E-060E-44EB-AB74-AB7161E1BB9F}" type="slidenum">
              <a:rPr lang="da-DK" smtClean="0"/>
              <a:t>‹nr.›</a:t>
            </a:fld>
            <a:endParaRPr lang="da-DK"/>
          </a:p>
        </p:txBody>
      </p:sp>
    </p:spTree>
    <p:extLst>
      <p:ext uri="{BB962C8B-B14F-4D97-AF65-F5344CB8AC3E}">
        <p14:creationId xmlns:p14="http://schemas.microsoft.com/office/powerpoint/2010/main" val="31504082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9EFBEFF-D7A4-4A2C-95AA-7EB78B0FC3D8}"/>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billede 2">
            <a:extLst>
              <a:ext uri="{FF2B5EF4-FFF2-40B4-BE49-F238E27FC236}">
                <a16:creationId xmlns:a16="http://schemas.microsoft.com/office/drawing/2014/main" id="{EC30D21A-8E42-4F4A-8482-6D967D42AFB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a:p>
        </p:txBody>
      </p:sp>
      <p:sp>
        <p:nvSpPr>
          <p:cNvPr id="4" name="Pladsholder til tekst 3">
            <a:extLst>
              <a:ext uri="{FF2B5EF4-FFF2-40B4-BE49-F238E27FC236}">
                <a16:creationId xmlns:a16="http://schemas.microsoft.com/office/drawing/2014/main" id="{23ECF5E9-370E-4093-9032-46A8102A82B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8323E0B0-4141-4E61-9BB8-22CE32063A4A}"/>
              </a:ext>
            </a:extLst>
          </p:cNvPr>
          <p:cNvSpPr>
            <a:spLocks noGrp="1"/>
          </p:cNvSpPr>
          <p:nvPr>
            <p:ph type="dt" sz="half" idx="10"/>
          </p:nvPr>
        </p:nvSpPr>
        <p:spPr/>
        <p:txBody>
          <a:bodyPr/>
          <a:lstStyle/>
          <a:p>
            <a:fld id="{E2F608F6-B51B-4378-A2EA-54E2EABF881F}" type="datetimeFigureOut">
              <a:rPr lang="da-DK" smtClean="0"/>
              <a:t>26-04-2023</a:t>
            </a:fld>
            <a:endParaRPr lang="da-DK"/>
          </a:p>
        </p:txBody>
      </p:sp>
      <p:sp>
        <p:nvSpPr>
          <p:cNvPr id="6" name="Pladsholder til sidefod 5">
            <a:extLst>
              <a:ext uri="{FF2B5EF4-FFF2-40B4-BE49-F238E27FC236}">
                <a16:creationId xmlns:a16="http://schemas.microsoft.com/office/drawing/2014/main" id="{7B90D2E3-5326-464A-A5F8-A7AFD21765F8}"/>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B95A3188-9CE2-47EC-BE12-60C12D7DC193}"/>
              </a:ext>
            </a:extLst>
          </p:cNvPr>
          <p:cNvSpPr>
            <a:spLocks noGrp="1"/>
          </p:cNvSpPr>
          <p:nvPr>
            <p:ph type="sldNum" sz="quarter" idx="12"/>
          </p:nvPr>
        </p:nvSpPr>
        <p:spPr/>
        <p:txBody>
          <a:bodyPr/>
          <a:lstStyle/>
          <a:p>
            <a:fld id="{C712A46E-060E-44EB-AB74-AB7161E1BB9F}" type="slidenum">
              <a:rPr lang="da-DK" smtClean="0"/>
              <a:t>‹nr.›</a:t>
            </a:fld>
            <a:endParaRPr lang="da-DK"/>
          </a:p>
        </p:txBody>
      </p:sp>
    </p:spTree>
    <p:extLst>
      <p:ext uri="{BB962C8B-B14F-4D97-AF65-F5344CB8AC3E}">
        <p14:creationId xmlns:p14="http://schemas.microsoft.com/office/powerpoint/2010/main" val="36605687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18" Type="http://schemas.openxmlformats.org/officeDocument/2006/relationships/slideLayout" Target="../slideLayouts/slideLayout57.xml"/><Relationship Id="rId26" Type="http://schemas.openxmlformats.org/officeDocument/2006/relationships/theme" Target="../theme/theme4.xml"/><Relationship Id="rId3" Type="http://schemas.openxmlformats.org/officeDocument/2006/relationships/slideLayout" Target="../slideLayouts/slideLayout42.xml"/><Relationship Id="rId21" Type="http://schemas.openxmlformats.org/officeDocument/2006/relationships/slideLayout" Target="../slideLayouts/slideLayout60.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17" Type="http://schemas.openxmlformats.org/officeDocument/2006/relationships/slideLayout" Target="../slideLayouts/slideLayout56.xml"/><Relationship Id="rId25" Type="http://schemas.openxmlformats.org/officeDocument/2006/relationships/slideLayout" Target="../slideLayouts/slideLayout64.xml"/><Relationship Id="rId2" Type="http://schemas.openxmlformats.org/officeDocument/2006/relationships/slideLayout" Target="../slideLayouts/slideLayout41.xml"/><Relationship Id="rId16" Type="http://schemas.openxmlformats.org/officeDocument/2006/relationships/slideLayout" Target="../slideLayouts/slideLayout55.xml"/><Relationship Id="rId20" Type="http://schemas.openxmlformats.org/officeDocument/2006/relationships/slideLayout" Target="../slideLayouts/slideLayout59.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24" Type="http://schemas.openxmlformats.org/officeDocument/2006/relationships/slideLayout" Target="../slideLayouts/slideLayout63.xml"/><Relationship Id="rId5" Type="http://schemas.openxmlformats.org/officeDocument/2006/relationships/slideLayout" Target="../slideLayouts/slideLayout44.xml"/><Relationship Id="rId15" Type="http://schemas.openxmlformats.org/officeDocument/2006/relationships/slideLayout" Target="../slideLayouts/slideLayout54.xml"/><Relationship Id="rId23" Type="http://schemas.openxmlformats.org/officeDocument/2006/relationships/slideLayout" Target="../slideLayouts/slideLayout62.xml"/><Relationship Id="rId10" Type="http://schemas.openxmlformats.org/officeDocument/2006/relationships/slideLayout" Target="../slideLayouts/slideLayout49.xml"/><Relationship Id="rId19" Type="http://schemas.openxmlformats.org/officeDocument/2006/relationships/slideLayout" Target="../slideLayouts/slideLayout58.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 Id="rId22" Type="http://schemas.openxmlformats.org/officeDocument/2006/relationships/slideLayout" Target="../slideLayouts/slideLayout61.xml"/><Relationship Id="rId27" Type="http://schemas.openxmlformats.org/officeDocument/2006/relationships/image" Target="../media/image5.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59032097-7457-451B-B6AC-56A29A7DE3F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a-DK"/>
              <a:t>Klik for at redigere titeltypografien i masteren</a:t>
            </a:r>
          </a:p>
        </p:txBody>
      </p:sp>
      <p:sp>
        <p:nvSpPr>
          <p:cNvPr id="3" name="Pladsholder til tekst 2">
            <a:extLst>
              <a:ext uri="{FF2B5EF4-FFF2-40B4-BE49-F238E27FC236}">
                <a16:creationId xmlns:a16="http://schemas.microsoft.com/office/drawing/2014/main" id="{6AF074E3-E488-480F-86FA-0B55029A478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D8266C71-61AC-4A86-9B70-9BD3815F984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F608F6-B51B-4378-A2EA-54E2EABF881F}" type="datetimeFigureOut">
              <a:rPr lang="da-DK" smtClean="0"/>
              <a:t>26-04-2023</a:t>
            </a:fld>
            <a:endParaRPr lang="da-DK"/>
          </a:p>
        </p:txBody>
      </p:sp>
      <p:sp>
        <p:nvSpPr>
          <p:cNvPr id="5" name="Pladsholder til sidefod 4">
            <a:extLst>
              <a:ext uri="{FF2B5EF4-FFF2-40B4-BE49-F238E27FC236}">
                <a16:creationId xmlns:a16="http://schemas.microsoft.com/office/drawing/2014/main" id="{5702AB06-A5BA-4CAA-BDD2-EE79B02690F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a-DK"/>
          </a:p>
        </p:txBody>
      </p:sp>
      <p:sp>
        <p:nvSpPr>
          <p:cNvPr id="6" name="Pladsholder til slidenummer 5">
            <a:extLst>
              <a:ext uri="{FF2B5EF4-FFF2-40B4-BE49-F238E27FC236}">
                <a16:creationId xmlns:a16="http://schemas.microsoft.com/office/drawing/2014/main" id="{29C575E7-A590-42C4-A4C7-F4C1712E60D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12A46E-060E-44EB-AB74-AB7161E1BB9F}" type="slidenum">
              <a:rPr lang="da-DK" smtClean="0"/>
              <a:t>‹nr.›</a:t>
            </a:fld>
            <a:endParaRPr lang="da-DK"/>
          </a:p>
        </p:txBody>
      </p:sp>
    </p:spTree>
    <p:extLst>
      <p:ext uri="{BB962C8B-B14F-4D97-AF65-F5344CB8AC3E}">
        <p14:creationId xmlns:p14="http://schemas.microsoft.com/office/powerpoint/2010/main" val="238679556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0ABFD71D-EFD3-0A9B-5808-E2CB7DE8A06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a-DK"/>
              <a:t>Klik for at redigere titeltypografien i masteren</a:t>
            </a:r>
          </a:p>
        </p:txBody>
      </p:sp>
      <p:sp>
        <p:nvSpPr>
          <p:cNvPr id="3" name="Pladsholder til tekst 2">
            <a:extLst>
              <a:ext uri="{FF2B5EF4-FFF2-40B4-BE49-F238E27FC236}">
                <a16:creationId xmlns:a16="http://schemas.microsoft.com/office/drawing/2014/main" id="{E54AB1D2-FFB1-304C-0C6A-1697083B9B0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83427160-B6A9-1F19-F301-CF50F376547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5E1029A-1897-42CE-A3D0-8E1A3E49E658}" type="datetime1">
              <a:rPr lang="da-DK" smtClean="0"/>
              <a:t>26-04-2023</a:t>
            </a:fld>
            <a:endParaRPr lang="da-DK"/>
          </a:p>
        </p:txBody>
      </p:sp>
      <p:sp>
        <p:nvSpPr>
          <p:cNvPr id="5" name="Pladsholder til sidefod 4">
            <a:extLst>
              <a:ext uri="{FF2B5EF4-FFF2-40B4-BE49-F238E27FC236}">
                <a16:creationId xmlns:a16="http://schemas.microsoft.com/office/drawing/2014/main" id="{CEB08219-BF48-39CC-A49B-9B0EDE148F9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nb-NO"/>
              <a:t>Ingbeorg Ilkjær lektor ph.d.</a:t>
            </a:r>
            <a:endParaRPr lang="da-DK"/>
          </a:p>
        </p:txBody>
      </p:sp>
      <p:sp>
        <p:nvSpPr>
          <p:cNvPr id="6" name="Pladsholder til slidenummer 5">
            <a:extLst>
              <a:ext uri="{FF2B5EF4-FFF2-40B4-BE49-F238E27FC236}">
                <a16:creationId xmlns:a16="http://schemas.microsoft.com/office/drawing/2014/main" id="{3D0E9F24-F039-2385-8206-29928968584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70FA9EC-B8E5-45A3-B42E-976B9BCDFA67}" type="slidenum">
              <a:rPr lang="da-DK" smtClean="0"/>
              <a:t>‹nr.›</a:t>
            </a:fld>
            <a:endParaRPr lang="da-DK"/>
          </a:p>
        </p:txBody>
      </p:sp>
    </p:spTree>
    <p:extLst>
      <p:ext uri="{BB962C8B-B14F-4D97-AF65-F5344CB8AC3E}">
        <p14:creationId xmlns:p14="http://schemas.microsoft.com/office/powerpoint/2010/main" val="188510682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title"/>
          </p:nvPr>
        </p:nvSpPr>
        <p:spPr>
          <a:xfrm>
            <a:off x="1017600" y="884718"/>
            <a:ext cx="9985011" cy="1314909"/>
          </a:xfrm>
          <a:prstGeom prst="rect">
            <a:avLst/>
          </a:prstGeom>
        </p:spPr>
        <p:txBody>
          <a:bodyPr vert="horz" lIns="0" tIns="0" rIns="0" bIns="0" rtlCol="0" anchor="t" anchorCtr="0">
            <a:noAutofit/>
          </a:bodyPr>
          <a:lstStyle/>
          <a:p>
            <a:r>
              <a:rPr lang="da-DK" noProof="0" dirty="0" err="1"/>
              <a:t>Click</a:t>
            </a:r>
            <a:r>
              <a:rPr lang="da-DK" noProof="0" dirty="0"/>
              <a:t> to </a:t>
            </a:r>
            <a:r>
              <a:rPr lang="da-DK" noProof="0" dirty="0" err="1"/>
              <a:t>edit</a:t>
            </a:r>
            <a:r>
              <a:rPr lang="da-DK" noProof="0" dirty="0"/>
              <a:t> Master </a:t>
            </a:r>
            <a:r>
              <a:rPr lang="da-DK" noProof="0" dirty="0" err="1"/>
              <a:t>title</a:t>
            </a:r>
            <a:r>
              <a:rPr lang="da-DK" noProof="0" dirty="0"/>
              <a:t> </a:t>
            </a:r>
            <a:r>
              <a:rPr lang="da-DK" noProof="0" dirty="0" err="1"/>
              <a:t>style</a:t>
            </a:r>
            <a:endParaRPr lang="da-DK" noProof="0" dirty="0"/>
          </a:p>
        </p:txBody>
      </p:sp>
      <p:sp>
        <p:nvSpPr>
          <p:cNvPr id="5" name="Tekstboks 4"/>
          <p:cNvSpPr txBox="1"/>
          <p:nvPr userDrawn="1"/>
        </p:nvSpPr>
        <p:spPr>
          <a:xfrm>
            <a:off x="1679510" y="6376836"/>
            <a:ext cx="2534117" cy="184666"/>
          </a:xfrm>
          <a:prstGeom prst="rect">
            <a:avLst/>
          </a:prstGeom>
          <a:noFill/>
        </p:spPr>
        <p:txBody>
          <a:bodyPr wrap="square" lIns="0" tIns="0" rIns="0" bIns="0" rtlCol="0">
            <a:spAutoFit/>
          </a:bodyPr>
          <a:lstStyle/>
          <a:p>
            <a:r>
              <a:rPr lang="da-DK" sz="1200" b="0" noProof="0" dirty="0">
                <a:solidFill>
                  <a:srgbClr val="000000"/>
                </a:solidFill>
                <a:latin typeface="Georgia" panose="02040502050405020303" pitchFamily="18" charset="0"/>
                <a:cs typeface="Arial Bold"/>
              </a:rPr>
              <a:t>Københavns Professionshøjskole</a:t>
            </a:r>
          </a:p>
        </p:txBody>
      </p:sp>
      <p:sp>
        <p:nvSpPr>
          <p:cNvPr id="13" name="bk object 16">
            <a:extLst>
              <a:ext uri="{C183D7F6-B498-43B3-948B-1728B52AA6E4}">
                <adec:decorative xmlns:adec="http://schemas.microsoft.com/office/drawing/2017/decorative" val="1"/>
              </a:ext>
            </a:extLst>
          </p:cNvPr>
          <p:cNvSpPr/>
          <p:nvPr userDrawn="1"/>
        </p:nvSpPr>
        <p:spPr>
          <a:xfrm>
            <a:off x="11616613" y="6367371"/>
            <a:ext cx="180608" cy="216021"/>
          </a:xfrm>
          <a:custGeom>
            <a:avLst/>
            <a:gdLst/>
            <a:ahLst/>
            <a:cxnLst/>
            <a:rect l="l" t="t" r="r" b="b"/>
            <a:pathLst>
              <a:path w="297815" h="356234">
                <a:moveTo>
                  <a:pt x="171188" y="0"/>
                </a:moveTo>
                <a:lnTo>
                  <a:pt x="0" y="0"/>
                </a:lnTo>
                <a:lnTo>
                  <a:pt x="0" y="356010"/>
                </a:lnTo>
                <a:lnTo>
                  <a:pt x="45433" y="356010"/>
                </a:lnTo>
                <a:lnTo>
                  <a:pt x="45433" y="220862"/>
                </a:lnTo>
                <a:lnTo>
                  <a:pt x="171188" y="220862"/>
                </a:lnTo>
                <a:lnTo>
                  <a:pt x="223635" y="212905"/>
                </a:lnTo>
                <a:lnTo>
                  <a:pt x="263461" y="190441"/>
                </a:lnTo>
                <a:lnTo>
                  <a:pt x="270906" y="180182"/>
                </a:lnTo>
                <a:lnTo>
                  <a:pt x="45433" y="180182"/>
                </a:lnTo>
                <a:lnTo>
                  <a:pt x="45433" y="40679"/>
                </a:lnTo>
                <a:lnTo>
                  <a:pt x="270898" y="40679"/>
                </a:lnTo>
                <a:lnTo>
                  <a:pt x="263461" y="30429"/>
                </a:lnTo>
                <a:lnTo>
                  <a:pt x="223635" y="7959"/>
                </a:lnTo>
                <a:lnTo>
                  <a:pt x="171188" y="0"/>
                </a:lnTo>
                <a:close/>
              </a:path>
              <a:path w="297815" h="356234">
                <a:moveTo>
                  <a:pt x="270898" y="40679"/>
                </a:moveTo>
                <a:lnTo>
                  <a:pt x="166277" y="40679"/>
                </a:lnTo>
                <a:lnTo>
                  <a:pt x="202912" y="45504"/>
                </a:lnTo>
                <a:lnTo>
                  <a:pt x="229359" y="59360"/>
                </a:lnTo>
                <a:lnTo>
                  <a:pt x="245393" y="81315"/>
                </a:lnTo>
                <a:lnTo>
                  <a:pt x="250788" y="110436"/>
                </a:lnTo>
                <a:lnTo>
                  <a:pt x="245421" y="139556"/>
                </a:lnTo>
                <a:lnTo>
                  <a:pt x="229434" y="161506"/>
                </a:lnTo>
                <a:lnTo>
                  <a:pt x="202996" y="175359"/>
                </a:lnTo>
                <a:lnTo>
                  <a:pt x="166277" y="180182"/>
                </a:lnTo>
                <a:lnTo>
                  <a:pt x="270906" y="180182"/>
                </a:lnTo>
                <a:lnTo>
                  <a:pt x="288757" y="155581"/>
                </a:lnTo>
                <a:lnTo>
                  <a:pt x="297613" y="110436"/>
                </a:lnTo>
                <a:lnTo>
                  <a:pt x="288757" y="65293"/>
                </a:lnTo>
                <a:lnTo>
                  <a:pt x="270898" y="40679"/>
                </a:lnTo>
                <a:close/>
              </a:path>
            </a:pathLst>
          </a:custGeom>
          <a:solidFill>
            <a:srgbClr val="000000"/>
          </a:solidFill>
        </p:spPr>
        <p:txBody>
          <a:bodyPr wrap="square" lIns="0" tIns="0" rIns="0" bIns="0" rtlCol="0"/>
          <a:lstStyle/>
          <a:p>
            <a:endParaRPr sz="2400"/>
          </a:p>
        </p:txBody>
      </p:sp>
      <p:sp>
        <p:nvSpPr>
          <p:cNvPr id="15" name="bk object 17">
            <a:extLst>
              <a:ext uri="{C183D7F6-B498-43B3-948B-1728B52AA6E4}">
                <adec:decorative xmlns:adec="http://schemas.microsoft.com/office/drawing/2017/decorative" val="1"/>
              </a:ext>
            </a:extLst>
          </p:cNvPr>
          <p:cNvSpPr/>
          <p:nvPr userDrawn="1"/>
        </p:nvSpPr>
        <p:spPr>
          <a:xfrm>
            <a:off x="11385616" y="6367370"/>
            <a:ext cx="192545" cy="216021"/>
          </a:xfrm>
          <a:custGeom>
            <a:avLst/>
            <a:gdLst/>
            <a:ahLst/>
            <a:cxnLst/>
            <a:rect l="l" t="t" r="r" b="b"/>
            <a:pathLst>
              <a:path w="317500" h="356234">
                <a:moveTo>
                  <a:pt x="123137" y="0"/>
                </a:moveTo>
                <a:lnTo>
                  <a:pt x="15507" y="0"/>
                </a:lnTo>
                <a:lnTo>
                  <a:pt x="15507" y="9978"/>
                </a:lnTo>
                <a:lnTo>
                  <a:pt x="33489" y="13227"/>
                </a:lnTo>
                <a:lnTo>
                  <a:pt x="49720" y="21106"/>
                </a:lnTo>
                <a:lnTo>
                  <a:pt x="65960" y="34424"/>
                </a:lnTo>
                <a:lnTo>
                  <a:pt x="83966" y="53987"/>
                </a:lnTo>
                <a:lnTo>
                  <a:pt x="174005" y="160141"/>
                </a:lnTo>
                <a:lnTo>
                  <a:pt x="58992" y="295456"/>
                </a:lnTo>
                <a:lnTo>
                  <a:pt x="41563" y="315749"/>
                </a:lnTo>
                <a:lnTo>
                  <a:pt x="26524" y="331660"/>
                </a:lnTo>
                <a:lnTo>
                  <a:pt x="12970" y="342246"/>
                </a:lnTo>
                <a:lnTo>
                  <a:pt x="0" y="346565"/>
                </a:lnTo>
                <a:lnTo>
                  <a:pt x="0" y="356010"/>
                </a:lnTo>
                <a:lnTo>
                  <a:pt x="67003" y="356010"/>
                </a:lnTo>
                <a:lnTo>
                  <a:pt x="199575" y="198894"/>
                </a:lnTo>
                <a:lnTo>
                  <a:pt x="206983" y="190369"/>
                </a:lnTo>
                <a:lnTo>
                  <a:pt x="213221" y="184804"/>
                </a:lnTo>
                <a:lnTo>
                  <a:pt x="219541" y="181609"/>
                </a:lnTo>
                <a:lnTo>
                  <a:pt x="227197" y="180193"/>
                </a:lnTo>
                <a:lnTo>
                  <a:pt x="276190" y="180193"/>
                </a:lnTo>
                <a:lnTo>
                  <a:pt x="276190" y="165754"/>
                </a:lnTo>
                <a:lnTo>
                  <a:pt x="227197" y="165754"/>
                </a:lnTo>
                <a:lnTo>
                  <a:pt x="214717" y="163693"/>
                </a:lnTo>
                <a:lnTo>
                  <a:pt x="181429" y="141702"/>
                </a:lnTo>
                <a:lnTo>
                  <a:pt x="110656" y="57024"/>
                </a:lnTo>
                <a:lnTo>
                  <a:pt x="98363" y="32082"/>
                </a:lnTo>
                <a:lnTo>
                  <a:pt x="100002" y="23475"/>
                </a:lnTo>
                <a:lnTo>
                  <a:pt x="104797" y="16562"/>
                </a:lnTo>
                <a:lnTo>
                  <a:pt x="112569" y="11883"/>
                </a:lnTo>
                <a:lnTo>
                  <a:pt x="123137" y="9978"/>
                </a:lnTo>
                <a:lnTo>
                  <a:pt x="123137" y="0"/>
                </a:lnTo>
                <a:close/>
              </a:path>
              <a:path w="317500" h="356234">
                <a:moveTo>
                  <a:pt x="276190" y="180193"/>
                </a:moveTo>
                <a:lnTo>
                  <a:pt x="230757" y="180193"/>
                </a:lnTo>
                <a:lnTo>
                  <a:pt x="230757" y="299456"/>
                </a:lnTo>
                <a:lnTo>
                  <a:pt x="229087" y="319602"/>
                </a:lnTo>
                <a:lnTo>
                  <a:pt x="222888" y="333514"/>
                </a:lnTo>
                <a:lnTo>
                  <a:pt x="210375" y="342042"/>
                </a:lnTo>
                <a:lnTo>
                  <a:pt x="189763" y="346031"/>
                </a:lnTo>
                <a:lnTo>
                  <a:pt x="189763" y="356010"/>
                </a:lnTo>
                <a:lnTo>
                  <a:pt x="317173" y="356010"/>
                </a:lnTo>
                <a:lnTo>
                  <a:pt x="317173" y="346031"/>
                </a:lnTo>
                <a:lnTo>
                  <a:pt x="296563" y="342042"/>
                </a:lnTo>
                <a:lnTo>
                  <a:pt x="284054" y="333514"/>
                </a:lnTo>
                <a:lnTo>
                  <a:pt x="277858" y="319602"/>
                </a:lnTo>
                <a:lnTo>
                  <a:pt x="276190" y="299456"/>
                </a:lnTo>
                <a:lnTo>
                  <a:pt x="276190" y="180193"/>
                </a:lnTo>
                <a:close/>
              </a:path>
              <a:path w="317500" h="356234">
                <a:moveTo>
                  <a:pt x="317173" y="0"/>
                </a:moveTo>
                <a:lnTo>
                  <a:pt x="189763" y="0"/>
                </a:lnTo>
                <a:lnTo>
                  <a:pt x="189763" y="9978"/>
                </a:lnTo>
                <a:lnTo>
                  <a:pt x="210375" y="13968"/>
                </a:lnTo>
                <a:lnTo>
                  <a:pt x="222888" y="22496"/>
                </a:lnTo>
                <a:lnTo>
                  <a:pt x="229087" y="36412"/>
                </a:lnTo>
                <a:lnTo>
                  <a:pt x="230757" y="56563"/>
                </a:lnTo>
                <a:lnTo>
                  <a:pt x="230757" y="165754"/>
                </a:lnTo>
                <a:lnTo>
                  <a:pt x="276190" y="165754"/>
                </a:lnTo>
                <a:lnTo>
                  <a:pt x="276190" y="56563"/>
                </a:lnTo>
                <a:lnTo>
                  <a:pt x="277858" y="36412"/>
                </a:lnTo>
                <a:lnTo>
                  <a:pt x="284054" y="22496"/>
                </a:lnTo>
                <a:lnTo>
                  <a:pt x="296563" y="13968"/>
                </a:lnTo>
                <a:lnTo>
                  <a:pt x="317173" y="9978"/>
                </a:lnTo>
                <a:lnTo>
                  <a:pt x="317173" y="0"/>
                </a:lnTo>
                <a:close/>
              </a:path>
            </a:pathLst>
          </a:custGeom>
          <a:solidFill>
            <a:srgbClr val="000000"/>
          </a:solidFill>
        </p:spPr>
        <p:txBody>
          <a:bodyPr wrap="square" lIns="0" tIns="0" rIns="0" bIns="0" rtlCol="0"/>
          <a:lstStyle/>
          <a:p>
            <a:endParaRPr sz="2400"/>
          </a:p>
        </p:txBody>
      </p:sp>
      <p:sp>
        <p:nvSpPr>
          <p:cNvPr id="6" name="Tekstfelt 5"/>
          <p:cNvSpPr txBox="1"/>
          <p:nvPr userDrawn="1"/>
        </p:nvSpPr>
        <p:spPr>
          <a:xfrm>
            <a:off x="1017600" y="6376836"/>
            <a:ext cx="565899" cy="184666"/>
          </a:xfrm>
          <a:prstGeom prst="rect">
            <a:avLst/>
          </a:prstGeom>
          <a:noFill/>
        </p:spPr>
        <p:txBody>
          <a:bodyPr wrap="square" lIns="0" tIns="0" rIns="0" bIns="0" rtlCol="0">
            <a:spAutoFit/>
          </a:bodyPr>
          <a:lstStyle/>
          <a:p>
            <a:fld id="{5336F107-9AFD-4B73-BA88-5B99619BFCA3}" type="slidenum">
              <a:rPr lang="da-DK" sz="1200" b="0" noProof="0" smtClean="0">
                <a:solidFill>
                  <a:schemeClr val="tx1"/>
                </a:solidFill>
                <a:latin typeface="Georgia" panose="02040502050405020303" pitchFamily="18" charset="0"/>
                <a:cs typeface="Arial Bold"/>
              </a:rPr>
              <a:t>‹nr.›</a:t>
            </a:fld>
            <a:endParaRPr lang="da-DK" sz="1200" b="0" noProof="0" dirty="0">
              <a:solidFill>
                <a:schemeClr val="tx1"/>
              </a:solidFill>
              <a:latin typeface="Georgia" panose="02040502050405020303" pitchFamily="18" charset="0"/>
              <a:cs typeface="Arial Bold"/>
            </a:endParaRPr>
          </a:p>
        </p:txBody>
      </p:sp>
    </p:spTree>
    <p:extLst>
      <p:ext uri="{BB962C8B-B14F-4D97-AF65-F5344CB8AC3E}">
        <p14:creationId xmlns:p14="http://schemas.microsoft.com/office/powerpoint/2010/main" val="196416063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 id="2147483687" r:id="rId15"/>
    <p:sldLayoutId id="2147483688" r:id="rId16"/>
    <p:sldLayoutId id="2147483689" r:id="rId17"/>
  </p:sldLayoutIdLst>
  <p:hf hdr="0"/>
  <p:txStyles>
    <p:titleStyle>
      <a:lvl1pPr algn="l" defTabSz="609585" rtl="0" eaLnBrk="1" latinLnBrk="0" hangingPunct="1">
        <a:lnSpc>
          <a:spcPct val="90000"/>
        </a:lnSpc>
        <a:spcBef>
          <a:spcPct val="0"/>
        </a:spcBef>
        <a:buNone/>
        <a:defRPr sz="4000" b="1" kern="1200" cap="none" baseline="0">
          <a:solidFill>
            <a:schemeClr val="accent1"/>
          </a:solidFill>
          <a:latin typeface="+mn-lt"/>
          <a:ea typeface="+mj-ea"/>
          <a:cs typeface="Arial" pitchFamily="34" charset="0"/>
        </a:defRPr>
      </a:lvl1pPr>
    </p:titleStyle>
    <p:bodyStyle>
      <a:lvl1pPr marL="0" indent="0" algn="l" defTabSz="609585" rtl="0" eaLnBrk="1" latinLnBrk="0" hangingPunct="1">
        <a:spcBef>
          <a:spcPts val="0"/>
        </a:spcBef>
        <a:spcAft>
          <a:spcPts val="800"/>
        </a:spcAft>
        <a:buClr>
          <a:schemeClr val="tx1"/>
        </a:buClr>
        <a:buFont typeface="Arial" panose="020B0604020202020204" pitchFamily="34" charset="0"/>
        <a:buNone/>
        <a:defRPr sz="2133" kern="1200">
          <a:solidFill>
            <a:schemeClr val="tx1"/>
          </a:solidFill>
          <a:latin typeface="+mn-lt"/>
          <a:ea typeface="+mn-ea"/>
          <a:cs typeface="Arial" pitchFamily="34" charset="0"/>
        </a:defRPr>
      </a:lvl1pPr>
      <a:lvl2pPr marL="241294" indent="0" algn="l" defTabSz="609585" rtl="0" eaLnBrk="1" latinLnBrk="0" hangingPunct="1">
        <a:spcBef>
          <a:spcPts val="0"/>
        </a:spcBef>
        <a:spcAft>
          <a:spcPts val="800"/>
        </a:spcAft>
        <a:buClr>
          <a:schemeClr val="tx1"/>
        </a:buClr>
        <a:buFont typeface="Wingdings" pitchFamily="2" charset="2"/>
        <a:buNone/>
        <a:defRPr sz="2133" kern="1200">
          <a:solidFill>
            <a:schemeClr val="tx1"/>
          </a:solidFill>
          <a:latin typeface="+mn-lt"/>
          <a:ea typeface="+mn-ea"/>
          <a:cs typeface="Arial" pitchFamily="34" charset="0"/>
        </a:defRPr>
      </a:lvl2pPr>
      <a:lvl3pPr marL="482588" indent="0" algn="l" defTabSz="609585" rtl="0" eaLnBrk="1" latinLnBrk="0" hangingPunct="1">
        <a:spcBef>
          <a:spcPts val="0"/>
        </a:spcBef>
        <a:spcAft>
          <a:spcPts val="800"/>
        </a:spcAft>
        <a:buClr>
          <a:schemeClr val="tx1"/>
        </a:buClr>
        <a:buFont typeface="Wingdings" pitchFamily="2" charset="2"/>
        <a:buNone/>
        <a:defRPr sz="2133" kern="1200">
          <a:solidFill>
            <a:schemeClr val="tx1"/>
          </a:solidFill>
          <a:latin typeface="+mn-lt"/>
          <a:ea typeface="+mn-ea"/>
          <a:cs typeface="Arial" pitchFamily="34" charset="0"/>
        </a:defRPr>
      </a:lvl3pPr>
      <a:lvl4pPr marL="713300" indent="0" algn="l" defTabSz="609585" rtl="0" eaLnBrk="1" latinLnBrk="0" hangingPunct="1">
        <a:spcBef>
          <a:spcPts val="0"/>
        </a:spcBef>
        <a:spcAft>
          <a:spcPts val="800"/>
        </a:spcAft>
        <a:buClr>
          <a:schemeClr val="tx1"/>
        </a:buClr>
        <a:buFont typeface="Wingdings" pitchFamily="2" charset="2"/>
        <a:buNone/>
        <a:defRPr sz="2133" kern="1200">
          <a:solidFill>
            <a:schemeClr val="tx1"/>
          </a:solidFill>
          <a:latin typeface="+mn-lt"/>
          <a:ea typeface="+mn-ea"/>
          <a:cs typeface="Arial" pitchFamily="34" charset="0"/>
        </a:defRPr>
      </a:lvl4pPr>
      <a:lvl5pPr marL="954593" indent="0" algn="l" defTabSz="609585" rtl="0" eaLnBrk="1" latinLnBrk="0" hangingPunct="1">
        <a:spcBef>
          <a:spcPts val="0"/>
        </a:spcBef>
        <a:spcAft>
          <a:spcPts val="800"/>
        </a:spcAft>
        <a:buClr>
          <a:schemeClr val="tx1"/>
        </a:buClr>
        <a:buFont typeface="Wingdings" pitchFamily="2" charset="2"/>
        <a:buNone/>
        <a:defRPr sz="2133" kern="1200">
          <a:solidFill>
            <a:schemeClr val="tx1"/>
          </a:solidFill>
          <a:latin typeface="+mn-lt"/>
          <a:ea typeface="+mn-ea"/>
          <a:cs typeface="Arial" pitchFamily="34" charset="0"/>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da-DK"/>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tint val="93000"/>
                <a:satMod val="150000"/>
                <a:shade val="98000"/>
                <a:lumMod val="102000"/>
              </a:schemeClr>
            </a:gs>
            <a:gs pos="20000">
              <a:schemeClr val="bg1">
                <a:tint val="98000"/>
                <a:satMod val="130000"/>
                <a:shade val="90000"/>
                <a:lumMod val="103000"/>
              </a:schemeClr>
            </a:gs>
            <a:gs pos="100000">
              <a:srgbClr val="EAEAEA"/>
            </a:gs>
          </a:gsLst>
          <a:lin ang="5400000" scaled="0"/>
          <a:tileRect/>
        </a:gradFill>
        <a:effectLst/>
      </p:bgPr>
    </p:bg>
    <p:spTree>
      <p:nvGrpSpPr>
        <p:cNvPr id="1" name=""/>
        <p:cNvGrpSpPr/>
        <p:nvPr/>
      </p:nvGrpSpPr>
      <p:grpSpPr>
        <a:xfrm>
          <a:off x="0" y="0"/>
          <a:ext cx="0" cy="0"/>
          <a:chOff x="0" y="0"/>
          <a:chExt cx="0" cy="0"/>
        </a:xfrm>
      </p:grpSpPr>
      <p:sp>
        <p:nvSpPr>
          <p:cNvPr id="2" name="Pladsholder til titel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a-DK" dirty="0"/>
              <a:t>Klik for at redigere i master</a:t>
            </a:r>
          </a:p>
        </p:txBody>
      </p:sp>
      <p:sp>
        <p:nvSpPr>
          <p:cNvPr id="3" name="Pladsholder til tekst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a-DK" dirty="0"/>
              <a:t>Rediger typografien i masterens</a:t>
            </a:r>
          </a:p>
          <a:p>
            <a:pPr lvl="1"/>
            <a:r>
              <a:rPr lang="da-DK" dirty="0"/>
              <a:t>Andet niveau</a:t>
            </a:r>
          </a:p>
          <a:p>
            <a:pPr lvl="2"/>
            <a:r>
              <a:rPr lang="da-DK" dirty="0"/>
              <a:t>Tredje niveau</a:t>
            </a:r>
          </a:p>
          <a:p>
            <a:pPr lvl="3"/>
            <a:r>
              <a:rPr lang="da-DK" dirty="0"/>
              <a:t>Fjerde niveau</a:t>
            </a:r>
          </a:p>
          <a:p>
            <a:pPr lvl="4"/>
            <a:r>
              <a:rPr lang="da-DK" dirty="0"/>
              <a:t>Femte niveau</a:t>
            </a:r>
          </a:p>
        </p:txBody>
      </p:sp>
      <p:sp>
        <p:nvSpPr>
          <p:cNvPr id="5" name="Pladsholder til sidefod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r">
              <a:defRPr sz="12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r>
              <a:rPr lang="da-DK" dirty="0"/>
              <a:t>www.videnscenterportalen.dk/vfv </a:t>
            </a:r>
          </a:p>
          <a:p>
            <a:r>
              <a:rPr lang="da-DK" dirty="0"/>
              <a:t>www.videnscenterportalen.dk/vtoe</a:t>
            </a:r>
          </a:p>
        </p:txBody>
      </p:sp>
      <p:sp>
        <p:nvSpPr>
          <p:cNvPr id="7" name="Pladsholder til slidenummer 6"/>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F84D05B6-E348-4D30-ACF4-CFBFED177842}" type="slidenum">
              <a:rPr lang="da-DK" smtClean="0"/>
              <a:pPr/>
              <a:t>‹nr.›</a:t>
            </a:fld>
            <a:endParaRPr lang="da-DK" dirty="0"/>
          </a:p>
        </p:txBody>
      </p:sp>
      <p:sp>
        <p:nvSpPr>
          <p:cNvPr id="8" name="Pladsholder til dato 7"/>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stStyle>
          <a:p>
            <a:fld id="{5E6C0508-D40D-4AC2-B6CD-6ECB66058267}" type="datetimeFigureOut">
              <a:rPr lang="da-DK" smtClean="0"/>
              <a:pPr/>
              <a:t>26-04-2023</a:t>
            </a:fld>
            <a:endParaRPr lang="da-DK" dirty="0"/>
          </a:p>
        </p:txBody>
      </p:sp>
      <p:pic>
        <p:nvPicPr>
          <p:cNvPr id="6" name="Billede 5"/>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8676396" y="6225252"/>
            <a:ext cx="2749155" cy="490109"/>
          </a:xfrm>
          <a:prstGeom prst="rect">
            <a:avLst/>
          </a:prstGeom>
        </p:spPr>
      </p:pic>
    </p:spTree>
    <p:extLst>
      <p:ext uri="{BB962C8B-B14F-4D97-AF65-F5344CB8AC3E}">
        <p14:creationId xmlns:p14="http://schemas.microsoft.com/office/powerpoint/2010/main" val="143910713"/>
      </p:ext>
    </p:extLst>
  </p:cSld>
  <p:clrMap bg1="lt1" tx1="dk1" bg2="lt2" tx2="dk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Lst>
  <p:txStyles>
    <p:titleStyle>
      <a:lvl1pPr algn="l" defTabSz="914400" rtl="0" eaLnBrk="1" latinLnBrk="0" hangingPunct="1">
        <a:lnSpc>
          <a:spcPct val="90000"/>
        </a:lnSpc>
        <a:spcBef>
          <a:spcPct val="0"/>
        </a:spcBef>
        <a:buNone/>
        <a:defRPr sz="4400" kern="1200">
          <a:solidFill>
            <a:schemeClr val="tx1"/>
          </a:solidFill>
          <a:latin typeface="Malgun Gothic" panose="020B0503020000020004" pitchFamily="34" charset="-127"/>
          <a:ea typeface="Malgun Gothic" panose="020B0503020000020004" pitchFamily="34" charset="-127"/>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01.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3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03.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3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0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slideLayout" Target="../slideLayouts/slideLayout29.xml"/><Relationship Id="rId1" Type="http://schemas.openxmlformats.org/officeDocument/2006/relationships/tags" Target="../tags/tag9.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0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Layout" Target="../slideLayouts/slideLayout32.xml"/><Relationship Id="rId1" Type="http://schemas.openxmlformats.org/officeDocument/2006/relationships/tags" Target="../tags/tag10.xml"/><Relationship Id="rId4" Type="http://schemas.openxmlformats.org/officeDocument/2006/relationships/image" Target="../media/image55.svg"/></Relationships>
</file>

<file path=ppt/slides/_rels/slide109.xml.rels><?xml version="1.0" encoding="UTF-8" standalone="yes"?>
<Relationships xmlns="http://schemas.openxmlformats.org/package/2006/relationships"><Relationship Id="rId2" Type="http://schemas.openxmlformats.org/officeDocument/2006/relationships/image" Target="../media/image64.JPG"/><Relationship Id="rId1" Type="http://schemas.openxmlformats.org/officeDocument/2006/relationships/slideLayout" Target="../slideLayouts/slideLayout32.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10.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70.png"/><Relationship Id="rId7" Type="http://schemas.openxmlformats.org/officeDocument/2006/relationships/image" Target="../media/image74.png"/><Relationship Id="rId2" Type="http://schemas.openxmlformats.org/officeDocument/2006/relationships/image" Target="../media/image69.png"/><Relationship Id="rId1" Type="http://schemas.openxmlformats.org/officeDocument/2006/relationships/slideLayout" Target="../slideLayouts/slideLayout28.xml"/><Relationship Id="rId6" Type="http://schemas.openxmlformats.org/officeDocument/2006/relationships/image" Target="../media/image73.png"/><Relationship Id="rId5" Type="http://schemas.openxmlformats.org/officeDocument/2006/relationships/image" Target="../media/image72.png"/><Relationship Id="rId4" Type="http://schemas.openxmlformats.org/officeDocument/2006/relationships/image" Target="../media/image71.png"/></Relationships>
</file>

<file path=ppt/slides/_rels/slide11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4.xml"/><Relationship Id="rId1" Type="http://schemas.openxmlformats.org/officeDocument/2006/relationships/slideLayout" Target="../slideLayouts/slideLayout30.xml"/><Relationship Id="rId6" Type="http://schemas.openxmlformats.org/officeDocument/2006/relationships/image" Target="../media/image77.png"/><Relationship Id="rId5" Type="http://schemas.openxmlformats.org/officeDocument/2006/relationships/image" Target="../media/image76.png"/><Relationship Id="rId4" Type="http://schemas.openxmlformats.org/officeDocument/2006/relationships/chart" Target="../charts/chart2.xml"/></Relationships>
</file>

<file path=ppt/slides/_rels/slide112.xml.rels><?xml version="1.0" encoding="UTF-8" standalone="yes"?>
<Relationships xmlns="http://schemas.openxmlformats.org/package/2006/relationships"><Relationship Id="rId3" Type="http://schemas.openxmlformats.org/officeDocument/2006/relationships/hyperlink" Target="https://dsr.dk/fag-og-forskning/faglige-nyheder/forskning-i-sygepleje-en-investering-for-livet#Forskning%20i%20et%20samlet%20sundhedsv%C3%A6sen" TargetMode="External"/><Relationship Id="rId7" Type="http://schemas.openxmlformats.org/officeDocument/2006/relationships/image" Target="../media/image78.png"/><Relationship Id="rId2" Type="http://schemas.openxmlformats.org/officeDocument/2006/relationships/hyperlink" Target="https://dsr.dk/fag-og-forskning/faglige-nyheder/forskning-i-sygepleje-en-investering-for-livet#%E2%80%8BForskning%20som%20fundament%20for%20fremtidens%20sygepleje" TargetMode="External"/><Relationship Id="rId1" Type="http://schemas.openxmlformats.org/officeDocument/2006/relationships/slideLayout" Target="../slideLayouts/slideLayout28.xml"/><Relationship Id="rId6" Type="http://schemas.openxmlformats.org/officeDocument/2006/relationships/hyperlink" Target="https://dsr.dk/fag-og-forskning/faglige-nyheder/forskning-i-sygepleje-en-investering-for-livet#%E2%80%8BFinansiering%20af%20forskning" TargetMode="External"/><Relationship Id="rId5" Type="http://schemas.openxmlformats.org/officeDocument/2006/relationships/hyperlink" Target="https://dsr.dk/fag-og-forskning/faglige-nyheder/forskning-i-sygepleje-en-investering-for-livet#Forskning%20gennem%20hele%20karrieren%20skal%20styrke%20sygeplejen" TargetMode="External"/><Relationship Id="rId4" Type="http://schemas.openxmlformats.org/officeDocument/2006/relationships/hyperlink" Target="https://dsr.dk/fag-og-forskning/faglige-nyheder/forskning-i-sygepleje-en-investering-for-livet#%E2%80%8BLedelse%20skal%20fremme%20forskning" TargetMode="Externa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14.xml.rels><?xml version="1.0" encoding="UTF-8" standalone="yes"?>
<Relationships xmlns="http://schemas.openxmlformats.org/package/2006/relationships"><Relationship Id="rId2" Type="http://schemas.openxmlformats.org/officeDocument/2006/relationships/slideLayout" Target="../slideLayouts/slideLayout39.xml"/><Relationship Id="rId1" Type="http://schemas.openxmlformats.org/officeDocument/2006/relationships/tags" Target="../tags/tag11.xml"/></Relationships>
</file>

<file path=ppt/slides/_rels/slide115.xml.rels><?xml version="1.0" encoding="UTF-8" standalone="yes"?>
<Relationships xmlns="http://schemas.openxmlformats.org/package/2006/relationships"><Relationship Id="rId2" Type="http://schemas.openxmlformats.org/officeDocument/2006/relationships/slideLayout" Target="../slideLayouts/slideLayout39.xml"/><Relationship Id="rId1" Type="http://schemas.openxmlformats.org/officeDocument/2006/relationships/tags" Target="../tags/tag12.xml"/></Relationships>
</file>

<file path=ppt/slides/_rels/slide1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79.png"/><Relationship Id="rId7" Type="http://schemas.openxmlformats.org/officeDocument/2006/relationships/image" Target="../media/image83.png"/><Relationship Id="rId2" Type="http://schemas.openxmlformats.org/officeDocument/2006/relationships/notesSlide" Target="../notesSlides/notesSlide65.xml"/><Relationship Id="rId1" Type="http://schemas.openxmlformats.org/officeDocument/2006/relationships/slideLayout" Target="../slideLayouts/slideLayout2.xml"/><Relationship Id="rId6" Type="http://schemas.openxmlformats.org/officeDocument/2006/relationships/image" Target="../media/image82.png"/><Relationship Id="rId5" Type="http://schemas.openxmlformats.org/officeDocument/2006/relationships/image" Target="../media/image81.png"/><Relationship Id="rId4" Type="http://schemas.openxmlformats.org/officeDocument/2006/relationships/image" Target="../media/image80.png"/></Relationships>
</file>

<file path=ppt/slides/_rels/slide1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8.xml"/><Relationship Id="rId1" Type="http://schemas.openxmlformats.org/officeDocument/2006/relationships/slideLayout" Target="../slideLayouts/slideLayout1.xml"/><Relationship Id="rId4" Type="http://schemas.openxmlformats.org/officeDocument/2006/relationships/image" Target="../media/image15.png"/></Relationships>
</file>

<file path=ppt/slides/_rels/slide1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8" Type="http://schemas.openxmlformats.org/officeDocument/2006/relationships/image" Target="../media/image89.svg"/><Relationship Id="rId3" Type="http://schemas.openxmlformats.org/officeDocument/2006/relationships/image" Target="../media/image85.png"/><Relationship Id="rId7" Type="http://schemas.openxmlformats.org/officeDocument/2006/relationships/image" Target="../media/image88.png"/><Relationship Id="rId2" Type="http://schemas.openxmlformats.org/officeDocument/2006/relationships/notesSlide" Target="../notesSlides/notesSlide67.xml"/><Relationship Id="rId1" Type="http://schemas.openxmlformats.org/officeDocument/2006/relationships/slideLayout" Target="../slideLayouts/slideLayout58.xml"/><Relationship Id="rId6" Type="http://schemas.openxmlformats.org/officeDocument/2006/relationships/hyperlink" Target="mailto:mbw@sosuh.dk" TargetMode="External"/><Relationship Id="rId5" Type="http://schemas.openxmlformats.org/officeDocument/2006/relationships/image" Target="../media/image87.png"/><Relationship Id="rId10" Type="http://schemas.openxmlformats.org/officeDocument/2006/relationships/image" Target="../media/image91.svg"/><Relationship Id="rId4" Type="http://schemas.openxmlformats.org/officeDocument/2006/relationships/image" Target="../media/image86.png"/><Relationship Id="rId9" Type="http://schemas.openxmlformats.org/officeDocument/2006/relationships/image" Target="../media/image90.png"/></Relationships>
</file>

<file path=ppt/slides/_rels/slide12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8.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hyperlink" Target="https://www.bornholmshospital.dk/presse-og-nyt/pressemeddelelser-og-nyheder/nyheder/Sider/telekuffert-giver-kol-patienter-tryghed.aspx" TargetMode="External"/><Relationship Id="rId4" Type="http://schemas.openxmlformats.org/officeDocument/2006/relationships/image" Target="../media/image19.jpeg"/></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3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8" Type="http://schemas.openxmlformats.org/officeDocument/2006/relationships/diagramColors" Target="../diagrams/colors3.xml"/><Relationship Id="rId3" Type="http://schemas.openxmlformats.org/officeDocument/2006/relationships/image" Target="../media/image25.jpeg"/><Relationship Id="rId7" Type="http://schemas.openxmlformats.org/officeDocument/2006/relationships/diagramQuickStyle" Target="../diagrams/quickStyle3.xml"/><Relationship Id="rId2" Type="http://schemas.openxmlformats.org/officeDocument/2006/relationships/notesSlide" Target="../notesSlides/notesSlide25.xml"/><Relationship Id="rId1" Type="http://schemas.openxmlformats.org/officeDocument/2006/relationships/slideLayout" Target="../slideLayouts/slideLayout15.xml"/><Relationship Id="rId6" Type="http://schemas.openxmlformats.org/officeDocument/2006/relationships/diagramLayout" Target="../diagrams/layout3.xml"/><Relationship Id="rId5" Type="http://schemas.openxmlformats.org/officeDocument/2006/relationships/diagramData" Target="../diagrams/data3.xml"/><Relationship Id="rId4" Type="http://schemas.openxmlformats.org/officeDocument/2006/relationships/image" Target="../media/image26.png"/><Relationship Id="rId9" Type="http://schemas.microsoft.com/office/2007/relationships/diagramDrawing" Target="../diagrams/drawing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5.xml"/><Relationship Id="rId1" Type="http://schemas.openxmlformats.org/officeDocument/2006/relationships/slideLayout" Target="../slideLayouts/slideLayout1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39.xml"/><Relationship Id="rId1" Type="http://schemas.openxmlformats.org/officeDocument/2006/relationships/slideLayout" Target="../slideLayouts/slideLayout1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9.xml"/><Relationship Id="rId1" Type="http://schemas.openxmlformats.org/officeDocument/2006/relationships/slideLayout" Target="../slideLayouts/slideLayout15.xml"/></Relationships>
</file>

<file path=ppt/slides/_rels/slide5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37.jpeg"/><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6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1.xml"/><Relationship Id="rId1" Type="http://schemas.openxmlformats.org/officeDocument/2006/relationships/slideLayout" Target="../slideLayouts/slideLayout2.xml"/><Relationship Id="rId4" Type="http://schemas.openxmlformats.org/officeDocument/2006/relationships/image" Target="../media/image39.svg"/></Relationships>
</file>

<file path=ppt/slides/_rels/slide63.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40.png"/><Relationship Id="rId7" Type="http://schemas.microsoft.com/office/2007/relationships/hdphoto" Target="../media/hdphoto2.wdp"/><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image" Target="../media/image42.png"/><Relationship Id="rId5" Type="http://schemas.microsoft.com/office/2007/relationships/hdphoto" Target="../media/hdphoto1.wdp"/><Relationship Id="rId4" Type="http://schemas.openxmlformats.org/officeDocument/2006/relationships/image" Target="../media/image41.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54.xml"/><Relationship Id="rId1" Type="http://schemas.openxmlformats.org/officeDocument/2006/relationships/slideLayout" Target="../slideLayouts/slideLayout2.xml"/><Relationship Id="rId5" Type="http://schemas.openxmlformats.org/officeDocument/2006/relationships/image" Target="../media/image48.png"/><Relationship Id="rId4" Type="http://schemas.openxmlformats.org/officeDocument/2006/relationships/image" Target="../media/image47.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50.sv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51.jpeg"/><Relationship Id="rId7" Type="http://schemas.openxmlformats.org/officeDocument/2006/relationships/diagramColors" Target="../diagrams/colors5.xml"/><Relationship Id="rId2" Type="http://schemas.openxmlformats.org/officeDocument/2006/relationships/notesSlide" Target="../notesSlides/notesSlide59.xml"/><Relationship Id="rId1" Type="http://schemas.openxmlformats.org/officeDocument/2006/relationships/slideLayout" Target="../slideLayouts/slideLayout2.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27.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4.png"/><Relationship Id="rId5" Type="http://schemas.openxmlformats.org/officeDocument/2006/relationships/image" Target="../media/image52.jpeg"/><Relationship Id="rId4" Type="http://schemas.openxmlformats.org/officeDocument/2006/relationships/notesSlide" Target="../notesSlides/notesSlide60.xml"/></Relationships>
</file>

<file path=ppt/slides/_rels/slide75.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8.xml"/></Relationships>
</file>

<file path=ppt/slides/_rels/slide7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Layout" Target="../slideLayouts/slideLayout32.xml"/><Relationship Id="rId1" Type="http://schemas.openxmlformats.org/officeDocument/2006/relationships/tags" Target="../tags/tag3.xml"/><Relationship Id="rId4" Type="http://schemas.openxmlformats.org/officeDocument/2006/relationships/image" Target="../media/image55.svg"/></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28.xml"/><Relationship Id="rId1" Type="http://schemas.openxmlformats.org/officeDocument/2006/relationships/tags" Target="../tags/tag4.xml"/></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30.xml"/><Relationship Id="rId1" Type="http://schemas.openxmlformats.org/officeDocument/2006/relationships/tags" Target="../tags/tag5.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Layout" Target="../slideLayouts/slideLayout3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2" Type="http://schemas.openxmlformats.org/officeDocument/2006/relationships/image" Target="../media/image58.emf"/><Relationship Id="rId1" Type="http://schemas.openxmlformats.org/officeDocument/2006/relationships/slideLayout" Target="../slideLayouts/slideLayout28.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30.xml"/></Relationships>
</file>

<file path=ppt/slides/_rels/slide85.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30.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89.xml.rels><?xml version="1.0" encoding="UTF-8" standalone="yes"?>
<Relationships xmlns="http://schemas.openxmlformats.org/package/2006/relationships"><Relationship Id="rId2" Type="http://schemas.openxmlformats.org/officeDocument/2006/relationships/image" Target="../media/image61.jpg"/><Relationship Id="rId1" Type="http://schemas.openxmlformats.org/officeDocument/2006/relationships/slideLayout" Target="../slideLayouts/slideLayout33.xml"/></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92.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slideLayout" Target="../slideLayouts/slideLayout31.xml"/><Relationship Id="rId1" Type="http://schemas.openxmlformats.org/officeDocument/2006/relationships/tags" Target="../tags/tag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31.xml"/><Relationship Id="rId1" Type="http://schemas.openxmlformats.org/officeDocument/2006/relationships/tags" Target="../tags/tag7.xml"/><Relationship Id="rId4" Type="http://schemas.openxmlformats.org/officeDocument/2006/relationships/image" Target="../media/image63.jpe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8.xml"/></Relationships>
</file>

<file path=ppt/slides/_rels/slide96.xml.rels><?xml version="1.0" encoding="UTF-8" standalone="yes"?>
<Relationships xmlns="http://schemas.openxmlformats.org/package/2006/relationships"><Relationship Id="rId2" Type="http://schemas.openxmlformats.org/officeDocument/2006/relationships/image" Target="../media/image64.JPG"/><Relationship Id="rId1" Type="http://schemas.openxmlformats.org/officeDocument/2006/relationships/slideLayout" Target="../slideLayouts/slideLayout3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slideLayout" Target="../slideLayouts/slideLayout29.xml"/><Relationship Id="rId1" Type="http://schemas.openxmlformats.org/officeDocument/2006/relationships/tags" Target="../tags/tag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B7AD9F6-8CE7-4299-8FC6-328F4DCD3F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D6DB2813-2201-4CEC-A17F-0F7DF882E6AD}"/>
              </a:ext>
            </a:extLst>
          </p:cNvPr>
          <p:cNvSpPr>
            <a:spLocks noGrp="1"/>
          </p:cNvSpPr>
          <p:nvPr>
            <p:ph type="ctrTitle"/>
          </p:nvPr>
        </p:nvSpPr>
        <p:spPr>
          <a:xfrm>
            <a:off x="5297762" y="640080"/>
            <a:ext cx="6251110" cy="3566160"/>
          </a:xfrm>
        </p:spPr>
        <p:txBody>
          <a:bodyPr anchor="b">
            <a:normAutofit fontScale="90000"/>
          </a:bodyPr>
          <a:lstStyle/>
          <a:p>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endParaRPr lang="da-DK" sz="1800" dirty="0"/>
          </a:p>
        </p:txBody>
      </p:sp>
      <p:sp>
        <p:nvSpPr>
          <p:cNvPr id="3" name="Undertitel 2">
            <a:extLst>
              <a:ext uri="{FF2B5EF4-FFF2-40B4-BE49-F238E27FC236}">
                <a16:creationId xmlns:a16="http://schemas.microsoft.com/office/drawing/2014/main" id="{3FC38910-6333-4110-BD19-EC666676A448}"/>
              </a:ext>
            </a:extLst>
          </p:cNvPr>
          <p:cNvSpPr>
            <a:spLocks noGrp="1"/>
          </p:cNvSpPr>
          <p:nvPr>
            <p:ph type="subTitle" idx="1"/>
          </p:nvPr>
        </p:nvSpPr>
        <p:spPr>
          <a:xfrm>
            <a:off x="4179272" y="6019842"/>
            <a:ext cx="7471326" cy="2811581"/>
          </a:xfrm>
        </p:spPr>
        <p:txBody>
          <a:bodyPr>
            <a:normAutofit/>
          </a:bodyPr>
          <a:lstStyle/>
          <a:p>
            <a:pPr algn="l"/>
            <a:r>
              <a:rPr lang="da-DK" sz="2000" b="1" dirty="0">
                <a:solidFill>
                  <a:schemeClr val="bg1"/>
                </a:solidFill>
              </a:rPr>
              <a:t>	    Fagforskningsdag 27. april 2023</a:t>
            </a:r>
            <a:endParaRPr lang="da-DK" sz="2000" dirty="0"/>
          </a:p>
        </p:txBody>
      </p:sp>
      <p:pic>
        <p:nvPicPr>
          <p:cNvPr id="5" name="Billede 4">
            <a:extLst>
              <a:ext uri="{FF2B5EF4-FFF2-40B4-BE49-F238E27FC236}">
                <a16:creationId xmlns:a16="http://schemas.microsoft.com/office/drawing/2014/main" id="{C7AAB959-C801-483A-B2F5-26DE57654931}"/>
              </a:ext>
            </a:extLst>
          </p:cNvPr>
          <p:cNvPicPr>
            <a:picLocks noChangeAspect="1"/>
          </p:cNvPicPr>
          <p:nvPr/>
        </p:nvPicPr>
        <p:blipFill rotWithShape="1">
          <a:blip r:embed="rId2">
            <a:extLst>
              <a:ext uri="{28A0092B-C50C-407E-A947-70E740481C1C}">
                <a14:useLocalDpi xmlns:a14="http://schemas.microsoft.com/office/drawing/2010/main" val="0"/>
              </a:ext>
            </a:extLst>
          </a:blip>
          <a:srcRect r="-1" b="1709"/>
          <a:stretch/>
        </p:blipFill>
        <p:spPr>
          <a:xfrm>
            <a:off x="1" y="10"/>
            <a:ext cx="4657344" cy="6857990"/>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p:spPr>
      </p:pic>
      <p:sp>
        <p:nvSpPr>
          <p:cNvPr id="12" name="sketchy line">
            <a:extLst>
              <a:ext uri="{FF2B5EF4-FFF2-40B4-BE49-F238E27FC236}">
                <a16:creationId xmlns:a16="http://schemas.microsoft.com/office/drawing/2014/main" id="{F49775AF-8896-43EE-92C6-83497D6DC5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12862" y="4409267"/>
            <a:ext cx="4243589" cy="18288"/>
          </a:xfrm>
          <a:custGeom>
            <a:avLst/>
            <a:gdLst>
              <a:gd name="connsiteX0" fmla="*/ 0 w 4243589"/>
              <a:gd name="connsiteY0" fmla="*/ 0 h 18288"/>
              <a:gd name="connsiteX1" fmla="*/ 563791 w 4243589"/>
              <a:gd name="connsiteY1" fmla="*/ 0 h 18288"/>
              <a:gd name="connsiteX2" fmla="*/ 1042710 w 4243589"/>
              <a:gd name="connsiteY2" fmla="*/ 0 h 18288"/>
              <a:gd name="connsiteX3" fmla="*/ 1564066 w 4243589"/>
              <a:gd name="connsiteY3" fmla="*/ 0 h 18288"/>
              <a:gd name="connsiteX4" fmla="*/ 2212729 w 4243589"/>
              <a:gd name="connsiteY4" fmla="*/ 0 h 18288"/>
              <a:gd name="connsiteX5" fmla="*/ 2776520 w 4243589"/>
              <a:gd name="connsiteY5" fmla="*/ 0 h 18288"/>
              <a:gd name="connsiteX6" fmla="*/ 3297875 w 4243589"/>
              <a:gd name="connsiteY6" fmla="*/ 0 h 18288"/>
              <a:gd name="connsiteX7" fmla="*/ 4243589 w 4243589"/>
              <a:gd name="connsiteY7" fmla="*/ 0 h 18288"/>
              <a:gd name="connsiteX8" fmla="*/ 4243589 w 4243589"/>
              <a:gd name="connsiteY8" fmla="*/ 18288 h 18288"/>
              <a:gd name="connsiteX9" fmla="*/ 3637362 w 4243589"/>
              <a:gd name="connsiteY9" fmla="*/ 18288 h 18288"/>
              <a:gd name="connsiteX10" fmla="*/ 3116007 w 4243589"/>
              <a:gd name="connsiteY10" fmla="*/ 18288 h 18288"/>
              <a:gd name="connsiteX11" fmla="*/ 2424908 w 4243589"/>
              <a:gd name="connsiteY11" fmla="*/ 18288 h 18288"/>
              <a:gd name="connsiteX12" fmla="*/ 1861117 w 4243589"/>
              <a:gd name="connsiteY12" fmla="*/ 18288 h 18288"/>
              <a:gd name="connsiteX13" fmla="*/ 1382198 w 4243589"/>
              <a:gd name="connsiteY13" fmla="*/ 18288 h 18288"/>
              <a:gd name="connsiteX14" fmla="*/ 733535 w 4243589"/>
              <a:gd name="connsiteY14" fmla="*/ 18288 h 18288"/>
              <a:gd name="connsiteX15" fmla="*/ 0 w 4243589"/>
              <a:gd name="connsiteY15" fmla="*/ 18288 h 18288"/>
              <a:gd name="connsiteX16" fmla="*/ 0 w 4243589"/>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18288"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3987" y="7429"/>
                  <a:pt x="4243569" y="10822"/>
                  <a:pt x="4243589" y="18288"/>
                </a:cubicBezTo>
                <a:cubicBezTo>
                  <a:pt x="4112949" y="-2855"/>
                  <a:pt x="3928037" y="1831"/>
                  <a:pt x="3637362" y="18288"/>
                </a:cubicBezTo>
                <a:cubicBezTo>
                  <a:pt x="3346687" y="34745"/>
                  <a:pt x="3254446" y="26669"/>
                  <a:pt x="3116007" y="18288"/>
                </a:cubicBezTo>
                <a:cubicBezTo>
                  <a:pt x="2977569" y="9907"/>
                  <a:pt x="2620228" y="28873"/>
                  <a:pt x="2424908" y="18288"/>
                </a:cubicBezTo>
                <a:cubicBezTo>
                  <a:pt x="2229588" y="7703"/>
                  <a:pt x="2088287" y="-3854"/>
                  <a:pt x="1861117" y="18288"/>
                </a:cubicBezTo>
                <a:cubicBezTo>
                  <a:pt x="1633947" y="40430"/>
                  <a:pt x="1502447" y="-871"/>
                  <a:pt x="1382198" y="18288"/>
                </a:cubicBezTo>
                <a:cubicBezTo>
                  <a:pt x="1261949" y="37447"/>
                  <a:pt x="1045440" y="28353"/>
                  <a:pt x="733535" y="18288"/>
                </a:cubicBezTo>
                <a:cubicBezTo>
                  <a:pt x="421630" y="8223"/>
                  <a:pt x="341257" y="-18359"/>
                  <a:pt x="0" y="18288"/>
                </a:cubicBezTo>
                <a:cubicBezTo>
                  <a:pt x="-591" y="13205"/>
                  <a:pt x="-663" y="6329"/>
                  <a:pt x="0" y="0"/>
                </a:cubicBezTo>
                <a:close/>
              </a:path>
              <a:path w="4243589" h="18288"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2703" y="5429"/>
                  <a:pt x="4244410" y="14046"/>
                  <a:pt x="4243589" y="18288"/>
                </a:cubicBezTo>
                <a:cubicBezTo>
                  <a:pt x="4130424" y="-1240"/>
                  <a:pt x="3932803" y="42249"/>
                  <a:pt x="3722234" y="18288"/>
                </a:cubicBezTo>
                <a:cubicBezTo>
                  <a:pt x="3511665" y="-5673"/>
                  <a:pt x="3269903" y="45994"/>
                  <a:pt x="3116007" y="18288"/>
                </a:cubicBezTo>
                <a:cubicBezTo>
                  <a:pt x="2962111" y="-9418"/>
                  <a:pt x="2744280" y="23224"/>
                  <a:pt x="2509780" y="18288"/>
                </a:cubicBezTo>
                <a:cubicBezTo>
                  <a:pt x="2275280" y="13352"/>
                  <a:pt x="2066059" y="43664"/>
                  <a:pt x="1945989" y="18288"/>
                </a:cubicBezTo>
                <a:cubicBezTo>
                  <a:pt x="1825919" y="-7088"/>
                  <a:pt x="1407329" y="12616"/>
                  <a:pt x="1254890" y="18288"/>
                </a:cubicBezTo>
                <a:cubicBezTo>
                  <a:pt x="1102451" y="23960"/>
                  <a:pt x="837950" y="31673"/>
                  <a:pt x="563791" y="18288"/>
                </a:cubicBezTo>
                <a:cubicBezTo>
                  <a:pt x="289632" y="4903"/>
                  <a:pt x="132768" y="7105"/>
                  <a:pt x="0" y="18288"/>
                </a:cubicBezTo>
                <a:cubicBezTo>
                  <a:pt x="668" y="13665"/>
                  <a:pt x="578" y="5675"/>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kstfelt 3">
            <a:extLst>
              <a:ext uri="{FF2B5EF4-FFF2-40B4-BE49-F238E27FC236}">
                <a16:creationId xmlns:a16="http://schemas.microsoft.com/office/drawing/2014/main" id="{89FBAE9C-9977-4878-9F97-720B071CA7CA}"/>
              </a:ext>
            </a:extLst>
          </p:cNvPr>
          <p:cNvSpPr txBox="1"/>
          <p:nvPr/>
        </p:nvSpPr>
        <p:spPr>
          <a:xfrm>
            <a:off x="4549548" y="584242"/>
            <a:ext cx="7409336" cy="212365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200" b="0" i="1" u="none" strike="noStrike" kern="1200" cap="none" spc="0" normalizeH="0" baseline="0" noProof="0" dirty="0">
                <a:ln>
                  <a:noFill/>
                </a:ln>
                <a:solidFill>
                  <a:prstClr val="white"/>
                </a:solidFill>
                <a:effectLst/>
                <a:uLnTx/>
                <a:uFillTx/>
                <a:latin typeface="Calibri" panose="020F0502020204030204"/>
                <a:ea typeface="+mn-ea"/>
                <a:cs typeface="+mn-cs"/>
              </a:rPr>
              <a:t>Er velfærdsteknologi svaret på udfordringen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200" b="0" i="1" u="none" strike="noStrike" kern="1200" cap="none" spc="0" normalizeH="0" baseline="0" noProof="0" dirty="0">
                <a:ln>
                  <a:noFill/>
                </a:ln>
                <a:solidFill>
                  <a:prstClr val="white"/>
                </a:solidFill>
                <a:effectLst/>
                <a:uLnTx/>
                <a:uFillTx/>
                <a:latin typeface="Calibri" panose="020F0502020204030204"/>
                <a:ea typeface="+mn-ea"/>
                <a:cs typeface="+mn-cs"/>
              </a:rPr>
              <a:t>i sundhedsvæsenet på Bornholm?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600" b="0" i="0" u="none" strike="noStrike" kern="1200" cap="none" spc="0" normalizeH="0" baseline="0" noProof="0" dirty="0">
                <a:ln>
                  <a:noFill/>
                </a:ln>
                <a:solidFill>
                  <a:srgbClr val="E7E6E6">
                    <a:lumMod val="25000"/>
                  </a:srgbClr>
                </a:solidFill>
                <a:effectLst/>
                <a:uLnTx/>
                <a:uFillTx/>
                <a:latin typeface="Calibri" panose="020F0502020204030204"/>
                <a:ea typeface="+mn-ea"/>
                <a:cs typeface="+mn-cs"/>
              </a:rPr>
              <a:t> </a:t>
            </a:r>
          </a:p>
        </p:txBody>
      </p:sp>
      <p:pic>
        <p:nvPicPr>
          <p:cNvPr id="8" name="Billede 7">
            <a:extLst>
              <a:ext uri="{FF2B5EF4-FFF2-40B4-BE49-F238E27FC236}">
                <a16:creationId xmlns:a16="http://schemas.microsoft.com/office/drawing/2014/main" id="{09D47C09-6B90-4DF9-ACC8-21B2ECA3A45B}"/>
              </a:ext>
            </a:extLst>
          </p:cNvPr>
          <p:cNvPicPr>
            <a:picLocks noChangeAspect="1"/>
          </p:cNvPicPr>
          <p:nvPr/>
        </p:nvPicPr>
        <p:blipFill>
          <a:blip r:embed="rId3"/>
          <a:stretch>
            <a:fillRect/>
          </a:stretch>
        </p:blipFill>
        <p:spPr>
          <a:xfrm>
            <a:off x="10590835" y="5864969"/>
            <a:ext cx="1270298" cy="682677"/>
          </a:xfrm>
          <a:prstGeom prst="rect">
            <a:avLst/>
          </a:prstGeom>
        </p:spPr>
      </p:pic>
      <p:sp>
        <p:nvSpPr>
          <p:cNvPr id="7" name="Tekstfelt 6">
            <a:extLst>
              <a:ext uri="{FF2B5EF4-FFF2-40B4-BE49-F238E27FC236}">
                <a16:creationId xmlns:a16="http://schemas.microsoft.com/office/drawing/2014/main" id="{F8C471A7-3D33-E32B-B0B1-7CBCA0E5F814}"/>
              </a:ext>
            </a:extLst>
          </p:cNvPr>
          <p:cNvSpPr txBox="1"/>
          <p:nvPr/>
        </p:nvSpPr>
        <p:spPr>
          <a:xfrm>
            <a:off x="5310206" y="2707901"/>
            <a:ext cx="6108907" cy="1569660"/>
          </a:xfrm>
          <a:prstGeom prst="rect">
            <a:avLst/>
          </a:prstGeom>
          <a:noFill/>
        </p:spPr>
        <p:txBody>
          <a:bodyPr wrap="square" rtlCol="0">
            <a:spAutoFit/>
          </a:bodyPr>
          <a:lstStyle/>
          <a:p>
            <a:r>
              <a:rPr lang="da-DK" sz="9600" dirty="0">
                <a:solidFill>
                  <a:schemeClr val="bg1"/>
                </a:solidFill>
              </a:rPr>
              <a:t>Velkommen</a:t>
            </a:r>
          </a:p>
        </p:txBody>
      </p:sp>
    </p:spTree>
    <p:extLst>
      <p:ext uri="{BB962C8B-B14F-4D97-AF65-F5344CB8AC3E}">
        <p14:creationId xmlns:p14="http://schemas.microsoft.com/office/powerpoint/2010/main" val="246500931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9D205CF-E5AE-85D4-8C59-A0E3E538AB37}"/>
              </a:ext>
            </a:extLst>
          </p:cNvPr>
          <p:cNvSpPr>
            <a:spLocks noGrp="1"/>
          </p:cNvSpPr>
          <p:nvPr>
            <p:ph type="title"/>
          </p:nvPr>
        </p:nvSpPr>
        <p:spPr/>
        <p:txBody>
          <a:bodyPr/>
          <a:lstStyle/>
          <a:p>
            <a:endParaRPr lang="da-DK"/>
          </a:p>
        </p:txBody>
      </p:sp>
      <p:sp>
        <p:nvSpPr>
          <p:cNvPr id="3" name="Pladsholder til indhold 2">
            <a:extLst>
              <a:ext uri="{FF2B5EF4-FFF2-40B4-BE49-F238E27FC236}">
                <a16:creationId xmlns:a16="http://schemas.microsoft.com/office/drawing/2014/main" id="{44998471-B488-E644-50E8-CE41208527B4}"/>
              </a:ext>
            </a:extLst>
          </p:cNvPr>
          <p:cNvSpPr>
            <a:spLocks noGrp="1"/>
          </p:cNvSpPr>
          <p:nvPr>
            <p:ph idx="1"/>
          </p:nvPr>
        </p:nvSpPr>
        <p:spPr/>
        <p:txBody>
          <a:bodyPr/>
          <a:lstStyle/>
          <a:p>
            <a:endParaRPr lang="da-DK"/>
          </a:p>
        </p:txBody>
      </p:sp>
      <p:graphicFrame>
        <p:nvGraphicFramePr>
          <p:cNvPr id="5" name="Pladsholder til indhold 6">
            <a:extLst>
              <a:ext uri="{FF2B5EF4-FFF2-40B4-BE49-F238E27FC236}">
                <a16:creationId xmlns:a16="http://schemas.microsoft.com/office/drawing/2014/main" id="{7F32B203-4C80-5FA9-D937-A90F6500A38E}"/>
              </a:ext>
            </a:extLst>
          </p:cNvPr>
          <p:cNvGraphicFramePr>
            <a:graphicFrameLocks/>
          </p:cNvGraphicFramePr>
          <p:nvPr>
            <p:extLst>
              <p:ext uri="{D42A27DB-BD31-4B8C-83A1-F6EECF244321}">
                <p14:modId xmlns:p14="http://schemas.microsoft.com/office/powerpoint/2010/main" val="1930880819"/>
              </p:ext>
            </p:extLst>
          </p:nvPr>
        </p:nvGraphicFramePr>
        <p:xfrm>
          <a:off x="1239335" y="365125"/>
          <a:ext cx="9929128" cy="613826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6239422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dsholder til tekst 2">
            <a:extLst>
              <a:ext uri="{FF2B5EF4-FFF2-40B4-BE49-F238E27FC236}">
                <a16:creationId xmlns:a16="http://schemas.microsoft.com/office/drawing/2014/main" id="{2B6B8C5C-2C32-459E-8F96-059B332EC8FA}"/>
              </a:ext>
            </a:extLst>
          </p:cNvPr>
          <p:cNvSpPr>
            <a:spLocks noGrp="1"/>
          </p:cNvSpPr>
          <p:nvPr>
            <p:ph type="body" sz="quarter" idx="11"/>
          </p:nvPr>
        </p:nvSpPr>
        <p:spPr/>
        <p:txBody>
          <a:bodyPr/>
          <a:lstStyle/>
          <a:p>
            <a:endParaRPr lang="da-DK"/>
          </a:p>
        </p:txBody>
      </p:sp>
      <p:sp>
        <p:nvSpPr>
          <p:cNvPr id="4" name="Pladsholder til dato 3">
            <a:extLst>
              <a:ext uri="{FF2B5EF4-FFF2-40B4-BE49-F238E27FC236}">
                <a16:creationId xmlns:a16="http://schemas.microsoft.com/office/drawing/2014/main" id="{8D4E9DD3-13C5-4F3C-8280-A7BD9CC733E3}"/>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a:solidFill>
                <a:prstClr val="black"/>
              </a:solidFill>
            </a:endParaRPr>
          </a:p>
        </p:txBody>
      </p:sp>
      <p:graphicFrame>
        <p:nvGraphicFramePr>
          <p:cNvPr id="5" name="Tabel 5">
            <a:extLst>
              <a:ext uri="{FF2B5EF4-FFF2-40B4-BE49-F238E27FC236}">
                <a16:creationId xmlns:a16="http://schemas.microsoft.com/office/drawing/2014/main" id="{522736CE-48AB-457D-B7A3-3C47F09EE673}"/>
              </a:ext>
            </a:extLst>
          </p:cNvPr>
          <p:cNvGraphicFramePr>
            <a:graphicFrameLocks noGrp="1"/>
          </p:cNvGraphicFramePr>
          <p:nvPr/>
        </p:nvGraphicFramePr>
        <p:xfrm>
          <a:off x="-3833" y="10341"/>
          <a:ext cx="12192000" cy="6731024"/>
        </p:xfrm>
        <a:graphic>
          <a:graphicData uri="http://schemas.openxmlformats.org/drawingml/2006/table">
            <a:tbl>
              <a:tblPr firstRow="1" bandRow="1">
                <a:tableStyleId>{5C22544A-7EE6-4342-B048-85BDC9FD1C3A}</a:tableStyleId>
              </a:tblPr>
              <a:tblGrid>
                <a:gridCol w="5159419">
                  <a:extLst>
                    <a:ext uri="{9D8B030D-6E8A-4147-A177-3AD203B41FA5}">
                      <a16:colId xmlns:a16="http://schemas.microsoft.com/office/drawing/2014/main" val="763073286"/>
                    </a:ext>
                  </a:extLst>
                </a:gridCol>
                <a:gridCol w="7032581">
                  <a:extLst>
                    <a:ext uri="{9D8B030D-6E8A-4147-A177-3AD203B41FA5}">
                      <a16:colId xmlns:a16="http://schemas.microsoft.com/office/drawing/2014/main" val="770097180"/>
                    </a:ext>
                  </a:extLst>
                </a:gridCol>
              </a:tblGrid>
              <a:tr h="609600">
                <a:tc>
                  <a:txBody>
                    <a:bodyPr/>
                    <a:lstStyle/>
                    <a:p>
                      <a:endParaRPr lang="da-DK" sz="3200" dirty="0"/>
                    </a:p>
                  </a:txBody>
                  <a:tcPr marL="121920" marR="121920" marT="60960" marB="60960"/>
                </a:tc>
                <a:tc>
                  <a:txBody>
                    <a:bodyPr/>
                    <a:lstStyle/>
                    <a:p>
                      <a:endParaRPr lang="da-DK" sz="3200"/>
                    </a:p>
                  </a:txBody>
                  <a:tcPr marL="121920" marR="121920" marT="60960" marB="60960"/>
                </a:tc>
                <a:extLst>
                  <a:ext uri="{0D108BD9-81ED-4DB2-BD59-A6C34878D82A}">
                    <a16:rowId xmlns:a16="http://schemas.microsoft.com/office/drawing/2014/main" val="3795703305"/>
                  </a:ext>
                </a:extLst>
              </a:tr>
              <a:tr h="609600">
                <a:tc>
                  <a:txBody>
                    <a:bodyPr/>
                    <a:lstStyle/>
                    <a:p>
                      <a:r>
                        <a:rPr lang="da-DK" sz="3200" dirty="0"/>
                        <a:t>CHC-S</a:t>
                      </a:r>
                    </a:p>
                  </a:txBody>
                  <a:tcPr marL="121920" marR="121920" marT="60960" marB="60960"/>
                </a:tc>
                <a:tc>
                  <a:txBody>
                    <a:bodyPr/>
                    <a:lstStyle/>
                    <a:p>
                      <a:r>
                        <a:rPr lang="da-DK" sz="3200"/>
                        <a:t>Nyeste forskning</a:t>
                      </a:r>
                    </a:p>
                  </a:txBody>
                  <a:tcPr marL="121920" marR="121920" marT="60960" marB="60960"/>
                </a:tc>
                <a:extLst>
                  <a:ext uri="{0D108BD9-81ED-4DB2-BD59-A6C34878D82A}">
                    <a16:rowId xmlns:a16="http://schemas.microsoft.com/office/drawing/2014/main" val="3912643592"/>
                  </a:ext>
                </a:extLst>
              </a:tr>
              <a:tr h="609600">
                <a:tc>
                  <a:txBody>
                    <a:bodyPr/>
                    <a:lstStyle/>
                    <a:p>
                      <a:r>
                        <a:rPr lang="da-DK" sz="3200" dirty="0"/>
                        <a:t>NEW</a:t>
                      </a:r>
                    </a:p>
                  </a:txBody>
                  <a:tcPr marL="121920" marR="121920" marT="60960" marB="60960"/>
                </a:tc>
                <a:tc>
                  <a:txBody>
                    <a:bodyPr/>
                    <a:lstStyle/>
                    <a:p>
                      <a:r>
                        <a:rPr lang="da-DK" sz="3200" dirty="0"/>
                        <a:t>6-7 semester og BA</a:t>
                      </a:r>
                    </a:p>
                  </a:txBody>
                  <a:tcPr marL="121920" marR="121920" marT="60960" marB="60960"/>
                </a:tc>
                <a:extLst>
                  <a:ext uri="{0D108BD9-81ED-4DB2-BD59-A6C34878D82A}">
                    <a16:rowId xmlns:a16="http://schemas.microsoft.com/office/drawing/2014/main" val="1330944520"/>
                  </a:ext>
                </a:extLst>
              </a:tr>
              <a:tr h="609600">
                <a:tc>
                  <a:txBody>
                    <a:bodyPr/>
                    <a:lstStyle/>
                    <a:p>
                      <a:r>
                        <a:rPr lang="da-DK" sz="3200" dirty="0"/>
                        <a:t>EM-Care</a:t>
                      </a:r>
                    </a:p>
                  </a:txBody>
                  <a:tcPr marL="121920" marR="121920" marT="60960" marB="60960"/>
                </a:tc>
                <a:tc>
                  <a:txBody>
                    <a:bodyPr/>
                    <a:lstStyle/>
                    <a:p>
                      <a:r>
                        <a:rPr lang="da-DK" sz="3200" dirty="0"/>
                        <a:t>Kvalificering af data, frivillige, cases</a:t>
                      </a:r>
                    </a:p>
                  </a:txBody>
                  <a:tcPr marL="121920" marR="121920" marT="60960" marB="60960"/>
                </a:tc>
                <a:extLst>
                  <a:ext uri="{0D108BD9-81ED-4DB2-BD59-A6C34878D82A}">
                    <a16:rowId xmlns:a16="http://schemas.microsoft.com/office/drawing/2014/main" val="3606972321"/>
                  </a:ext>
                </a:extLst>
              </a:tr>
              <a:tr h="1097280">
                <a:tc>
                  <a:txBody>
                    <a:bodyPr/>
                    <a:lstStyle/>
                    <a:p>
                      <a:r>
                        <a:rPr lang="da-DK" sz="3200" dirty="0"/>
                        <a:t>Grønne bæredygtige fællesskaber</a:t>
                      </a:r>
                    </a:p>
                  </a:txBody>
                  <a:tcPr marL="121920" marR="121920" marT="60960" marB="60960"/>
                </a:tc>
                <a:tc>
                  <a:txBody>
                    <a:bodyPr/>
                    <a:lstStyle/>
                    <a:p>
                      <a:r>
                        <a:rPr lang="da-DK" sz="3200" dirty="0"/>
                        <a:t>Projektassistent – frivillige</a:t>
                      </a:r>
                    </a:p>
                  </a:txBody>
                  <a:tcPr marL="121920" marR="121920" marT="60960" marB="60960"/>
                </a:tc>
                <a:extLst>
                  <a:ext uri="{0D108BD9-81ED-4DB2-BD59-A6C34878D82A}">
                    <a16:rowId xmlns:a16="http://schemas.microsoft.com/office/drawing/2014/main" val="3210889101"/>
                  </a:ext>
                </a:extLst>
              </a:tr>
              <a:tr h="109728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a-DK" sz="3200"/>
                        <a:t>Forskningssemester studerende</a:t>
                      </a:r>
                    </a:p>
                  </a:txBody>
                  <a:tcPr marL="121920" marR="121920" marT="60960" marB="60960"/>
                </a:tc>
                <a:tc>
                  <a:txBody>
                    <a:bodyPr/>
                    <a:lstStyle/>
                    <a:p>
                      <a:r>
                        <a:rPr lang="da-DK" sz="3200" dirty="0"/>
                        <a:t>5 md forskningspraktik</a:t>
                      </a:r>
                    </a:p>
                  </a:txBody>
                  <a:tcPr marL="121920" marR="121920" marT="60960" marB="60960"/>
                </a:tc>
                <a:extLst>
                  <a:ext uri="{0D108BD9-81ED-4DB2-BD59-A6C34878D82A}">
                    <a16:rowId xmlns:a16="http://schemas.microsoft.com/office/drawing/2014/main" val="3466918772"/>
                  </a:ext>
                </a:extLst>
              </a:tr>
              <a:tr h="1584960">
                <a:tc>
                  <a:txBody>
                    <a:bodyPr/>
                    <a:lstStyle/>
                    <a:p>
                      <a:r>
                        <a:rPr lang="da-DK" sz="3200" dirty="0"/>
                        <a:t>Tværprofessionelle forløb BA</a:t>
                      </a:r>
                    </a:p>
                  </a:txBody>
                  <a:tcPr marL="121920" marR="121920" marT="60960" marB="60960"/>
                </a:tc>
                <a:tc>
                  <a:txBody>
                    <a:bodyPr/>
                    <a:lstStyle/>
                    <a:p>
                      <a:r>
                        <a:rPr lang="da-DK" sz="3200" dirty="0"/>
                        <a:t>Undervisere underviser i ekspertområde – studerende deltager i små projekter</a:t>
                      </a:r>
                    </a:p>
                  </a:txBody>
                  <a:tcPr marL="121920" marR="121920" marT="60960" marB="60960"/>
                </a:tc>
                <a:extLst>
                  <a:ext uri="{0D108BD9-81ED-4DB2-BD59-A6C34878D82A}">
                    <a16:rowId xmlns:a16="http://schemas.microsoft.com/office/drawing/2014/main" val="2740483515"/>
                  </a:ext>
                </a:extLst>
              </a:tr>
              <a:tr h="1097280">
                <a:tc>
                  <a:txBody>
                    <a:bodyPr/>
                    <a:lstStyle/>
                    <a:p>
                      <a:r>
                        <a:rPr lang="da-DK" sz="3200" dirty="0"/>
                        <a:t>Model Cancer Care- BA</a:t>
                      </a:r>
                    </a:p>
                  </a:txBody>
                  <a:tcPr marL="121920" marR="121920" marT="60960" marB="60960"/>
                </a:tc>
                <a:tc>
                  <a:txBody>
                    <a:bodyPr/>
                    <a:lstStyle/>
                    <a:p>
                      <a:r>
                        <a:rPr lang="da-DK" sz="3200" dirty="0"/>
                        <a:t>Indsamler og skriver BA indenfor denne ramme</a:t>
                      </a:r>
                    </a:p>
                  </a:txBody>
                  <a:tcPr marL="121920" marR="121920" marT="60960" marB="60960"/>
                </a:tc>
                <a:extLst>
                  <a:ext uri="{0D108BD9-81ED-4DB2-BD59-A6C34878D82A}">
                    <a16:rowId xmlns:a16="http://schemas.microsoft.com/office/drawing/2014/main" val="2072515818"/>
                  </a:ext>
                </a:extLst>
              </a:tr>
              <a:tr h="6096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a-DK" sz="3200" dirty="0"/>
                        <a:t>Uddannelseshospitalet</a:t>
                      </a:r>
                    </a:p>
                  </a:txBody>
                  <a:tcPr marL="121920" marR="121920" marT="60960" marB="60960"/>
                </a:tc>
                <a:tc>
                  <a:txBody>
                    <a:bodyPr/>
                    <a:lstStyle/>
                    <a:p>
                      <a:r>
                        <a:rPr lang="da-DK" sz="3200" dirty="0"/>
                        <a:t>Løbende kliniske projekter</a:t>
                      </a:r>
                    </a:p>
                  </a:txBody>
                  <a:tcPr marL="121920" marR="121920" marT="60960" marB="60960"/>
                </a:tc>
                <a:extLst>
                  <a:ext uri="{0D108BD9-81ED-4DB2-BD59-A6C34878D82A}">
                    <a16:rowId xmlns:a16="http://schemas.microsoft.com/office/drawing/2014/main" val="331585183"/>
                  </a:ext>
                </a:extLst>
              </a:tr>
              <a:tr h="109728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a-DK" sz="3200" dirty="0"/>
                        <a:t>BA empiri-indsamling til videnskabelig artikel</a:t>
                      </a:r>
                    </a:p>
                  </a:txBody>
                  <a:tcPr marL="121920" marR="121920" marT="60960" marB="60960"/>
                </a:tc>
                <a:tc>
                  <a:txBody>
                    <a:bodyPr/>
                    <a:lstStyle/>
                    <a:p>
                      <a:r>
                        <a:rPr lang="da-DK" sz="3200" dirty="0"/>
                        <a:t>Empiriindsamling under supervision omsættes af forskere</a:t>
                      </a:r>
                    </a:p>
                  </a:txBody>
                  <a:tcPr marL="121920" marR="121920" marT="60960" marB="60960"/>
                </a:tc>
                <a:extLst>
                  <a:ext uri="{0D108BD9-81ED-4DB2-BD59-A6C34878D82A}">
                    <a16:rowId xmlns:a16="http://schemas.microsoft.com/office/drawing/2014/main" val="121498601"/>
                  </a:ext>
                </a:extLst>
              </a:tr>
            </a:tbl>
          </a:graphicData>
        </a:graphic>
      </p:graphicFrame>
    </p:spTree>
    <p:extLst>
      <p:ext uri="{BB962C8B-B14F-4D97-AF65-F5344CB8AC3E}">
        <p14:creationId xmlns:p14="http://schemas.microsoft.com/office/powerpoint/2010/main" val="152106767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F657D9C-9360-AFD4-E5C5-800508F20DA9}"/>
              </a:ext>
            </a:extLst>
          </p:cNvPr>
          <p:cNvSpPr>
            <a:spLocks noGrp="1"/>
          </p:cNvSpPr>
          <p:nvPr>
            <p:ph type="title"/>
          </p:nvPr>
        </p:nvSpPr>
        <p:spPr>
          <a:xfrm>
            <a:off x="1017601" y="884718"/>
            <a:ext cx="6519057" cy="1314909"/>
          </a:xfrm>
        </p:spPr>
        <p:txBody>
          <a:bodyPr anchor="t">
            <a:normAutofit/>
          </a:bodyPr>
          <a:lstStyle/>
          <a:p>
            <a:r>
              <a:rPr lang="da-DK" dirty="0"/>
              <a:t>KP eksempler</a:t>
            </a:r>
          </a:p>
        </p:txBody>
      </p:sp>
      <p:sp>
        <p:nvSpPr>
          <p:cNvPr id="3" name="Pladsholder til tekst 2">
            <a:extLst>
              <a:ext uri="{FF2B5EF4-FFF2-40B4-BE49-F238E27FC236}">
                <a16:creationId xmlns:a16="http://schemas.microsoft.com/office/drawing/2014/main" id="{715A2589-2C6D-96F4-0801-615AB71898AF}"/>
              </a:ext>
            </a:extLst>
          </p:cNvPr>
          <p:cNvSpPr>
            <a:spLocks noGrp="1"/>
          </p:cNvSpPr>
          <p:nvPr>
            <p:ph type="body" sz="quarter" idx="11"/>
          </p:nvPr>
        </p:nvSpPr>
        <p:spPr>
          <a:xfrm>
            <a:off x="1018117" y="2421467"/>
            <a:ext cx="6614055" cy="3456517"/>
          </a:xfrm>
        </p:spPr>
        <p:txBody>
          <a:bodyPr>
            <a:noAutofit/>
          </a:bodyPr>
          <a:lstStyle/>
          <a:p>
            <a:pPr>
              <a:lnSpc>
                <a:spcPct val="90000"/>
              </a:lnSpc>
            </a:pPr>
            <a:r>
              <a:rPr lang="da-DK" sz="2667" b="1" dirty="0"/>
              <a:t>Model Cancer Care: </a:t>
            </a:r>
          </a:p>
          <a:p>
            <a:pPr>
              <a:lnSpc>
                <a:spcPct val="90000"/>
              </a:lnSpc>
            </a:pPr>
            <a:r>
              <a:rPr lang="da-DK" sz="2667" dirty="0" err="1"/>
              <a:t>Ph.d.-er</a:t>
            </a:r>
            <a:r>
              <a:rPr lang="da-DK" sz="2667" dirty="0"/>
              <a:t> med sygeplejerske baggrund involverer BA-studerende i deres studie. Efter endt program kører ordningen videre med nye Ph.d.-</a:t>
            </a:r>
            <a:r>
              <a:rPr lang="da-DK" sz="2667" dirty="0" err="1"/>
              <a:t>ere</a:t>
            </a:r>
            <a:r>
              <a:rPr lang="da-DK" sz="2667" dirty="0"/>
              <a:t>.</a:t>
            </a:r>
          </a:p>
          <a:p>
            <a:pPr>
              <a:lnSpc>
                <a:spcPct val="90000"/>
              </a:lnSpc>
            </a:pPr>
            <a:endParaRPr lang="da-DK" sz="2667" dirty="0"/>
          </a:p>
          <a:p>
            <a:pPr>
              <a:lnSpc>
                <a:spcPct val="90000"/>
              </a:lnSpc>
            </a:pPr>
            <a:r>
              <a:rPr lang="da-DK" sz="2667" b="1" dirty="0"/>
              <a:t>Grønne Bæredygtige Fællesskaber: </a:t>
            </a:r>
            <a:r>
              <a:rPr lang="da-DK" sz="2667" dirty="0"/>
              <a:t>Studerende er i praktik, er frivillige på et KP-projekt.</a:t>
            </a:r>
          </a:p>
        </p:txBody>
      </p:sp>
      <p:pic>
        <p:nvPicPr>
          <p:cNvPr id="2050" name="Picture 2">
            <a:extLst>
              <a:ext uri="{FF2B5EF4-FFF2-40B4-BE49-F238E27FC236}">
                <a16:creationId xmlns:a16="http://schemas.microsoft.com/office/drawing/2014/main" id="{62E84004-AE90-9092-DDAC-E2089972759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5614" r="39839"/>
          <a:stretch/>
        </p:blipFill>
        <p:spPr bwMode="auto">
          <a:xfrm>
            <a:off x="8132234" y="13"/>
            <a:ext cx="4059767" cy="6857987"/>
          </a:xfrm>
          <a:prstGeom prst="rect">
            <a:avLst/>
          </a:prstGeom>
          <a:solidFill>
            <a:srgbClr val="FFFFFF"/>
          </a:solidFill>
        </p:spPr>
      </p:pic>
      <p:sp>
        <p:nvSpPr>
          <p:cNvPr id="4" name="Pladsholder til dato 3">
            <a:extLst>
              <a:ext uri="{FF2B5EF4-FFF2-40B4-BE49-F238E27FC236}">
                <a16:creationId xmlns:a16="http://schemas.microsoft.com/office/drawing/2014/main" id="{008C747B-DD8E-A0F2-B213-75718BAA7866}"/>
              </a:ext>
            </a:extLst>
          </p:cNvPr>
          <p:cNvSpPr>
            <a:spLocks noGrp="1"/>
          </p:cNvSpPr>
          <p:nvPr>
            <p:ph type="dt" sz="half" idx="2"/>
          </p:nvPr>
        </p:nvSpPr>
        <p:spPr>
          <a:xfrm>
            <a:off x="4416509" y="6367370"/>
            <a:ext cx="3407683" cy="184665"/>
          </a:xfrm>
        </p:spPr>
        <p:txBody>
          <a:bodyPr>
            <a:normAutofit/>
          </a:bodyPr>
          <a:lstStyle/>
          <a:p>
            <a:pPr defTabSz="609585">
              <a:spcAft>
                <a:spcPts val="800"/>
              </a:spcAft>
            </a:pPr>
            <a:fld id="{E3F176F0-4EB5-41D1-866E-A621282BE2B8}" type="datetime2">
              <a:rPr lang="da-DK">
                <a:solidFill>
                  <a:prstClr val="black"/>
                </a:solidFill>
              </a:rPr>
              <a:pPr defTabSz="609585">
                <a:spcAft>
                  <a:spcPts val="800"/>
                </a:spcAft>
              </a:pPr>
              <a:t>26. april 2023</a:t>
            </a:fld>
            <a:endParaRPr lang="en-GB">
              <a:solidFill>
                <a:prstClr val="black"/>
              </a:solidFill>
            </a:endParaRPr>
          </a:p>
        </p:txBody>
      </p:sp>
    </p:spTree>
    <p:extLst>
      <p:ext uri="{BB962C8B-B14F-4D97-AF65-F5344CB8AC3E}">
        <p14:creationId xmlns:p14="http://schemas.microsoft.com/office/powerpoint/2010/main" val="247279652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F29B709-A03C-588D-9ED1-DFEEE298F03F}"/>
              </a:ext>
            </a:extLst>
          </p:cNvPr>
          <p:cNvSpPr>
            <a:spLocks noGrp="1"/>
          </p:cNvSpPr>
          <p:nvPr>
            <p:ph type="title"/>
          </p:nvPr>
        </p:nvSpPr>
        <p:spPr>
          <a:xfrm>
            <a:off x="1017600" y="477245"/>
            <a:ext cx="10887045" cy="868916"/>
          </a:xfrm>
        </p:spPr>
        <p:txBody>
          <a:bodyPr/>
          <a:lstStyle/>
          <a:p>
            <a:r>
              <a:rPr lang="da-DK" dirty="0"/>
              <a:t>Idékatalog over samarbejde (med praksis)</a:t>
            </a:r>
          </a:p>
        </p:txBody>
      </p:sp>
      <p:sp>
        <p:nvSpPr>
          <p:cNvPr id="3" name="Pladsholder til tekst 2">
            <a:extLst>
              <a:ext uri="{FF2B5EF4-FFF2-40B4-BE49-F238E27FC236}">
                <a16:creationId xmlns:a16="http://schemas.microsoft.com/office/drawing/2014/main" id="{2EAF82FA-E77A-B2D7-0F62-1E40D502B22B}"/>
              </a:ext>
            </a:extLst>
          </p:cNvPr>
          <p:cNvSpPr>
            <a:spLocks noGrp="1"/>
          </p:cNvSpPr>
          <p:nvPr>
            <p:ph type="body" sz="quarter" idx="11"/>
          </p:nvPr>
        </p:nvSpPr>
        <p:spPr/>
        <p:txBody>
          <a:bodyPr/>
          <a:lstStyle/>
          <a:p>
            <a:endParaRPr lang="da-DK" dirty="0"/>
          </a:p>
        </p:txBody>
      </p:sp>
      <p:sp>
        <p:nvSpPr>
          <p:cNvPr id="4" name="Pladsholder til indhold 3">
            <a:extLst>
              <a:ext uri="{FF2B5EF4-FFF2-40B4-BE49-F238E27FC236}">
                <a16:creationId xmlns:a16="http://schemas.microsoft.com/office/drawing/2014/main" id="{A52C23CE-9106-BC75-A44D-8A2863E38BD3}"/>
              </a:ext>
            </a:extLst>
          </p:cNvPr>
          <p:cNvSpPr>
            <a:spLocks noGrp="1"/>
          </p:cNvSpPr>
          <p:nvPr>
            <p:ph sz="quarter" idx="12"/>
          </p:nvPr>
        </p:nvSpPr>
        <p:spPr/>
        <p:txBody>
          <a:bodyPr/>
          <a:lstStyle/>
          <a:p>
            <a:endParaRPr lang="da-DK"/>
          </a:p>
        </p:txBody>
      </p:sp>
      <p:sp>
        <p:nvSpPr>
          <p:cNvPr id="5" name="Pladsholder til dato 4">
            <a:extLst>
              <a:ext uri="{FF2B5EF4-FFF2-40B4-BE49-F238E27FC236}">
                <a16:creationId xmlns:a16="http://schemas.microsoft.com/office/drawing/2014/main" id="{A2EA5518-A288-D605-21AC-D8D5BE16B8B0}"/>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graphicFrame>
        <p:nvGraphicFramePr>
          <p:cNvPr id="6" name="Tabel 6">
            <a:extLst>
              <a:ext uri="{FF2B5EF4-FFF2-40B4-BE49-F238E27FC236}">
                <a16:creationId xmlns:a16="http://schemas.microsoft.com/office/drawing/2014/main" id="{D1FA0FB6-6DB0-0766-2253-3A10FCA7997E}"/>
              </a:ext>
            </a:extLst>
          </p:cNvPr>
          <p:cNvGraphicFramePr>
            <a:graphicFrameLocks noGrp="1"/>
          </p:cNvGraphicFramePr>
          <p:nvPr/>
        </p:nvGraphicFramePr>
        <p:xfrm>
          <a:off x="10653" y="1346160"/>
          <a:ext cx="12219395" cy="5511843"/>
        </p:xfrm>
        <a:graphic>
          <a:graphicData uri="http://schemas.openxmlformats.org/drawingml/2006/table">
            <a:tbl>
              <a:tblPr firstRow="1" bandRow="1">
                <a:tableStyleId>{5C22544A-7EE6-4342-B048-85BDC9FD1C3A}</a:tableStyleId>
              </a:tblPr>
              <a:tblGrid>
                <a:gridCol w="6613405">
                  <a:extLst>
                    <a:ext uri="{9D8B030D-6E8A-4147-A177-3AD203B41FA5}">
                      <a16:colId xmlns:a16="http://schemas.microsoft.com/office/drawing/2014/main" val="4115505452"/>
                    </a:ext>
                  </a:extLst>
                </a:gridCol>
                <a:gridCol w="5605989">
                  <a:extLst>
                    <a:ext uri="{9D8B030D-6E8A-4147-A177-3AD203B41FA5}">
                      <a16:colId xmlns:a16="http://schemas.microsoft.com/office/drawing/2014/main" val="4275060807"/>
                    </a:ext>
                  </a:extLst>
                </a:gridCol>
              </a:tblGrid>
              <a:tr h="701383">
                <a:tc>
                  <a:txBody>
                    <a:bodyPr/>
                    <a:lstStyle/>
                    <a:p>
                      <a:endParaRPr lang="da-DK" sz="3200" dirty="0"/>
                    </a:p>
                  </a:txBody>
                  <a:tcPr marL="121920" marR="121920" marT="60960" marB="60960"/>
                </a:tc>
                <a:tc>
                  <a:txBody>
                    <a:bodyPr/>
                    <a:lstStyle/>
                    <a:p>
                      <a:endParaRPr lang="da-DK" sz="3200"/>
                    </a:p>
                  </a:txBody>
                  <a:tcPr marL="121920" marR="121920" marT="60960" marB="60960"/>
                </a:tc>
                <a:extLst>
                  <a:ext uri="{0D108BD9-81ED-4DB2-BD59-A6C34878D82A}">
                    <a16:rowId xmlns:a16="http://schemas.microsoft.com/office/drawing/2014/main" val="274696566"/>
                  </a:ext>
                </a:extLst>
              </a:tr>
              <a:tr h="109728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a-DK" sz="3200" dirty="0"/>
                        <a:t>Care </a:t>
                      </a:r>
                      <a:r>
                        <a:rPr lang="da-DK" sz="3200" dirty="0" err="1"/>
                        <a:t>Across</a:t>
                      </a:r>
                      <a:r>
                        <a:rPr lang="da-DK" sz="3200" dirty="0"/>
                        <a:t> Generations INTERGEN</a:t>
                      </a:r>
                    </a:p>
                  </a:txBody>
                  <a:tcPr marL="121920" marR="121920" marT="60960" marB="60960"/>
                </a:tc>
                <a:tc>
                  <a:txBody>
                    <a:bodyPr/>
                    <a:lstStyle/>
                    <a:p>
                      <a:r>
                        <a:rPr lang="da-DK" sz="3200" dirty="0"/>
                        <a:t>Kommune, universitet, KP, Region</a:t>
                      </a:r>
                    </a:p>
                  </a:txBody>
                  <a:tcPr marL="121920" marR="121920" marT="60960" marB="60960"/>
                </a:tc>
                <a:extLst>
                  <a:ext uri="{0D108BD9-81ED-4DB2-BD59-A6C34878D82A}">
                    <a16:rowId xmlns:a16="http://schemas.microsoft.com/office/drawing/2014/main" val="1879320787"/>
                  </a:ext>
                </a:extLst>
              </a:tr>
              <a:tr h="701383">
                <a:tc>
                  <a:txBody>
                    <a:bodyPr/>
                    <a:lstStyle/>
                    <a:p>
                      <a:r>
                        <a:rPr lang="da-DK" sz="3200" dirty="0"/>
                        <a:t>Hjemlighed</a:t>
                      </a:r>
                    </a:p>
                  </a:txBody>
                  <a:tcPr marL="121920" marR="121920" marT="60960" marB="60960"/>
                </a:tc>
                <a:tc>
                  <a:txBody>
                    <a:bodyPr/>
                    <a:lstStyle/>
                    <a:p>
                      <a:r>
                        <a:rPr lang="da-DK" sz="3200" dirty="0"/>
                        <a:t>OPI </a:t>
                      </a:r>
                    </a:p>
                  </a:txBody>
                  <a:tcPr marL="121920" marR="121920" marT="60960" marB="60960"/>
                </a:tc>
                <a:extLst>
                  <a:ext uri="{0D108BD9-81ED-4DB2-BD59-A6C34878D82A}">
                    <a16:rowId xmlns:a16="http://schemas.microsoft.com/office/drawing/2014/main" val="691431564"/>
                  </a:ext>
                </a:extLst>
              </a:tr>
              <a:tr h="109728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a-DK" sz="3200" dirty="0"/>
                        <a:t>Co-</a:t>
                      </a:r>
                      <a:r>
                        <a:rPr lang="da-DK" sz="3200" dirty="0" err="1"/>
                        <a:t>caring</a:t>
                      </a:r>
                      <a:r>
                        <a:rPr lang="da-DK" sz="3200" dirty="0"/>
                        <a:t>, Uddannelseshospitalet -top </a:t>
                      </a:r>
                      <a:r>
                        <a:rPr lang="da-DK" sz="3200" dirty="0" err="1"/>
                        <a:t>down</a:t>
                      </a:r>
                      <a:endParaRPr lang="da-DK" sz="3200" dirty="0"/>
                    </a:p>
                  </a:txBody>
                  <a:tcPr marL="121920" marR="121920" marT="60960" marB="60960"/>
                </a:tc>
                <a:tc>
                  <a:txBody>
                    <a:bodyPr/>
                    <a:lstStyle/>
                    <a:p>
                      <a:r>
                        <a:rPr lang="da-DK" sz="3200" dirty="0"/>
                        <a:t>Koordinationsudvalget</a:t>
                      </a:r>
                    </a:p>
                  </a:txBody>
                  <a:tcPr marL="121920" marR="121920" marT="60960" marB="60960"/>
                </a:tc>
                <a:extLst>
                  <a:ext uri="{0D108BD9-81ED-4DB2-BD59-A6C34878D82A}">
                    <a16:rowId xmlns:a16="http://schemas.microsoft.com/office/drawing/2014/main" val="1126557516"/>
                  </a:ext>
                </a:extLst>
              </a:tr>
              <a:tr h="701383">
                <a:tc>
                  <a:txBody>
                    <a:bodyPr/>
                    <a:lstStyle/>
                    <a:p>
                      <a:r>
                        <a:rPr lang="da-DK" sz="3200" dirty="0"/>
                        <a:t>Pillens vej</a:t>
                      </a:r>
                    </a:p>
                  </a:txBody>
                  <a:tcPr marL="121920" marR="121920" marT="60960" marB="60960"/>
                </a:tc>
                <a:tc>
                  <a:txBody>
                    <a:bodyPr/>
                    <a:lstStyle/>
                    <a:p>
                      <a:r>
                        <a:rPr lang="da-DK" sz="3200" dirty="0"/>
                        <a:t>Egne netværk</a:t>
                      </a:r>
                    </a:p>
                  </a:txBody>
                  <a:tcPr marL="121920" marR="121920" marT="60960" marB="60960"/>
                </a:tc>
                <a:extLst>
                  <a:ext uri="{0D108BD9-81ED-4DB2-BD59-A6C34878D82A}">
                    <a16:rowId xmlns:a16="http://schemas.microsoft.com/office/drawing/2014/main" val="1847284709"/>
                  </a:ext>
                </a:extLst>
              </a:tr>
              <a:tr h="1097280">
                <a:tc>
                  <a:txBody>
                    <a:bodyPr/>
                    <a:lstStyle/>
                    <a:p>
                      <a:r>
                        <a:rPr lang="da-DK" sz="3200" dirty="0"/>
                        <a:t>Partnerskaber</a:t>
                      </a:r>
                    </a:p>
                  </a:txBody>
                  <a:tcPr marL="121920" marR="121920" marT="60960" marB="60960">
                    <a:solidFill>
                      <a:schemeClr val="accent1">
                        <a:lumMod val="10000"/>
                        <a:lumOff val="90000"/>
                      </a:schemeClr>
                    </a:solidFill>
                  </a:tcPr>
                </a:tc>
                <a:tc>
                  <a:txBody>
                    <a:bodyPr/>
                    <a:lstStyle/>
                    <a:p>
                      <a:r>
                        <a:rPr lang="da-DK" sz="3200" dirty="0"/>
                        <a:t>Centre eller kommuner eller plejehjem</a:t>
                      </a:r>
                    </a:p>
                  </a:txBody>
                  <a:tcPr marL="121920" marR="121920" marT="60960" marB="60960">
                    <a:solidFill>
                      <a:schemeClr val="accent1">
                        <a:lumMod val="10000"/>
                        <a:lumOff val="90000"/>
                      </a:schemeClr>
                    </a:solidFill>
                  </a:tcPr>
                </a:tc>
                <a:extLst>
                  <a:ext uri="{0D108BD9-81ED-4DB2-BD59-A6C34878D82A}">
                    <a16:rowId xmlns:a16="http://schemas.microsoft.com/office/drawing/2014/main" val="3315710394"/>
                  </a:ext>
                </a:extLst>
              </a:tr>
              <a:tr h="701383">
                <a:tc>
                  <a:txBody>
                    <a:bodyPr/>
                    <a:lstStyle/>
                    <a:p>
                      <a:r>
                        <a:rPr lang="da-DK" sz="3200" dirty="0"/>
                        <a:t>10% stillinger / professorater</a:t>
                      </a:r>
                    </a:p>
                  </a:txBody>
                  <a:tcPr marL="121920" marR="121920" marT="60960" marB="60960">
                    <a:solidFill>
                      <a:schemeClr val="accent1">
                        <a:lumMod val="10000"/>
                        <a:lumOff val="90000"/>
                      </a:schemeClr>
                    </a:solidFill>
                  </a:tcPr>
                </a:tc>
                <a:tc>
                  <a:txBody>
                    <a:bodyPr/>
                    <a:lstStyle/>
                    <a:p>
                      <a:r>
                        <a:rPr lang="da-DK" sz="3200" dirty="0"/>
                        <a:t>Universitetssamarbejde</a:t>
                      </a:r>
                    </a:p>
                  </a:txBody>
                  <a:tcPr marL="121920" marR="121920" marT="60960" marB="60960">
                    <a:solidFill>
                      <a:schemeClr val="accent1">
                        <a:lumMod val="10000"/>
                        <a:lumOff val="90000"/>
                      </a:schemeClr>
                    </a:solidFill>
                  </a:tcPr>
                </a:tc>
                <a:extLst>
                  <a:ext uri="{0D108BD9-81ED-4DB2-BD59-A6C34878D82A}">
                    <a16:rowId xmlns:a16="http://schemas.microsoft.com/office/drawing/2014/main" val="1229248692"/>
                  </a:ext>
                </a:extLst>
              </a:tr>
              <a:tr h="701383">
                <a:tc>
                  <a:txBody>
                    <a:bodyPr/>
                    <a:lstStyle/>
                    <a:p>
                      <a:r>
                        <a:rPr lang="da-DK" sz="3200" dirty="0" err="1"/>
                        <a:t>Forskning+kompetenceudvikling</a:t>
                      </a:r>
                      <a:endParaRPr lang="da-DK" sz="3200" dirty="0"/>
                    </a:p>
                  </a:txBody>
                  <a:tcPr marL="121920" marR="121920" marT="60960" marB="60960">
                    <a:solidFill>
                      <a:schemeClr val="accent1">
                        <a:lumMod val="10000"/>
                        <a:lumOff val="90000"/>
                      </a:schemeClr>
                    </a:solidFill>
                  </a:tcPr>
                </a:tc>
                <a:tc>
                  <a:txBody>
                    <a:bodyPr/>
                    <a:lstStyle/>
                    <a:p>
                      <a:r>
                        <a:rPr lang="da-DK" sz="3200" dirty="0"/>
                        <a:t>Kommuner </a:t>
                      </a:r>
                    </a:p>
                  </a:txBody>
                  <a:tcPr marL="121920" marR="121920" marT="60960" marB="60960">
                    <a:solidFill>
                      <a:schemeClr val="accent1">
                        <a:lumMod val="10000"/>
                        <a:lumOff val="90000"/>
                      </a:schemeClr>
                    </a:solidFill>
                  </a:tcPr>
                </a:tc>
                <a:extLst>
                  <a:ext uri="{0D108BD9-81ED-4DB2-BD59-A6C34878D82A}">
                    <a16:rowId xmlns:a16="http://schemas.microsoft.com/office/drawing/2014/main" val="1592830036"/>
                  </a:ext>
                </a:extLst>
              </a:tr>
            </a:tbl>
          </a:graphicData>
        </a:graphic>
      </p:graphicFrame>
    </p:spTree>
    <p:extLst>
      <p:ext uri="{BB962C8B-B14F-4D97-AF65-F5344CB8AC3E}">
        <p14:creationId xmlns:p14="http://schemas.microsoft.com/office/powerpoint/2010/main" val="51176818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Kan være et billede af 4 personer, personer, der sidder og indendørs">
            <a:extLst>
              <a:ext uri="{FF2B5EF4-FFF2-40B4-BE49-F238E27FC236}">
                <a16:creationId xmlns:a16="http://schemas.microsoft.com/office/drawing/2014/main" id="{2D974B76-3E58-899F-469B-365177C3A5CE}"/>
              </a:ext>
            </a:extLst>
          </p:cNvPr>
          <p:cNvPicPr>
            <a:picLocks noGrp="1" noChangeAspect="1" noChangeArrowheads="1"/>
          </p:cNvPicPr>
          <p:nvPr>
            <p:ph type="pic" sz="quarter" idx="13"/>
          </p:nvPr>
        </p:nvPicPr>
        <p:blipFill rotWithShape="1">
          <a:blip r:embed="rId2">
            <a:extLst>
              <a:ext uri="{28A0092B-C50C-407E-A947-70E740481C1C}">
                <a14:useLocalDpi xmlns:a14="http://schemas.microsoft.com/office/drawing/2010/main" val="0"/>
              </a:ext>
            </a:extLst>
          </a:blip>
          <a:srcRect l="7159" r="9283" b="-4"/>
          <a:stretch/>
        </p:blipFill>
        <p:spPr bwMode="auto">
          <a:xfrm>
            <a:off x="27" y="13"/>
            <a:ext cx="6095973" cy="6857987"/>
          </a:xfrm>
          <a:prstGeom prst="rect">
            <a:avLst/>
          </a:prstGeom>
          <a:solidFill>
            <a:srgbClr val="FFFFFF"/>
          </a:solidFill>
        </p:spPr>
      </p:pic>
      <p:sp>
        <p:nvSpPr>
          <p:cNvPr id="3" name="Pladsholder til tekst 2">
            <a:extLst>
              <a:ext uri="{FF2B5EF4-FFF2-40B4-BE49-F238E27FC236}">
                <a16:creationId xmlns:a16="http://schemas.microsoft.com/office/drawing/2014/main" id="{CF1C6544-D4A9-904D-58A8-441F51CD5F75}"/>
              </a:ext>
            </a:extLst>
          </p:cNvPr>
          <p:cNvSpPr>
            <a:spLocks noGrp="1"/>
          </p:cNvSpPr>
          <p:nvPr>
            <p:ph type="body" sz="quarter" idx="14"/>
          </p:nvPr>
        </p:nvSpPr>
        <p:spPr>
          <a:xfrm>
            <a:off x="6771832" y="562372"/>
            <a:ext cx="4752528" cy="2304256"/>
          </a:xfrm>
        </p:spPr>
        <p:txBody>
          <a:bodyPr>
            <a:normAutofit/>
          </a:bodyPr>
          <a:lstStyle/>
          <a:p>
            <a:pPr algn="l"/>
            <a:r>
              <a:rPr lang="da-DK" dirty="0"/>
              <a:t>KP eksempel</a:t>
            </a:r>
          </a:p>
          <a:p>
            <a:pPr algn="l"/>
            <a:r>
              <a:rPr lang="da-DK" dirty="0"/>
              <a:t>Projekt Hjemlighed</a:t>
            </a:r>
          </a:p>
          <a:p>
            <a:pPr marL="380990" indent="-380990" algn="l">
              <a:buFontTx/>
              <a:buChar char="-"/>
            </a:pPr>
            <a:r>
              <a:rPr lang="da-DK" dirty="0"/>
              <a:t>Plejehjem Kastanjehaven</a:t>
            </a:r>
          </a:p>
          <a:p>
            <a:pPr marL="380990" indent="-380990" algn="l">
              <a:buFontTx/>
              <a:buChar char="-"/>
            </a:pPr>
            <a:r>
              <a:rPr lang="da-DK" dirty="0"/>
              <a:t>Indretningsarkitekt</a:t>
            </a:r>
          </a:p>
          <a:p>
            <a:pPr marL="380990" indent="-380990">
              <a:buFontTx/>
              <a:buChar char="-"/>
            </a:pPr>
            <a:endParaRPr lang="da-DK" dirty="0"/>
          </a:p>
        </p:txBody>
      </p:sp>
      <p:sp>
        <p:nvSpPr>
          <p:cNvPr id="1033" name="Text Placeholder 3">
            <a:extLst>
              <a:ext uri="{FF2B5EF4-FFF2-40B4-BE49-F238E27FC236}">
                <a16:creationId xmlns:a16="http://schemas.microsoft.com/office/drawing/2014/main" id="{B1ACD79E-AE2A-7FC3-7462-BE4DECACA411}"/>
              </a:ext>
            </a:extLst>
          </p:cNvPr>
          <p:cNvSpPr>
            <a:spLocks noGrp="1"/>
          </p:cNvSpPr>
          <p:nvPr>
            <p:ph type="body" sz="quarter" idx="15"/>
          </p:nvPr>
        </p:nvSpPr>
        <p:spPr>
          <a:xfrm>
            <a:off x="6756687" y="3861048"/>
            <a:ext cx="5270107" cy="2690987"/>
          </a:xfrm>
        </p:spPr>
        <p:txBody>
          <a:bodyPr/>
          <a:lstStyle/>
          <a:p>
            <a:r>
              <a:rPr lang="en-US" sz="2133" b="1" dirty="0" err="1"/>
              <a:t>Resultater</a:t>
            </a:r>
            <a:endParaRPr lang="en-US" sz="2133" b="1" dirty="0"/>
          </a:p>
          <a:p>
            <a:r>
              <a:rPr lang="en-US" sz="2133" dirty="0"/>
              <a:t>Mere </a:t>
            </a:r>
            <a:r>
              <a:rPr lang="en-US" sz="2133" dirty="0" err="1"/>
              <a:t>inddragelse</a:t>
            </a:r>
            <a:r>
              <a:rPr lang="en-US" sz="2133" dirty="0"/>
              <a:t> af </a:t>
            </a:r>
            <a:r>
              <a:rPr lang="en-US" sz="2133" dirty="0" err="1"/>
              <a:t>boregere</a:t>
            </a:r>
            <a:r>
              <a:rPr lang="en-US" sz="2133" dirty="0"/>
              <a:t> giver mere </a:t>
            </a:r>
            <a:r>
              <a:rPr lang="en-US" sz="2133" dirty="0" err="1"/>
              <a:t>styrke</a:t>
            </a:r>
            <a:r>
              <a:rPr lang="en-US" sz="2133" dirty="0"/>
              <a:t> og empowerment og </a:t>
            </a:r>
            <a:r>
              <a:rPr lang="en-US" sz="2133" dirty="0" err="1"/>
              <a:t>færdigheder</a:t>
            </a:r>
            <a:endParaRPr lang="en-US" sz="2133" dirty="0"/>
          </a:p>
          <a:p>
            <a:endParaRPr lang="en-US" sz="2133" dirty="0"/>
          </a:p>
          <a:p>
            <a:r>
              <a:rPr lang="en-US" sz="2133" dirty="0" err="1"/>
              <a:t>Værdighed</a:t>
            </a:r>
            <a:r>
              <a:rPr lang="en-US" sz="2133" dirty="0"/>
              <a:t> er hygge, </a:t>
            </a:r>
            <a:r>
              <a:rPr lang="en-US" sz="2133" dirty="0" err="1"/>
              <a:t>livslyst</a:t>
            </a:r>
            <a:r>
              <a:rPr lang="en-US" sz="2133" dirty="0"/>
              <a:t>, </a:t>
            </a:r>
            <a:r>
              <a:rPr lang="en-US" sz="2133" dirty="0" err="1"/>
              <a:t>basale</a:t>
            </a:r>
            <a:r>
              <a:rPr lang="en-US" sz="2133" dirty="0"/>
              <a:t> </a:t>
            </a:r>
            <a:r>
              <a:rPr lang="en-US" sz="2133" dirty="0" err="1"/>
              <a:t>behov</a:t>
            </a:r>
            <a:r>
              <a:rPr lang="en-US" sz="2133" dirty="0"/>
              <a:t>, </a:t>
            </a:r>
            <a:r>
              <a:rPr lang="en-US" sz="2133" dirty="0" err="1"/>
              <a:t>mindre</a:t>
            </a:r>
            <a:r>
              <a:rPr lang="en-US" sz="2133" dirty="0"/>
              <a:t> </a:t>
            </a:r>
            <a:r>
              <a:rPr lang="en-US" sz="2133" dirty="0" err="1"/>
              <a:t>ensomhed</a:t>
            </a:r>
            <a:endParaRPr lang="en-US" sz="2133" dirty="0"/>
          </a:p>
          <a:p>
            <a:endParaRPr lang="en-US" dirty="0"/>
          </a:p>
        </p:txBody>
      </p:sp>
      <p:sp>
        <p:nvSpPr>
          <p:cNvPr id="5" name="Pladsholder til dato 4" hidden="1">
            <a:extLst>
              <a:ext uri="{FF2B5EF4-FFF2-40B4-BE49-F238E27FC236}">
                <a16:creationId xmlns:a16="http://schemas.microsoft.com/office/drawing/2014/main" id="{D47712BB-1894-ED7F-D2C6-B1CBE1DB325C}"/>
              </a:ext>
            </a:extLst>
          </p:cNvPr>
          <p:cNvSpPr>
            <a:spLocks noGrp="1"/>
          </p:cNvSpPr>
          <p:nvPr>
            <p:ph type="dt" sz="half" idx="4294967295"/>
          </p:nvPr>
        </p:nvSpPr>
        <p:spPr>
          <a:xfrm>
            <a:off x="4416509" y="6367370"/>
            <a:ext cx="3407683" cy="184665"/>
          </a:xfrm>
          <a:prstGeom prst="rect">
            <a:avLst/>
          </a:prstGeom>
        </p:spPr>
        <p:txBody>
          <a:bodyPr/>
          <a:lstStyle/>
          <a:p>
            <a:pPr defTabSz="609585">
              <a:spcAft>
                <a:spcPts val="800"/>
              </a:spcAft>
            </a:pPr>
            <a:fld id="{E3F176F0-4EB5-41D1-866E-A621282BE2B8}" type="datetime2">
              <a:rPr lang="da-DK" sz="2400">
                <a:solidFill>
                  <a:prstClr val="black"/>
                </a:solidFill>
                <a:latin typeface="Arial"/>
              </a:rPr>
              <a:pPr defTabSz="609585">
                <a:spcAft>
                  <a:spcPts val="800"/>
                </a:spcAft>
              </a:pPr>
              <a:t>26. april 2023</a:t>
            </a:fld>
            <a:endParaRPr lang="en-GB" sz="2400">
              <a:solidFill>
                <a:prstClr val="black"/>
              </a:solidFill>
              <a:latin typeface="Arial"/>
            </a:endParaRPr>
          </a:p>
        </p:txBody>
      </p:sp>
    </p:spTree>
    <p:extLst>
      <p:ext uri="{BB962C8B-B14F-4D97-AF65-F5344CB8AC3E}">
        <p14:creationId xmlns:p14="http://schemas.microsoft.com/office/powerpoint/2010/main" val="347734461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1B784EC-960A-35D8-15DF-4DE1A826AB3E}"/>
              </a:ext>
            </a:extLst>
          </p:cNvPr>
          <p:cNvSpPr>
            <a:spLocks noGrp="1"/>
          </p:cNvSpPr>
          <p:nvPr>
            <p:ph type="title"/>
          </p:nvPr>
        </p:nvSpPr>
        <p:spPr/>
        <p:txBody>
          <a:bodyPr/>
          <a:lstStyle/>
          <a:p>
            <a:br>
              <a:rPr lang="da-DK" dirty="0"/>
            </a:br>
            <a:r>
              <a:rPr lang="da-DK" dirty="0"/>
              <a:t>3) Uddannelsesforskning vedr. uddannelse og professionen sygeplejerske </a:t>
            </a:r>
            <a:r>
              <a:rPr lang="da-DK" b="1" dirty="0"/>
              <a:t>(sygeplejerskeforskning)? </a:t>
            </a:r>
            <a:br>
              <a:rPr lang="da-DK" b="1" dirty="0"/>
            </a:br>
            <a:endParaRPr lang="da-DK" dirty="0"/>
          </a:p>
        </p:txBody>
      </p:sp>
    </p:spTree>
    <p:extLst>
      <p:ext uri="{BB962C8B-B14F-4D97-AF65-F5344CB8AC3E}">
        <p14:creationId xmlns:p14="http://schemas.microsoft.com/office/powerpoint/2010/main" val="308248550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05CFFCC-51C2-5C42-7878-932D4AE0C0C4}"/>
              </a:ext>
            </a:extLst>
          </p:cNvPr>
          <p:cNvSpPr>
            <a:spLocks noGrp="1"/>
          </p:cNvSpPr>
          <p:nvPr>
            <p:ph type="title"/>
          </p:nvPr>
        </p:nvSpPr>
        <p:spPr>
          <a:xfrm>
            <a:off x="7440149" y="5052460"/>
            <a:ext cx="3206192" cy="1314909"/>
          </a:xfrm>
        </p:spPr>
        <p:txBody>
          <a:bodyPr/>
          <a:lstStyle/>
          <a:p>
            <a:r>
              <a:rPr lang="en-US" dirty="0" err="1"/>
              <a:t>Strukturelt</a:t>
            </a:r>
            <a:endParaRPr lang="en-US" dirty="0"/>
          </a:p>
        </p:txBody>
      </p:sp>
      <p:pic>
        <p:nvPicPr>
          <p:cNvPr id="3" name="Billede 2" descr="Et billede, der indeholder knojern, clipart&#10;&#10;Automatisk genereret beskrivelse">
            <a:extLst>
              <a:ext uri="{FF2B5EF4-FFF2-40B4-BE49-F238E27FC236}">
                <a16:creationId xmlns:a16="http://schemas.microsoft.com/office/drawing/2014/main" id="{911BA292-C7AC-BAEA-2851-81D73DF6DB0E}"/>
              </a:ext>
            </a:extLst>
          </p:cNvPr>
          <p:cNvPicPr>
            <a:picLocks noChangeAspect="1"/>
          </p:cNvPicPr>
          <p:nvPr/>
        </p:nvPicPr>
        <p:blipFill>
          <a:blip r:embed="rId3"/>
          <a:stretch>
            <a:fillRect/>
          </a:stretch>
        </p:blipFill>
        <p:spPr>
          <a:xfrm>
            <a:off x="1343472" y="1883116"/>
            <a:ext cx="9659139" cy="3169344"/>
          </a:xfrm>
          <a:prstGeom prst="rect">
            <a:avLst/>
          </a:prstGeom>
          <a:noFill/>
        </p:spPr>
      </p:pic>
      <p:sp>
        <p:nvSpPr>
          <p:cNvPr id="12" name="Date Placeholder 4">
            <a:extLst>
              <a:ext uri="{FF2B5EF4-FFF2-40B4-BE49-F238E27FC236}">
                <a16:creationId xmlns:a16="http://schemas.microsoft.com/office/drawing/2014/main" id="{BBCD4EDD-5885-51A3-508F-AD0DB19B0315}"/>
              </a:ext>
            </a:extLst>
          </p:cNvPr>
          <p:cNvSpPr>
            <a:spLocks noGrp="1"/>
          </p:cNvSpPr>
          <p:nvPr>
            <p:ph type="dt" sz="half" idx="2"/>
          </p:nvPr>
        </p:nvSpPr>
        <p:spPr>
          <a:xfrm>
            <a:off x="4416509" y="6367370"/>
            <a:ext cx="3407683" cy="184665"/>
          </a:xfrm>
        </p:spPr>
        <p:txBody>
          <a:bodyPr/>
          <a:lstStyle/>
          <a:p>
            <a:pPr defTabSz="609585">
              <a:spcAft>
                <a:spcPts val="800"/>
              </a:spcAft>
            </a:pPr>
            <a:fld id="{E3F176F0-4EB5-41D1-866E-A621282BE2B8}" type="datetime2">
              <a:rPr lang="da-DK">
                <a:solidFill>
                  <a:prstClr val="black"/>
                </a:solidFill>
              </a:rPr>
              <a:pPr defTabSz="609585">
                <a:spcAft>
                  <a:spcPts val="800"/>
                </a:spcAft>
              </a:pPr>
              <a:t>26. april 2023</a:t>
            </a:fld>
            <a:endParaRPr lang="en-GB">
              <a:solidFill>
                <a:prstClr val="black"/>
              </a:solidFill>
            </a:endParaRPr>
          </a:p>
        </p:txBody>
      </p:sp>
      <p:sp>
        <p:nvSpPr>
          <p:cNvPr id="7" name="Title 1">
            <a:extLst>
              <a:ext uri="{FF2B5EF4-FFF2-40B4-BE49-F238E27FC236}">
                <a16:creationId xmlns:a16="http://schemas.microsoft.com/office/drawing/2014/main" id="{7A766F80-82FA-5F4C-1949-C224C84FB605}"/>
              </a:ext>
            </a:extLst>
          </p:cNvPr>
          <p:cNvSpPr txBox="1">
            <a:spLocks/>
          </p:cNvSpPr>
          <p:nvPr/>
        </p:nvSpPr>
        <p:spPr>
          <a:xfrm>
            <a:off x="1220800" y="1087918"/>
            <a:ext cx="4310315" cy="1314909"/>
          </a:xfrm>
          <a:prstGeom prst="rect">
            <a:avLst/>
          </a:prstGeom>
        </p:spPr>
        <p:txBody>
          <a:bodyPr vert="horz" lIns="0" tIns="0" rIns="0" bIns="0" rtlCol="0" anchor="t" anchorCtr="0">
            <a:noAutofit/>
          </a:bodyPr>
          <a:lstStyle>
            <a:lvl1pPr algn="l" defTabSz="457200" rtl="0" eaLnBrk="1" latinLnBrk="0" hangingPunct="1">
              <a:lnSpc>
                <a:spcPct val="90000"/>
              </a:lnSpc>
              <a:spcBef>
                <a:spcPct val="0"/>
              </a:spcBef>
              <a:buNone/>
              <a:defRPr sz="3000" b="1" kern="1200" cap="none" baseline="0">
                <a:solidFill>
                  <a:schemeClr val="accent1"/>
                </a:solidFill>
                <a:latin typeface="+mn-lt"/>
                <a:ea typeface="+mj-ea"/>
                <a:cs typeface="Arial" pitchFamily="34" charset="0"/>
              </a:defRPr>
            </a:lvl1pPr>
          </a:lstStyle>
          <a:p>
            <a:pPr defTabSz="609585"/>
            <a:r>
              <a:rPr lang="en-US" sz="4000" dirty="0" err="1">
                <a:solidFill>
                  <a:srgbClr val="005447"/>
                </a:solidFill>
                <a:latin typeface="Arial"/>
              </a:rPr>
              <a:t>Individualiseret</a:t>
            </a:r>
            <a:endParaRPr lang="en-US" sz="4000" dirty="0">
              <a:solidFill>
                <a:srgbClr val="005447"/>
              </a:solidFill>
              <a:latin typeface="Arial"/>
            </a:endParaRPr>
          </a:p>
        </p:txBody>
      </p:sp>
    </p:spTree>
    <p:custDataLst>
      <p:tags r:id="rId1"/>
    </p:custDataLst>
    <p:extLst>
      <p:ext uri="{BB962C8B-B14F-4D97-AF65-F5344CB8AC3E}">
        <p14:creationId xmlns:p14="http://schemas.microsoft.com/office/powerpoint/2010/main" val="390703246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7995E84C-0892-8C57-840B-6B665ECEB556}"/>
              </a:ext>
            </a:extLst>
          </p:cNvPr>
          <p:cNvSpPr>
            <a:spLocks noGrp="1"/>
          </p:cNvSpPr>
          <p:nvPr>
            <p:ph type="title"/>
          </p:nvPr>
        </p:nvSpPr>
        <p:spPr/>
        <p:txBody>
          <a:bodyPr/>
          <a:lstStyle/>
          <a:p>
            <a:r>
              <a:rPr lang="da-DK" dirty="0"/>
              <a:t>Tematikker </a:t>
            </a:r>
          </a:p>
        </p:txBody>
      </p:sp>
      <p:sp>
        <p:nvSpPr>
          <p:cNvPr id="3" name="Pladsholder til tekst 2">
            <a:extLst>
              <a:ext uri="{FF2B5EF4-FFF2-40B4-BE49-F238E27FC236}">
                <a16:creationId xmlns:a16="http://schemas.microsoft.com/office/drawing/2014/main" id="{EB2F6BCA-0592-06BF-6061-8811E8CFAC01}"/>
              </a:ext>
            </a:extLst>
          </p:cNvPr>
          <p:cNvSpPr>
            <a:spLocks noGrp="1"/>
          </p:cNvSpPr>
          <p:nvPr>
            <p:ph type="body" sz="quarter" idx="11"/>
          </p:nvPr>
        </p:nvSpPr>
        <p:spPr>
          <a:xfrm>
            <a:off x="4896383" y="2421467"/>
            <a:ext cx="6518541" cy="3887853"/>
          </a:xfrm>
        </p:spPr>
        <p:txBody>
          <a:bodyPr/>
          <a:lstStyle/>
          <a:p>
            <a:r>
              <a:rPr lang="da-DK" dirty="0"/>
              <a:t>Teori – praksis</a:t>
            </a:r>
          </a:p>
          <a:p>
            <a:r>
              <a:rPr lang="da-DK" dirty="0"/>
              <a:t>Løn, mening, </a:t>
            </a:r>
          </a:p>
          <a:p>
            <a:r>
              <a:rPr lang="da-DK" dirty="0"/>
              <a:t>Tværprofessionalitet</a:t>
            </a:r>
          </a:p>
          <a:p>
            <a:r>
              <a:rPr lang="da-DK" dirty="0"/>
              <a:t>Robusthed- nye unge</a:t>
            </a:r>
          </a:p>
          <a:p>
            <a:r>
              <a:rPr lang="da-DK" dirty="0"/>
              <a:t>Rekruttering og fastholdelse</a:t>
            </a:r>
          </a:p>
          <a:p>
            <a:r>
              <a:rPr lang="da-DK" dirty="0"/>
              <a:t>Mental Sundhed og acceleration </a:t>
            </a:r>
          </a:p>
          <a:p>
            <a:r>
              <a:rPr lang="da-DK" dirty="0"/>
              <a:t>Acceleration og </a:t>
            </a:r>
            <a:r>
              <a:rPr lang="da-DK" dirty="0" err="1"/>
              <a:t>flukturering</a:t>
            </a:r>
            <a:r>
              <a:rPr lang="da-DK" dirty="0"/>
              <a:t> i arbejdslivet</a:t>
            </a:r>
          </a:p>
          <a:p>
            <a:r>
              <a:rPr lang="da-DK" dirty="0"/>
              <a:t>Opbrud og udenlandsk arbejdskraft</a:t>
            </a:r>
          </a:p>
        </p:txBody>
      </p:sp>
      <p:sp>
        <p:nvSpPr>
          <p:cNvPr id="5" name="Pladsholder til tekst 4">
            <a:extLst>
              <a:ext uri="{FF2B5EF4-FFF2-40B4-BE49-F238E27FC236}">
                <a16:creationId xmlns:a16="http://schemas.microsoft.com/office/drawing/2014/main" id="{BD407FBC-3AEB-D3CF-41A7-101DA3960471}"/>
              </a:ext>
            </a:extLst>
          </p:cNvPr>
          <p:cNvSpPr>
            <a:spLocks noGrp="1"/>
          </p:cNvSpPr>
          <p:nvPr>
            <p:ph type="body" sz="quarter" idx="13"/>
          </p:nvPr>
        </p:nvSpPr>
        <p:spPr>
          <a:xfrm>
            <a:off x="531230" y="164637"/>
            <a:ext cx="3157671" cy="6480720"/>
          </a:xfrm>
        </p:spPr>
        <p:txBody>
          <a:bodyPr/>
          <a:lstStyle/>
          <a:p>
            <a:r>
              <a:rPr lang="da-DK" dirty="0"/>
              <a:t>Sygeplejerskekohorten, CHC-S – Niels Sandholm</a:t>
            </a:r>
          </a:p>
          <a:p>
            <a:endParaRPr lang="da-DK" dirty="0"/>
          </a:p>
          <a:p>
            <a:r>
              <a:rPr lang="da-DK" dirty="0" err="1"/>
              <a:t>Tværsundersøgelsen</a:t>
            </a:r>
            <a:endParaRPr lang="da-DK" dirty="0"/>
          </a:p>
          <a:p>
            <a:r>
              <a:rPr lang="da-DK" dirty="0"/>
              <a:t> Mari Holen</a:t>
            </a:r>
          </a:p>
          <a:p>
            <a:endParaRPr lang="da-DK" dirty="0"/>
          </a:p>
          <a:p>
            <a:r>
              <a:rPr lang="da-DK" dirty="0"/>
              <a:t>UDSIKT – uddannelsesreform 2016, tværprofessionelt og tværsektorielt</a:t>
            </a:r>
          </a:p>
          <a:p>
            <a:r>
              <a:rPr lang="da-DK" dirty="0"/>
              <a:t>Signe Lehn, Karin Højbjerg</a:t>
            </a:r>
          </a:p>
          <a:p>
            <a:r>
              <a:rPr lang="da-DK" dirty="0"/>
              <a:t> </a:t>
            </a:r>
          </a:p>
          <a:p>
            <a:r>
              <a:rPr lang="da-DK" dirty="0"/>
              <a:t>Nye sårbarheder -</a:t>
            </a:r>
          </a:p>
          <a:p>
            <a:r>
              <a:rPr lang="da-DK" dirty="0"/>
              <a:t>Noemi </a:t>
            </a:r>
            <a:r>
              <a:rPr lang="da-DK" dirty="0" err="1"/>
              <a:t>Catznelson</a:t>
            </a:r>
            <a:r>
              <a:rPr lang="da-DK" dirty="0"/>
              <a:t> </a:t>
            </a:r>
          </a:p>
          <a:p>
            <a:r>
              <a:rPr lang="da-DK" dirty="0"/>
              <a:t>Nye sygeplejerskers arbejdsmiljø - </a:t>
            </a:r>
          </a:p>
          <a:p>
            <a:r>
              <a:rPr lang="da-DK" dirty="0"/>
              <a:t>Carsten Juul Nielsen</a:t>
            </a:r>
          </a:p>
        </p:txBody>
      </p:sp>
    </p:spTree>
    <p:extLst>
      <p:ext uri="{BB962C8B-B14F-4D97-AF65-F5344CB8AC3E}">
        <p14:creationId xmlns:p14="http://schemas.microsoft.com/office/powerpoint/2010/main" val="176184953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735AA26-8AC2-4510-A9B8-1518751966C8}"/>
              </a:ext>
            </a:extLst>
          </p:cNvPr>
          <p:cNvSpPr>
            <a:spLocks noGrp="1"/>
          </p:cNvSpPr>
          <p:nvPr>
            <p:ph type="title"/>
          </p:nvPr>
        </p:nvSpPr>
        <p:spPr>
          <a:xfrm>
            <a:off x="6432038" y="452670"/>
            <a:ext cx="4886877" cy="1314909"/>
          </a:xfrm>
        </p:spPr>
        <p:txBody>
          <a:bodyPr/>
          <a:lstStyle/>
          <a:p>
            <a:r>
              <a:rPr lang="da-DK" dirty="0"/>
              <a:t>Eksempler fra KP </a:t>
            </a:r>
            <a:br>
              <a:rPr lang="da-DK" dirty="0"/>
            </a:br>
            <a:r>
              <a:rPr lang="da-DK" sz="1867" dirty="0"/>
              <a:t>- konstruktive og fremadrettede</a:t>
            </a:r>
          </a:p>
        </p:txBody>
      </p:sp>
      <p:sp>
        <p:nvSpPr>
          <p:cNvPr id="3" name="Pladsholder til tekst 2">
            <a:extLst>
              <a:ext uri="{FF2B5EF4-FFF2-40B4-BE49-F238E27FC236}">
                <a16:creationId xmlns:a16="http://schemas.microsoft.com/office/drawing/2014/main" id="{BFAD947A-F8D8-B468-1BCD-13E7B40B35EA}"/>
              </a:ext>
            </a:extLst>
          </p:cNvPr>
          <p:cNvSpPr>
            <a:spLocks noGrp="1"/>
          </p:cNvSpPr>
          <p:nvPr>
            <p:ph type="body" sz="quarter" idx="11"/>
          </p:nvPr>
        </p:nvSpPr>
        <p:spPr>
          <a:xfrm>
            <a:off x="6528047" y="2421467"/>
            <a:ext cx="4886876" cy="3456517"/>
          </a:xfrm>
        </p:spPr>
        <p:txBody>
          <a:bodyPr/>
          <a:lstStyle/>
          <a:p>
            <a:r>
              <a:rPr lang="da-DK" sz="3200" dirty="0"/>
              <a:t>Sygeplejerskekohorten</a:t>
            </a:r>
          </a:p>
          <a:p>
            <a:r>
              <a:rPr lang="da-DK" sz="3200" dirty="0"/>
              <a:t>NEW</a:t>
            </a:r>
          </a:p>
          <a:p>
            <a:r>
              <a:rPr lang="da-DK" sz="3200" dirty="0"/>
              <a:t>CHC-S</a:t>
            </a:r>
          </a:p>
          <a:p>
            <a:r>
              <a:rPr lang="da-DK" sz="3200" dirty="0"/>
              <a:t>Uddannelseshospitalet</a:t>
            </a:r>
          </a:p>
          <a:p>
            <a:r>
              <a:rPr lang="da-DK" sz="3200" dirty="0"/>
              <a:t>Stærke studerende</a:t>
            </a:r>
          </a:p>
          <a:p>
            <a:r>
              <a:rPr lang="da-DK" sz="3200" dirty="0"/>
              <a:t>Mænd</a:t>
            </a:r>
          </a:p>
        </p:txBody>
      </p:sp>
      <p:sp>
        <p:nvSpPr>
          <p:cNvPr id="5" name="Pladsholder til tekst 4">
            <a:extLst>
              <a:ext uri="{FF2B5EF4-FFF2-40B4-BE49-F238E27FC236}">
                <a16:creationId xmlns:a16="http://schemas.microsoft.com/office/drawing/2014/main" id="{48339A6D-D138-1CF5-2E90-6FA9120DBC53}"/>
              </a:ext>
            </a:extLst>
          </p:cNvPr>
          <p:cNvSpPr>
            <a:spLocks noGrp="1"/>
          </p:cNvSpPr>
          <p:nvPr>
            <p:ph type="body" sz="quarter" idx="13"/>
          </p:nvPr>
        </p:nvSpPr>
        <p:spPr>
          <a:xfrm>
            <a:off x="382796" y="260648"/>
            <a:ext cx="3552395" cy="5017541"/>
          </a:xfrm>
        </p:spPr>
        <p:txBody>
          <a:bodyPr/>
          <a:lstStyle/>
          <a:p>
            <a:pPr algn="l"/>
            <a:r>
              <a:rPr lang="da-DK" dirty="0"/>
              <a:t>Resultater:</a:t>
            </a:r>
          </a:p>
          <a:p>
            <a:pPr algn="l"/>
            <a:endParaRPr lang="da-DK" dirty="0"/>
          </a:p>
          <a:p>
            <a:pPr algn="l"/>
            <a:r>
              <a:rPr lang="da-DK" dirty="0"/>
              <a:t>Rekruttering og fastholdelse begynder i studietiden</a:t>
            </a:r>
          </a:p>
          <a:p>
            <a:pPr algn="l"/>
            <a:endParaRPr lang="da-DK" dirty="0"/>
          </a:p>
          <a:p>
            <a:pPr algn="l"/>
            <a:r>
              <a:rPr lang="da-DK" dirty="0"/>
              <a:t>Alternative uddannelsesspor kan fastholde og rekruttere flere</a:t>
            </a:r>
          </a:p>
          <a:p>
            <a:pPr algn="l"/>
            <a:endParaRPr lang="da-DK" dirty="0"/>
          </a:p>
          <a:p>
            <a:pPr algn="l"/>
            <a:r>
              <a:rPr lang="da-DK" dirty="0"/>
              <a:t>Der er rekrutteringsmuligheder blandt mænd – men vi skal geare uddannelserne bedre</a:t>
            </a:r>
          </a:p>
        </p:txBody>
      </p:sp>
    </p:spTree>
    <p:extLst>
      <p:ext uri="{BB962C8B-B14F-4D97-AF65-F5344CB8AC3E}">
        <p14:creationId xmlns:p14="http://schemas.microsoft.com/office/powerpoint/2010/main" val="56405053"/>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050AB04D-264A-DD43-5604-C210D6F94448}"/>
              </a:ext>
            </a:extLst>
          </p:cNvPr>
          <p:cNvSpPr>
            <a:spLocks noGrp="1"/>
          </p:cNvSpPr>
          <p:nvPr>
            <p:ph type="title"/>
          </p:nvPr>
        </p:nvSpPr>
        <p:spPr>
          <a:xfrm>
            <a:off x="1017601" y="773531"/>
            <a:ext cx="6519057" cy="2064229"/>
          </a:xfrm>
        </p:spPr>
        <p:txBody>
          <a:bodyPr/>
          <a:lstStyle/>
          <a:p>
            <a:r>
              <a:rPr lang="en-US" dirty="0" err="1"/>
              <a:t>Konklusion</a:t>
            </a:r>
            <a:r>
              <a:rPr lang="en-US" dirty="0"/>
              <a:t>:</a:t>
            </a:r>
            <a:br>
              <a:rPr lang="en-US" dirty="0"/>
            </a:br>
            <a:r>
              <a:rPr lang="da-DK" dirty="0">
                <a:solidFill>
                  <a:schemeClr val="accent6">
                    <a:lumMod val="50000"/>
                  </a:schemeClr>
                </a:solidFill>
              </a:rPr>
              <a:t>Sygepleje og sygeplejerskeforskning i samarbejde med klinisk praksis i 10 år. </a:t>
            </a:r>
            <a:br>
              <a:rPr lang="da-DK" dirty="0">
                <a:solidFill>
                  <a:schemeClr val="accent6">
                    <a:lumMod val="50000"/>
                  </a:schemeClr>
                </a:solidFill>
              </a:rPr>
            </a:br>
            <a:br>
              <a:rPr lang="da-DK" dirty="0">
                <a:solidFill>
                  <a:schemeClr val="accent6">
                    <a:lumMod val="50000"/>
                  </a:schemeClr>
                </a:solidFill>
              </a:rPr>
            </a:br>
            <a:r>
              <a:rPr lang="da-DK" sz="2400" dirty="0"/>
              <a:t>Hvor står vi? </a:t>
            </a:r>
            <a:endParaRPr lang="en-US" dirty="0"/>
          </a:p>
        </p:txBody>
      </p:sp>
      <p:sp>
        <p:nvSpPr>
          <p:cNvPr id="14" name="Text Placeholder 2">
            <a:extLst>
              <a:ext uri="{FF2B5EF4-FFF2-40B4-BE49-F238E27FC236}">
                <a16:creationId xmlns:a16="http://schemas.microsoft.com/office/drawing/2014/main" id="{4FB2DE93-9ACB-0128-B194-CAF4BE500368}"/>
              </a:ext>
            </a:extLst>
          </p:cNvPr>
          <p:cNvSpPr>
            <a:spLocks noGrp="1"/>
          </p:cNvSpPr>
          <p:nvPr>
            <p:ph type="body" sz="quarter" idx="11"/>
          </p:nvPr>
        </p:nvSpPr>
        <p:spPr>
          <a:xfrm>
            <a:off x="2303580" y="4917165"/>
            <a:ext cx="4405809" cy="960107"/>
          </a:xfrm>
        </p:spPr>
        <p:txBody>
          <a:bodyPr/>
          <a:lstStyle/>
          <a:p>
            <a:r>
              <a:rPr lang="en-US" i="1" dirty="0">
                <a:solidFill>
                  <a:schemeClr val="accent6">
                    <a:lumMod val="50000"/>
                  </a:schemeClr>
                </a:solidFill>
              </a:rPr>
              <a:t>…og </a:t>
            </a:r>
            <a:r>
              <a:rPr lang="en-US" i="1" dirty="0" err="1">
                <a:solidFill>
                  <a:schemeClr val="accent6">
                    <a:lumMod val="50000"/>
                  </a:schemeClr>
                </a:solidFill>
              </a:rPr>
              <a:t>svarer</a:t>
            </a:r>
            <a:r>
              <a:rPr lang="en-US" i="1" dirty="0">
                <a:solidFill>
                  <a:schemeClr val="accent6">
                    <a:lumMod val="50000"/>
                  </a:schemeClr>
                </a:solidFill>
              </a:rPr>
              <a:t> vi </a:t>
            </a:r>
            <a:r>
              <a:rPr lang="en-US" i="1" dirty="0" err="1">
                <a:solidFill>
                  <a:schemeClr val="accent6">
                    <a:lumMod val="50000"/>
                  </a:schemeClr>
                </a:solidFill>
              </a:rPr>
              <a:t>på</a:t>
            </a:r>
            <a:r>
              <a:rPr lang="en-US" i="1" dirty="0">
                <a:solidFill>
                  <a:schemeClr val="accent6">
                    <a:lumMod val="50000"/>
                  </a:schemeClr>
                </a:solidFill>
              </a:rPr>
              <a:t> </a:t>
            </a:r>
            <a:r>
              <a:rPr lang="en-US" i="1" dirty="0" err="1">
                <a:solidFill>
                  <a:schemeClr val="accent6">
                    <a:lumMod val="50000"/>
                  </a:schemeClr>
                </a:solidFill>
              </a:rPr>
              <a:t>omverdens</a:t>
            </a:r>
            <a:r>
              <a:rPr lang="en-US" i="1" dirty="0">
                <a:solidFill>
                  <a:schemeClr val="accent6">
                    <a:lumMod val="50000"/>
                  </a:schemeClr>
                </a:solidFill>
              </a:rPr>
              <a:t> </a:t>
            </a:r>
            <a:r>
              <a:rPr lang="en-US" i="1" dirty="0" err="1">
                <a:solidFill>
                  <a:schemeClr val="accent6">
                    <a:lumMod val="50000"/>
                  </a:schemeClr>
                </a:solidFill>
              </a:rPr>
              <a:t>problemstillinger</a:t>
            </a:r>
            <a:r>
              <a:rPr lang="en-US" i="1" dirty="0">
                <a:solidFill>
                  <a:schemeClr val="accent6">
                    <a:lumMod val="50000"/>
                  </a:schemeClr>
                </a:solidFill>
              </a:rPr>
              <a:t>?</a:t>
            </a:r>
          </a:p>
        </p:txBody>
      </p:sp>
      <p:pic>
        <p:nvPicPr>
          <p:cNvPr id="4" name="Pladsholder til indhold 3" descr="Skattekort kontur">
            <a:extLst>
              <a:ext uri="{FF2B5EF4-FFF2-40B4-BE49-F238E27FC236}">
                <a16:creationId xmlns:a16="http://schemas.microsoft.com/office/drawing/2014/main" id="{14999AAD-BFC2-A5BC-06AC-93DBD0883A0A}"/>
              </a:ext>
            </a:extLst>
          </p:cNvPr>
          <p:cNvPicPr>
            <a:picLocks noGrp="1" noChangeAspect="1"/>
          </p:cNvPicPr>
          <p:nvPr>
            <p:ph type="pic" sz="quarter" idx="13"/>
          </p:nvPr>
        </p:nvPicPr>
        <p:blipFill rotWithShape="1">
          <a:blip r:embed="rId3">
            <a:extLst>
              <a:ext uri="{96DAC541-7B7A-43D3-8B79-37D633B846F1}">
                <asvg:svgBlip xmlns:asvg="http://schemas.microsoft.com/office/drawing/2016/SVG/main" r:embed="rId4"/>
              </a:ext>
            </a:extLst>
          </a:blip>
          <a:stretch/>
        </p:blipFill>
        <p:spPr>
          <a:xfrm rot="799935">
            <a:off x="6732547" y="2572030"/>
            <a:ext cx="5310904" cy="4059767"/>
          </a:xfrm>
        </p:spPr>
      </p:pic>
      <p:sp>
        <p:nvSpPr>
          <p:cNvPr id="6" name="Pladsholder til dato 2"/>
          <p:cNvSpPr>
            <a:spLocks noGrp="1"/>
          </p:cNvSpPr>
          <p:nvPr>
            <p:ph type="dt" sz="half" idx="2"/>
          </p:nvPr>
        </p:nvSpPr>
        <p:spPr>
          <a:xfrm>
            <a:off x="4416509" y="6367370"/>
            <a:ext cx="3407683" cy="184665"/>
          </a:xfrm>
        </p:spPr>
        <p:txBody>
          <a:bodyPr>
            <a:normAutofit/>
          </a:bodyPr>
          <a:lstStyle/>
          <a:p>
            <a:pPr defTabSz="609585">
              <a:spcAft>
                <a:spcPts val="800"/>
              </a:spcAft>
            </a:pPr>
            <a:fld id="{4255902C-8C1A-4DAD-A8E7-D33067E00D87}" type="datetime2">
              <a:rPr lang="da-DK">
                <a:solidFill>
                  <a:prstClr val="black"/>
                </a:solidFill>
              </a:rPr>
              <a:pPr defTabSz="609585">
                <a:spcAft>
                  <a:spcPts val="800"/>
                </a:spcAft>
              </a:pPr>
              <a:t>26. april 2023</a:t>
            </a:fld>
            <a:endParaRPr lang="en-GB">
              <a:solidFill>
                <a:prstClr val="black"/>
              </a:solidFill>
            </a:endParaRPr>
          </a:p>
        </p:txBody>
      </p:sp>
    </p:spTree>
    <p:custDataLst>
      <p:tags r:id="rId1"/>
    </p:custDataLst>
    <p:extLst>
      <p:ext uri="{BB962C8B-B14F-4D97-AF65-F5344CB8AC3E}">
        <p14:creationId xmlns:p14="http://schemas.microsoft.com/office/powerpoint/2010/main" val="35628842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F670509-CA50-A63D-A02F-CB6B7E6E3DEC}"/>
              </a:ext>
            </a:extLst>
          </p:cNvPr>
          <p:cNvSpPr>
            <a:spLocks noGrp="1"/>
          </p:cNvSpPr>
          <p:nvPr>
            <p:ph type="title"/>
          </p:nvPr>
        </p:nvSpPr>
        <p:spPr/>
        <p:txBody>
          <a:bodyPr/>
          <a:lstStyle/>
          <a:p>
            <a:endParaRPr lang="da-DK" dirty="0"/>
          </a:p>
        </p:txBody>
      </p:sp>
      <p:sp>
        <p:nvSpPr>
          <p:cNvPr id="3" name="Pladsholder til tekst 2">
            <a:extLst>
              <a:ext uri="{FF2B5EF4-FFF2-40B4-BE49-F238E27FC236}">
                <a16:creationId xmlns:a16="http://schemas.microsoft.com/office/drawing/2014/main" id="{AFCBFEA5-6CE5-E35E-81BE-183AFE3F830F}"/>
              </a:ext>
            </a:extLst>
          </p:cNvPr>
          <p:cNvSpPr>
            <a:spLocks noGrp="1"/>
          </p:cNvSpPr>
          <p:nvPr>
            <p:ph type="body" sz="quarter" idx="11"/>
          </p:nvPr>
        </p:nvSpPr>
        <p:spPr/>
        <p:txBody>
          <a:bodyPr/>
          <a:lstStyle/>
          <a:p>
            <a:r>
              <a:rPr lang="da-DK" sz="2667" dirty="0"/>
              <a:t>Ja </a:t>
            </a:r>
          </a:p>
          <a:p>
            <a:r>
              <a:rPr lang="da-DK" sz="2667" dirty="0"/>
              <a:t>-vi bliver mere fokuseret, bedre til indtjening og får ros for vores </a:t>
            </a:r>
            <a:r>
              <a:rPr lang="da-DK" sz="2667" dirty="0" err="1"/>
              <a:t>impact</a:t>
            </a:r>
            <a:endParaRPr lang="da-DK" sz="2667" dirty="0"/>
          </a:p>
        </p:txBody>
      </p:sp>
      <p:sp>
        <p:nvSpPr>
          <p:cNvPr id="4" name="Pladsholder til tekst 3">
            <a:extLst>
              <a:ext uri="{FF2B5EF4-FFF2-40B4-BE49-F238E27FC236}">
                <a16:creationId xmlns:a16="http://schemas.microsoft.com/office/drawing/2014/main" id="{9B29871F-4E9A-7711-426B-198833E29A21}"/>
              </a:ext>
            </a:extLst>
          </p:cNvPr>
          <p:cNvSpPr>
            <a:spLocks noGrp="1"/>
          </p:cNvSpPr>
          <p:nvPr>
            <p:ph type="body" sz="quarter" idx="12"/>
          </p:nvPr>
        </p:nvSpPr>
        <p:spPr/>
        <p:txBody>
          <a:bodyPr/>
          <a:lstStyle/>
          <a:p>
            <a:r>
              <a:rPr lang="da-DK" sz="2667" dirty="0"/>
              <a:t>Ja</a:t>
            </a:r>
          </a:p>
          <a:p>
            <a:r>
              <a:rPr lang="da-DK" sz="2667" dirty="0"/>
              <a:t>-vi byder ind på omverdens problemstillinger og vi arbejder bedre sammen som sektor</a:t>
            </a:r>
          </a:p>
          <a:p>
            <a:endParaRPr lang="da-DK" dirty="0"/>
          </a:p>
        </p:txBody>
      </p:sp>
      <p:pic>
        <p:nvPicPr>
          <p:cNvPr id="8" name="Pladsholder til billede 7" descr="Et billede, der indeholder person, tøj, indendørs, flaske&#10;&#10;Automatisk genereret beskrivelse">
            <a:extLst>
              <a:ext uri="{FF2B5EF4-FFF2-40B4-BE49-F238E27FC236}">
                <a16:creationId xmlns:a16="http://schemas.microsoft.com/office/drawing/2014/main" id="{0B1BBE00-48FF-59D0-619B-0B3813501AD6}"/>
              </a:ext>
            </a:extLst>
          </p:cNvPr>
          <p:cNvPicPr>
            <a:picLocks noGrp="1" noChangeAspect="1"/>
          </p:cNvPicPr>
          <p:nvPr>
            <p:ph type="pic" sz="quarter" idx="13"/>
          </p:nvPr>
        </p:nvPicPr>
        <p:blipFill>
          <a:blip r:embed="rId2"/>
          <a:srcRect l="27801" r="27801"/>
          <a:stretch>
            <a:fillRect/>
          </a:stretch>
        </p:blipFill>
        <p:spPr/>
      </p:pic>
      <p:sp>
        <p:nvSpPr>
          <p:cNvPr id="6" name="Pladsholder til dato 5">
            <a:extLst>
              <a:ext uri="{FF2B5EF4-FFF2-40B4-BE49-F238E27FC236}">
                <a16:creationId xmlns:a16="http://schemas.microsoft.com/office/drawing/2014/main" id="{38888D9A-3901-45A0-1845-E9F5EFC5F80C}"/>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spTree>
    <p:extLst>
      <p:ext uri="{BB962C8B-B14F-4D97-AF65-F5344CB8AC3E}">
        <p14:creationId xmlns:p14="http://schemas.microsoft.com/office/powerpoint/2010/main" val="296761944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9D205CF-E5AE-85D4-8C59-A0E3E538AB37}"/>
              </a:ext>
            </a:extLst>
          </p:cNvPr>
          <p:cNvSpPr>
            <a:spLocks noGrp="1"/>
          </p:cNvSpPr>
          <p:nvPr>
            <p:ph type="title"/>
          </p:nvPr>
        </p:nvSpPr>
        <p:spPr/>
        <p:txBody>
          <a:bodyPr/>
          <a:lstStyle/>
          <a:p>
            <a:endParaRPr lang="da-DK"/>
          </a:p>
        </p:txBody>
      </p:sp>
      <p:sp>
        <p:nvSpPr>
          <p:cNvPr id="3" name="Pladsholder til indhold 2">
            <a:extLst>
              <a:ext uri="{FF2B5EF4-FFF2-40B4-BE49-F238E27FC236}">
                <a16:creationId xmlns:a16="http://schemas.microsoft.com/office/drawing/2014/main" id="{44998471-B488-E644-50E8-CE41208527B4}"/>
              </a:ext>
            </a:extLst>
          </p:cNvPr>
          <p:cNvSpPr>
            <a:spLocks noGrp="1"/>
          </p:cNvSpPr>
          <p:nvPr>
            <p:ph idx="1"/>
          </p:nvPr>
        </p:nvSpPr>
        <p:spPr/>
        <p:txBody>
          <a:bodyPr/>
          <a:lstStyle/>
          <a:p>
            <a:endParaRPr lang="da-DK"/>
          </a:p>
        </p:txBody>
      </p:sp>
      <p:graphicFrame>
        <p:nvGraphicFramePr>
          <p:cNvPr id="5" name="Pladsholder til indhold 6">
            <a:extLst>
              <a:ext uri="{FF2B5EF4-FFF2-40B4-BE49-F238E27FC236}">
                <a16:creationId xmlns:a16="http://schemas.microsoft.com/office/drawing/2014/main" id="{7F32B203-4C80-5FA9-D937-A90F6500A38E}"/>
              </a:ext>
            </a:extLst>
          </p:cNvPr>
          <p:cNvGraphicFramePr>
            <a:graphicFrameLocks/>
          </p:cNvGraphicFramePr>
          <p:nvPr>
            <p:extLst>
              <p:ext uri="{D42A27DB-BD31-4B8C-83A1-F6EECF244321}">
                <p14:modId xmlns:p14="http://schemas.microsoft.com/office/powerpoint/2010/main" val="3763905737"/>
              </p:ext>
            </p:extLst>
          </p:nvPr>
        </p:nvGraphicFramePr>
        <p:xfrm>
          <a:off x="1239335" y="365125"/>
          <a:ext cx="9929128" cy="613826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63016011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2BB7A7A-4FF0-42B1-B4F9-1E29F0AB6E5D}"/>
              </a:ext>
            </a:extLst>
          </p:cNvPr>
          <p:cNvSpPr>
            <a:spLocks noGrp="1"/>
          </p:cNvSpPr>
          <p:nvPr>
            <p:ph type="title"/>
          </p:nvPr>
        </p:nvSpPr>
        <p:spPr/>
        <p:txBody>
          <a:bodyPr/>
          <a:lstStyle/>
          <a:p>
            <a:endParaRPr lang="da-DK"/>
          </a:p>
        </p:txBody>
      </p:sp>
      <p:sp>
        <p:nvSpPr>
          <p:cNvPr id="3" name="Pladsholder til tekst 2">
            <a:extLst>
              <a:ext uri="{FF2B5EF4-FFF2-40B4-BE49-F238E27FC236}">
                <a16:creationId xmlns:a16="http://schemas.microsoft.com/office/drawing/2014/main" id="{E47B7FBF-8DE6-41BD-8736-5CC37AEC41EA}"/>
              </a:ext>
            </a:extLst>
          </p:cNvPr>
          <p:cNvSpPr>
            <a:spLocks noGrp="1"/>
          </p:cNvSpPr>
          <p:nvPr>
            <p:ph type="body" sz="quarter" idx="11"/>
          </p:nvPr>
        </p:nvSpPr>
        <p:spPr/>
        <p:txBody>
          <a:bodyPr/>
          <a:lstStyle/>
          <a:p>
            <a:endParaRPr lang="da-DK" dirty="0"/>
          </a:p>
        </p:txBody>
      </p:sp>
      <p:sp>
        <p:nvSpPr>
          <p:cNvPr id="4" name="Pladsholder til dato 3">
            <a:extLst>
              <a:ext uri="{FF2B5EF4-FFF2-40B4-BE49-F238E27FC236}">
                <a16:creationId xmlns:a16="http://schemas.microsoft.com/office/drawing/2014/main" id="{ADEECF44-2FB2-4095-A989-BAEC6708C377}"/>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pic>
        <p:nvPicPr>
          <p:cNvPr id="6" name="Billede 5">
            <a:extLst>
              <a:ext uri="{FF2B5EF4-FFF2-40B4-BE49-F238E27FC236}">
                <a16:creationId xmlns:a16="http://schemas.microsoft.com/office/drawing/2014/main" id="{E3EE09E5-07D7-4E4F-B25F-F7749CAEE972}"/>
              </a:ext>
            </a:extLst>
          </p:cNvPr>
          <p:cNvPicPr>
            <a:picLocks noChangeAspect="1"/>
          </p:cNvPicPr>
          <p:nvPr/>
        </p:nvPicPr>
        <p:blipFill>
          <a:blip r:embed="rId2"/>
          <a:stretch>
            <a:fillRect/>
          </a:stretch>
        </p:blipFill>
        <p:spPr>
          <a:xfrm>
            <a:off x="1" y="1674"/>
            <a:ext cx="4900617" cy="2755252"/>
          </a:xfrm>
          <a:prstGeom prst="rect">
            <a:avLst/>
          </a:prstGeom>
        </p:spPr>
      </p:pic>
      <p:pic>
        <p:nvPicPr>
          <p:cNvPr id="8" name="Billede 7">
            <a:extLst>
              <a:ext uri="{FF2B5EF4-FFF2-40B4-BE49-F238E27FC236}">
                <a16:creationId xmlns:a16="http://schemas.microsoft.com/office/drawing/2014/main" id="{387952F1-F823-422F-9532-7F665B29A548}"/>
              </a:ext>
            </a:extLst>
          </p:cNvPr>
          <p:cNvPicPr>
            <a:picLocks noChangeAspect="1"/>
          </p:cNvPicPr>
          <p:nvPr/>
        </p:nvPicPr>
        <p:blipFill>
          <a:blip r:embed="rId3"/>
          <a:stretch>
            <a:fillRect/>
          </a:stretch>
        </p:blipFill>
        <p:spPr>
          <a:xfrm>
            <a:off x="8177991" y="13027"/>
            <a:ext cx="5648884" cy="3175947"/>
          </a:xfrm>
          <a:prstGeom prst="rect">
            <a:avLst/>
          </a:prstGeom>
        </p:spPr>
      </p:pic>
      <p:pic>
        <p:nvPicPr>
          <p:cNvPr id="9" name="Billede 8">
            <a:extLst>
              <a:ext uri="{FF2B5EF4-FFF2-40B4-BE49-F238E27FC236}">
                <a16:creationId xmlns:a16="http://schemas.microsoft.com/office/drawing/2014/main" id="{F3DFF46E-85B7-499A-8403-A7F84B749292}"/>
              </a:ext>
            </a:extLst>
          </p:cNvPr>
          <p:cNvPicPr>
            <a:picLocks noChangeAspect="1"/>
          </p:cNvPicPr>
          <p:nvPr/>
        </p:nvPicPr>
        <p:blipFill>
          <a:blip r:embed="rId4"/>
          <a:stretch>
            <a:fillRect/>
          </a:stretch>
        </p:blipFill>
        <p:spPr>
          <a:xfrm>
            <a:off x="7385962" y="4161535"/>
            <a:ext cx="4815233" cy="2707247"/>
          </a:xfrm>
          <a:prstGeom prst="rect">
            <a:avLst/>
          </a:prstGeom>
        </p:spPr>
      </p:pic>
      <p:pic>
        <p:nvPicPr>
          <p:cNvPr id="10" name="Billede 9" descr="Et billede, der indeholder tekst&#10;&#10;Automatisk genereret beskrivelse">
            <a:extLst>
              <a:ext uri="{FF2B5EF4-FFF2-40B4-BE49-F238E27FC236}">
                <a16:creationId xmlns:a16="http://schemas.microsoft.com/office/drawing/2014/main" id="{45FE2150-119D-4195-B078-FB7D4E921C3F}"/>
              </a:ext>
            </a:extLst>
          </p:cNvPr>
          <p:cNvPicPr>
            <a:picLocks noChangeAspect="1"/>
          </p:cNvPicPr>
          <p:nvPr/>
        </p:nvPicPr>
        <p:blipFill>
          <a:blip r:embed="rId5"/>
          <a:stretch>
            <a:fillRect/>
          </a:stretch>
        </p:blipFill>
        <p:spPr>
          <a:xfrm>
            <a:off x="5082979" y="376060"/>
            <a:ext cx="4729848" cy="2659241"/>
          </a:xfrm>
          <a:prstGeom prst="rect">
            <a:avLst/>
          </a:prstGeom>
        </p:spPr>
      </p:pic>
      <p:pic>
        <p:nvPicPr>
          <p:cNvPr id="11" name="Billede 10">
            <a:extLst>
              <a:ext uri="{FF2B5EF4-FFF2-40B4-BE49-F238E27FC236}">
                <a16:creationId xmlns:a16="http://schemas.microsoft.com/office/drawing/2014/main" id="{8413BCAE-54D2-46DC-9954-D07668F0B38A}"/>
              </a:ext>
            </a:extLst>
          </p:cNvPr>
          <p:cNvPicPr>
            <a:picLocks noChangeAspect="1"/>
          </p:cNvPicPr>
          <p:nvPr/>
        </p:nvPicPr>
        <p:blipFill>
          <a:blip r:embed="rId6"/>
          <a:stretch>
            <a:fillRect/>
          </a:stretch>
        </p:blipFill>
        <p:spPr>
          <a:xfrm>
            <a:off x="-298171" y="4101076"/>
            <a:ext cx="5031613" cy="2830283"/>
          </a:xfrm>
          <a:prstGeom prst="rect">
            <a:avLst/>
          </a:prstGeom>
        </p:spPr>
      </p:pic>
      <p:pic>
        <p:nvPicPr>
          <p:cNvPr id="7" name="Billede 6">
            <a:extLst>
              <a:ext uri="{FF2B5EF4-FFF2-40B4-BE49-F238E27FC236}">
                <a16:creationId xmlns:a16="http://schemas.microsoft.com/office/drawing/2014/main" id="{813041E5-6132-4F81-B25D-9395715C34D3}"/>
              </a:ext>
            </a:extLst>
          </p:cNvPr>
          <p:cNvPicPr>
            <a:picLocks noChangeAspect="1"/>
          </p:cNvPicPr>
          <p:nvPr/>
        </p:nvPicPr>
        <p:blipFill>
          <a:blip r:embed="rId7"/>
          <a:stretch>
            <a:fillRect/>
          </a:stretch>
        </p:blipFill>
        <p:spPr>
          <a:xfrm>
            <a:off x="4625025" y="2577531"/>
            <a:ext cx="4900617" cy="2755252"/>
          </a:xfrm>
          <a:prstGeom prst="rect">
            <a:avLst/>
          </a:prstGeom>
        </p:spPr>
      </p:pic>
      <p:pic>
        <p:nvPicPr>
          <p:cNvPr id="14" name="Billede 13">
            <a:extLst>
              <a:ext uri="{FF2B5EF4-FFF2-40B4-BE49-F238E27FC236}">
                <a16:creationId xmlns:a16="http://schemas.microsoft.com/office/drawing/2014/main" id="{489B0B53-E878-48F3-6B9C-FD0C3C823185}"/>
              </a:ext>
            </a:extLst>
          </p:cNvPr>
          <p:cNvPicPr>
            <a:picLocks noChangeAspect="1"/>
          </p:cNvPicPr>
          <p:nvPr/>
        </p:nvPicPr>
        <p:blipFill>
          <a:blip r:embed="rId8"/>
          <a:stretch>
            <a:fillRect/>
          </a:stretch>
        </p:blipFill>
        <p:spPr>
          <a:xfrm>
            <a:off x="-79440" y="1956299"/>
            <a:ext cx="4812883" cy="2707247"/>
          </a:xfrm>
          <a:prstGeom prst="rect">
            <a:avLst/>
          </a:prstGeom>
        </p:spPr>
      </p:pic>
    </p:spTree>
    <p:extLst>
      <p:ext uri="{BB962C8B-B14F-4D97-AF65-F5344CB8AC3E}">
        <p14:creationId xmlns:p14="http://schemas.microsoft.com/office/powerpoint/2010/main" val="62261210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Diagram 12">
            <a:extLst>
              <a:ext uri="{FF2B5EF4-FFF2-40B4-BE49-F238E27FC236}">
                <a16:creationId xmlns:a16="http://schemas.microsoft.com/office/drawing/2014/main" id="{2BAD0137-214D-7F75-8147-6038A0A2C03B}"/>
              </a:ext>
            </a:extLst>
          </p:cNvPr>
          <p:cNvGraphicFramePr/>
          <p:nvPr/>
        </p:nvGraphicFramePr>
        <p:xfrm>
          <a:off x="8016216" y="3861049"/>
          <a:ext cx="4038589" cy="256816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Diagram 15">
            <a:extLst>
              <a:ext uri="{FF2B5EF4-FFF2-40B4-BE49-F238E27FC236}">
                <a16:creationId xmlns:a16="http://schemas.microsoft.com/office/drawing/2014/main" id="{3E1065F2-69EF-2FD7-9DE5-80A14C3DA4F1}"/>
              </a:ext>
            </a:extLst>
          </p:cNvPr>
          <p:cNvGraphicFramePr/>
          <p:nvPr/>
        </p:nvGraphicFramePr>
        <p:xfrm>
          <a:off x="8105761" y="933370"/>
          <a:ext cx="4057649" cy="2447079"/>
        </p:xfrm>
        <a:graphic>
          <a:graphicData uri="http://schemas.openxmlformats.org/drawingml/2006/chart">
            <c:chart xmlns:c="http://schemas.openxmlformats.org/drawingml/2006/chart" xmlns:r="http://schemas.openxmlformats.org/officeDocument/2006/relationships" r:id="rId4"/>
          </a:graphicData>
        </a:graphic>
      </p:graphicFrame>
      <p:sp>
        <p:nvSpPr>
          <p:cNvPr id="5" name="Pladsholder til tekst 4">
            <a:extLst>
              <a:ext uri="{FF2B5EF4-FFF2-40B4-BE49-F238E27FC236}">
                <a16:creationId xmlns:a16="http://schemas.microsoft.com/office/drawing/2014/main" id="{FD3830B5-AD14-78EC-7077-BB4F1E107CEA}"/>
              </a:ext>
            </a:extLst>
          </p:cNvPr>
          <p:cNvSpPr>
            <a:spLocks noGrp="1"/>
          </p:cNvSpPr>
          <p:nvPr>
            <p:ph type="body" sz="quarter" idx="11"/>
          </p:nvPr>
        </p:nvSpPr>
        <p:spPr/>
        <p:txBody>
          <a:bodyPr/>
          <a:lstStyle/>
          <a:p>
            <a:endParaRPr lang="da-DK"/>
          </a:p>
        </p:txBody>
      </p:sp>
      <p:sp>
        <p:nvSpPr>
          <p:cNvPr id="7" name="Titel 6">
            <a:extLst>
              <a:ext uri="{FF2B5EF4-FFF2-40B4-BE49-F238E27FC236}">
                <a16:creationId xmlns:a16="http://schemas.microsoft.com/office/drawing/2014/main" id="{FAE1021A-461B-1247-E1CE-8ACEFCA55A2A}"/>
              </a:ext>
            </a:extLst>
          </p:cNvPr>
          <p:cNvSpPr>
            <a:spLocks noGrp="1"/>
          </p:cNvSpPr>
          <p:nvPr>
            <p:ph type="title"/>
          </p:nvPr>
        </p:nvSpPr>
        <p:spPr/>
        <p:txBody>
          <a:bodyPr/>
          <a:lstStyle/>
          <a:p>
            <a:endParaRPr lang="da-DK"/>
          </a:p>
        </p:txBody>
      </p:sp>
      <p:pic>
        <p:nvPicPr>
          <p:cNvPr id="9" name="Billede 8">
            <a:extLst>
              <a:ext uri="{FF2B5EF4-FFF2-40B4-BE49-F238E27FC236}">
                <a16:creationId xmlns:a16="http://schemas.microsoft.com/office/drawing/2014/main" id="{319DA7C4-7FBA-BDCB-AE2D-95AA7C1F0CF9}"/>
              </a:ext>
            </a:extLst>
          </p:cNvPr>
          <p:cNvPicPr>
            <a:picLocks noChangeAspect="1"/>
          </p:cNvPicPr>
          <p:nvPr/>
        </p:nvPicPr>
        <p:blipFill>
          <a:blip r:embed="rId5"/>
          <a:stretch>
            <a:fillRect/>
          </a:stretch>
        </p:blipFill>
        <p:spPr>
          <a:xfrm>
            <a:off x="901944" y="3357203"/>
            <a:ext cx="6919265" cy="4324541"/>
          </a:xfrm>
          <a:prstGeom prst="rect">
            <a:avLst/>
          </a:prstGeom>
        </p:spPr>
      </p:pic>
      <p:pic>
        <p:nvPicPr>
          <p:cNvPr id="11" name="Billede 10">
            <a:extLst>
              <a:ext uri="{FF2B5EF4-FFF2-40B4-BE49-F238E27FC236}">
                <a16:creationId xmlns:a16="http://schemas.microsoft.com/office/drawing/2014/main" id="{F8FE4CCC-8E72-E30F-79D4-39C5100F26F5}"/>
              </a:ext>
            </a:extLst>
          </p:cNvPr>
          <p:cNvPicPr>
            <a:picLocks noChangeAspect="1"/>
          </p:cNvPicPr>
          <p:nvPr/>
        </p:nvPicPr>
        <p:blipFill>
          <a:blip r:embed="rId6"/>
          <a:stretch>
            <a:fillRect/>
          </a:stretch>
        </p:blipFill>
        <p:spPr>
          <a:xfrm>
            <a:off x="-11062" y="-66006"/>
            <a:ext cx="6011052" cy="3756908"/>
          </a:xfrm>
          <a:prstGeom prst="rect">
            <a:avLst/>
          </a:prstGeom>
        </p:spPr>
      </p:pic>
    </p:spTree>
    <p:extLst>
      <p:ext uri="{BB962C8B-B14F-4D97-AF65-F5344CB8AC3E}">
        <p14:creationId xmlns:p14="http://schemas.microsoft.com/office/powerpoint/2010/main" val="229533530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2E6D8E7-EC0F-FE58-B58A-6438F2E5BF34}"/>
              </a:ext>
            </a:extLst>
          </p:cNvPr>
          <p:cNvSpPr>
            <a:spLocks noGrp="1"/>
          </p:cNvSpPr>
          <p:nvPr>
            <p:ph type="title"/>
          </p:nvPr>
        </p:nvSpPr>
        <p:spPr/>
        <p:txBody>
          <a:bodyPr/>
          <a:lstStyle/>
          <a:p>
            <a:endParaRPr lang="da-DK" dirty="0"/>
          </a:p>
        </p:txBody>
      </p:sp>
      <p:sp>
        <p:nvSpPr>
          <p:cNvPr id="3" name="Pladsholder til tekst 2">
            <a:extLst>
              <a:ext uri="{FF2B5EF4-FFF2-40B4-BE49-F238E27FC236}">
                <a16:creationId xmlns:a16="http://schemas.microsoft.com/office/drawing/2014/main" id="{D23FB353-2D22-F92C-992B-75EDAE95D4EF}"/>
              </a:ext>
            </a:extLst>
          </p:cNvPr>
          <p:cNvSpPr>
            <a:spLocks noGrp="1"/>
          </p:cNvSpPr>
          <p:nvPr>
            <p:ph type="body" sz="quarter" idx="11"/>
          </p:nvPr>
        </p:nvSpPr>
        <p:spPr>
          <a:xfrm>
            <a:off x="1018118" y="2421467"/>
            <a:ext cx="9984316" cy="3743837"/>
          </a:xfrm>
        </p:spPr>
        <p:txBody>
          <a:bodyPr/>
          <a:lstStyle/>
          <a:p>
            <a:pPr algn="l"/>
            <a:r>
              <a:rPr lang="da-DK" dirty="0">
                <a:solidFill>
                  <a:srgbClr val="262626"/>
                </a:solidFill>
                <a:latin typeface="OrgonSlab-Bold"/>
              </a:rPr>
              <a:t>F</a:t>
            </a:r>
            <a:r>
              <a:rPr lang="da-DK" b="0" i="0" dirty="0">
                <a:solidFill>
                  <a:srgbClr val="262626"/>
                </a:solidFill>
                <a:effectLst/>
                <a:latin typeface="OrgonSlab-Bold"/>
              </a:rPr>
              <a:t>em temaer i udspillet</a:t>
            </a:r>
          </a:p>
          <a:p>
            <a:pPr algn="l">
              <a:buFont typeface="Arial" panose="020B0604020202020204" pitchFamily="34" charset="0"/>
              <a:buChar char="•"/>
            </a:pPr>
            <a:r>
              <a:rPr lang="da-DK" b="0" i="0" u="none" strike="noStrike" dirty="0">
                <a:solidFill>
                  <a:srgbClr val="981E32"/>
                </a:solidFill>
                <a:effectLst/>
                <a:latin typeface="OrgonSlab-Bold"/>
                <a:hlinkClick r:id="rId2"/>
              </a:rPr>
              <a:t>Forskning som fundament for fremtidens sygepleje</a:t>
            </a:r>
            <a:endParaRPr lang="da-DK" b="0" i="0" dirty="0">
              <a:solidFill>
                <a:srgbClr val="656565"/>
              </a:solidFill>
              <a:effectLst/>
              <a:latin typeface="OrgonSlab-Regular"/>
            </a:endParaRPr>
          </a:p>
          <a:p>
            <a:pPr algn="l">
              <a:buFont typeface="Arial" panose="020B0604020202020204" pitchFamily="34" charset="0"/>
              <a:buChar char="•"/>
            </a:pPr>
            <a:r>
              <a:rPr lang="da-DK" b="0" i="0" u="none" strike="noStrike" dirty="0">
                <a:solidFill>
                  <a:srgbClr val="981E32"/>
                </a:solidFill>
                <a:effectLst/>
                <a:latin typeface="OrgonSlab-Bold"/>
                <a:hlinkClick r:id="rId3"/>
              </a:rPr>
              <a:t>Forskning i et samlet sundhedsvæsen</a:t>
            </a:r>
            <a:endParaRPr lang="da-DK" b="0" i="0" dirty="0">
              <a:solidFill>
                <a:srgbClr val="656565"/>
              </a:solidFill>
              <a:effectLst/>
              <a:latin typeface="OrgonSlab-Regular"/>
            </a:endParaRPr>
          </a:p>
          <a:p>
            <a:pPr algn="l">
              <a:buFont typeface="Arial" panose="020B0604020202020204" pitchFamily="34" charset="0"/>
              <a:buChar char="•"/>
            </a:pPr>
            <a:r>
              <a:rPr lang="da-DK" b="0" i="0" u="none" strike="noStrike" dirty="0">
                <a:solidFill>
                  <a:srgbClr val="981E32"/>
                </a:solidFill>
                <a:effectLst/>
                <a:latin typeface="OrgonSlab-Bold"/>
                <a:hlinkClick r:id="rId4"/>
              </a:rPr>
              <a:t>Ledelse skal fremme forskning</a:t>
            </a:r>
            <a:endParaRPr lang="da-DK" b="0" i="0" dirty="0">
              <a:solidFill>
                <a:srgbClr val="656565"/>
              </a:solidFill>
              <a:effectLst/>
              <a:latin typeface="OrgonSlab-Regular"/>
            </a:endParaRPr>
          </a:p>
          <a:p>
            <a:pPr algn="l">
              <a:buFont typeface="Arial" panose="020B0604020202020204" pitchFamily="34" charset="0"/>
              <a:buChar char="•"/>
            </a:pPr>
            <a:r>
              <a:rPr lang="da-DK" b="0" i="0" u="none" strike="noStrike" dirty="0">
                <a:solidFill>
                  <a:srgbClr val="981E32"/>
                </a:solidFill>
                <a:effectLst/>
                <a:latin typeface="OrgonSlab-Bold"/>
                <a:hlinkClick r:id="rId5"/>
              </a:rPr>
              <a:t>Forskning gennem hele karrieren skal styrke sygeplejen</a:t>
            </a:r>
            <a:endParaRPr lang="da-DK" b="0" i="0" dirty="0">
              <a:solidFill>
                <a:srgbClr val="656565"/>
              </a:solidFill>
              <a:effectLst/>
              <a:latin typeface="OrgonSlab-Regular"/>
            </a:endParaRPr>
          </a:p>
          <a:p>
            <a:pPr algn="l">
              <a:buFont typeface="Arial" panose="020B0604020202020204" pitchFamily="34" charset="0"/>
              <a:buChar char="•"/>
            </a:pPr>
            <a:r>
              <a:rPr lang="da-DK" b="0" i="0" u="none" strike="noStrike" dirty="0">
                <a:solidFill>
                  <a:srgbClr val="981E32"/>
                </a:solidFill>
                <a:effectLst/>
                <a:latin typeface="OrgonSlab-Bold"/>
                <a:hlinkClick r:id="rId6"/>
              </a:rPr>
              <a:t>Finansiering af forskning</a:t>
            </a:r>
            <a:endParaRPr lang="da-DK" b="0" i="0" dirty="0">
              <a:solidFill>
                <a:srgbClr val="656565"/>
              </a:solidFill>
              <a:effectLst/>
              <a:latin typeface="OrgonSlab-Regular"/>
            </a:endParaRPr>
          </a:p>
          <a:p>
            <a:endParaRPr lang="da-DK" dirty="0"/>
          </a:p>
          <a:p>
            <a:r>
              <a:rPr lang="da-DK" dirty="0"/>
              <a:t>https://dsr.dk/fag-og-forskning/faglige-nyheder/forskning-i-sygepleje-en-investering-for-livet</a:t>
            </a:r>
          </a:p>
        </p:txBody>
      </p:sp>
      <p:sp>
        <p:nvSpPr>
          <p:cNvPr id="4" name="Pladsholder til dato 3">
            <a:extLst>
              <a:ext uri="{FF2B5EF4-FFF2-40B4-BE49-F238E27FC236}">
                <a16:creationId xmlns:a16="http://schemas.microsoft.com/office/drawing/2014/main" id="{2DEE83DB-D7BD-812B-54CB-2FB7A6795CFA}"/>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pic>
        <p:nvPicPr>
          <p:cNvPr id="6" name="Billede 5">
            <a:extLst>
              <a:ext uri="{FF2B5EF4-FFF2-40B4-BE49-F238E27FC236}">
                <a16:creationId xmlns:a16="http://schemas.microsoft.com/office/drawing/2014/main" id="{015E1667-A7DB-578A-66B2-04215D836F9B}"/>
              </a:ext>
            </a:extLst>
          </p:cNvPr>
          <p:cNvPicPr>
            <a:picLocks noChangeAspect="1"/>
          </p:cNvPicPr>
          <p:nvPr/>
        </p:nvPicPr>
        <p:blipFill>
          <a:blip r:embed="rId7"/>
          <a:stretch>
            <a:fillRect/>
          </a:stretch>
        </p:blipFill>
        <p:spPr>
          <a:xfrm>
            <a:off x="6672064" y="-411427"/>
            <a:ext cx="5669285" cy="3188973"/>
          </a:xfrm>
          <a:prstGeom prst="rect">
            <a:avLst/>
          </a:prstGeom>
        </p:spPr>
      </p:pic>
    </p:spTree>
    <p:extLst>
      <p:ext uri="{BB962C8B-B14F-4D97-AF65-F5344CB8AC3E}">
        <p14:creationId xmlns:p14="http://schemas.microsoft.com/office/powerpoint/2010/main" val="129928096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FCED120-CC42-6DC7-E215-59900A5CE457}"/>
              </a:ext>
            </a:extLst>
          </p:cNvPr>
          <p:cNvSpPr>
            <a:spLocks noGrp="1"/>
          </p:cNvSpPr>
          <p:nvPr>
            <p:ph type="title"/>
          </p:nvPr>
        </p:nvSpPr>
        <p:spPr/>
        <p:txBody>
          <a:bodyPr/>
          <a:lstStyle/>
          <a:p>
            <a:r>
              <a:rPr lang="da-DK" dirty="0"/>
              <a:t>Afsluttende kommentarer</a:t>
            </a:r>
          </a:p>
        </p:txBody>
      </p:sp>
      <p:sp>
        <p:nvSpPr>
          <p:cNvPr id="3" name="Pladsholder til tekst 2">
            <a:extLst>
              <a:ext uri="{FF2B5EF4-FFF2-40B4-BE49-F238E27FC236}">
                <a16:creationId xmlns:a16="http://schemas.microsoft.com/office/drawing/2014/main" id="{DBDEDE4F-AB64-3961-0AF8-4EA083677581}"/>
              </a:ext>
            </a:extLst>
          </p:cNvPr>
          <p:cNvSpPr>
            <a:spLocks noGrp="1"/>
          </p:cNvSpPr>
          <p:nvPr>
            <p:ph type="body" sz="quarter" idx="11"/>
          </p:nvPr>
        </p:nvSpPr>
        <p:spPr>
          <a:xfrm>
            <a:off x="4559829" y="1988840"/>
            <a:ext cx="3494225" cy="4464496"/>
          </a:xfrm>
        </p:spPr>
        <p:txBody>
          <a:bodyPr/>
          <a:lstStyle/>
          <a:p>
            <a:r>
              <a:rPr lang="da-DK" b="1" dirty="0"/>
              <a:t>Sygeplejeforskning:</a:t>
            </a:r>
          </a:p>
          <a:p>
            <a:r>
              <a:rPr lang="da-DK" b="1" i="1" dirty="0"/>
              <a:t>Care </a:t>
            </a:r>
            <a:r>
              <a:rPr lang="da-DK" b="1" i="1" dirty="0" err="1"/>
              <a:t>crisis</a:t>
            </a:r>
            <a:endParaRPr lang="da-DK" b="1" i="1" dirty="0"/>
          </a:p>
          <a:p>
            <a:r>
              <a:rPr lang="da-DK" dirty="0"/>
              <a:t>Peger på mere forskning om kliniske problemstillinger, forstået som del af kompleksitet og tværfaglighed i tilgangene samt udført af </a:t>
            </a:r>
            <a:r>
              <a:rPr lang="da-DK" i="1" dirty="0"/>
              <a:t>alle </a:t>
            </a:r>
            <a:r>
              <a:rPr lang="da-DK" dirty="0"/>
              <a:t>forskere</a:t>
            </a:r>
            <a:r>
              <a:rPr lang="da-DK" i="1" dirty="0"/>
              <a:t>.</a:t>
            </a:r>
            <a:endParaRPr lang="da-DK" dirty="0"/>
          </a:p>
          <a:p>
            <a:r>
              <a:rPr lang="da-DK" dirty="0"/>
              <a:t>Hvem har </a:t>
            </a:r>
            <a:r>
              <a:rPr lang="da-DK" dirty="0" err="1"/>
              <a:t>kolonialiseret</a:t>
            </a:r>
            <a:r>
              <a:rPr lang="da-DK" dirty="0"/>
              <a:t> omsorg,  behandling, pleje?</a:t>
            </a:r>
          </a:p>
          <a:p>
            <a:r>
              <a:rPr lang="da-DK" dirty="0"/>
              <a:t>Det kliniske i alle projekter.</a:t>
            </a:r>
          </a:p>
        </p:txBody>
      </p:sp>
      <p:sp>
        <p:nvSpPr>
          <p:cNvPr id="4" name="Pladsholder til tekst 3">
            <a:extLst>
              <a:ext uri="{FF2B5EF4-FFF2-40B4-BE49-F238E27FC236}">
                <a16:creationId xmlns:a16="http://schemas.microsoft.com/office/drawing/2014/main" id="{7A55B42A-0772-1FA3-0C05-CF3EC7277B69}"/>
              </a:ext>
            </a:extLst>
          </p:cNvPr>
          <p:cNvSpPr>
            <a:spLocks noGrp="1"/>
          </p:cNvSpPr>
          <p:nvPr>
            <p:ph type="body" sz="quarter" idx="12"/>
          </p:nvPr>
        </p:nvSpPr>
        <p:spPr>
          <a:xfrm>
            <a:off x="8336895" y="1988840"/>
            <a:ext cx="3157671" cy="4128459"/>
          </a:xfrm>
        </p:spPr>
        <p:txBody>
          <a:bodyPr/>
          <a:lstStyle/>
          <a:p>
            <a:r>
              <a:rPr lang="da-DK" b="1" dirty="0"/>
              <a:t>Sygeplejerskeforskning:</a:t>
            </a:r>
          </a:p>
          <a:p>
            <a:r>
              <a:rPr lang="da-DK" b="1" i="1" dirty="0"/>
              <a:t>Nurse </a:t>
            </a:r>
            <a:r>
              <a:rPr lang="da-DK" b="1" i="1" dirty="0" err="1"/>
              <a:t>first</a:t>
            </a:r>
            <a:r>
              <a:rPr lang="da-DK" b="1" i="1" dirty="0"/>
              <a:t> </a:t>
            </a:r>
          </a:p>
          <a:p>
            <a:r>
              <a:rPr lang="da-DK" dirty="0"/>
              <a:t>Peger på en kompleksitet af tilgange og elementer i sygeplejerskeforskningen omhandlende </a:t>
            </a:r>
            <a:r>
              <a:rPr lang="da-DK" b="1" dirty="0"/>
              <a:t>rekruttering, fastholdelse og arbejdsliv </a:t>
            </a:r>
            <a:r>
              <a:rPr lang="da-DK" dirty="0"/>
              <a:t>– der begynder på uddannelsen som sygeplejerske.</a:t>
            </a:r>
          </a:p>
        </p:txBody>
      </p:sp>
      <p:sp>
        <p:nvSpPr>
          <p:cNvPr id="5" name="Pladsholder til tekst 4">
            <a:extLst>
              <a:ext uri="{FF2B5EF4-FFF2-40B4-BE49-F238E27FC236}">
                <a16:creationId xmlns:a16="http://schemas.microsoft.com/office/drawing/2014/main" id="{E88F3FF7-F7AE-6513-973E-AE4FF21C5EA0}"/>
              </a:ext>
            </a:extLst>
          </p:cNvPr>
          <p:cNvSpPr>
            <a:spLocks noGrp="1"/>
          </p:cNvSpPr>
          <p:nvPr>
            <p:ph type="body" sz="quarter" idx="13"/>
          </p:nvPr>
        </p:nvSpPr>
        <p:spPr/>
        <p:txBody>
          <a:bodyPr/>
          <a:lstStyle/>
          <a:p>
            <a:endParaRPr lang="da-DK" dirty="0"/>
          </a:p>
          <a:p>
            <a:endParaRPr lang="da-DK" dirty="0"/>
          </a:p>
        </p:txBody>
      </p:sp>
    </p:spTree>
    <p:extLst>
      <p:ext uri="{BB962C8B-B14F-4D97-AF65-F5344CB8AC3E}">
        <p14:creationId xmlns:p14="http://schemas.microsoft.com/office/powerpoint/2010/main" val="23901580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ktangel 4"/>
          <p:cNvSpPr>
            <a:spLocks/>
          </p:cNvSpPr>
          <p:nvPr/>
        </p:nvSpPr>
        <p:spPr>
          <a:xfrm>
            <a:off x="0" y="0"/>
            <a:ext cx="12192000" cy="6858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da-DK" sz="2400" dirty="0">
              <a:solidFill>
                <a:prstClr val="white"/>
              </a:solidFill>
              <a:latin typeface="Arial"/>
            </a:endParaRPr>
          </a:p>
        </p:txBody>
      </p:sp>
      <p:sp>
        <p:nvSpPr>
          <p:cNvPr id="6" name="Titel 2"/>
          <p:cNvSpPr txBox="1">
            <a:spLocks/>
          </p:cNvSpPr>
          <p:nvPr/>
        </p:nvSpPr>
        <p:spPr>
          <a:xfrm>
            <a:off x="1103446" y="1124744"/>
            <a:ext cx="9984316" cy="1008112"/>
          </a:xfrm>
          <a:prstGeom prst="rect">
            <a:avLst/>
          </a:prstGeom>
        </p:spPr>
        <p:txBody>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defTabSz="609585"/>
            <a:r>
              <a:rPr lang="da-DK" sz="5333" dirty="0">
                <a:solidFill>
                  <a:prstClr val="white"/>
                </a:solidFill>
                <a:latin typeface="Georgia" panose="02040502050405020303" pitchFamily="18" charset="0"/>
                <a:cs typeface="Arial" panose="020B0604020202020204" pitchFamily="34" charset="0"/>
              </a:rPr>
              <a:t>Spørgsmål og kommentarer</a:t>
            </a:r>
          </a:p>
        </p:txBody>
      </p:sp>
      <p:grpSp>
        <p:nvGrpSpPr>
          <p:cNvPr id="7" name="Gruppe 6"/>
          <p:cNvGrpSpPr>
            <a:grpSpLocks/>
          </p:cNvGrpSpPr>
          <p:nvPr/>
        </p:nvGrpSpPr>
        <p:grpSpPr>
          <a:xfrm>
            <a:off x="265379" y="3330835"/>
            <a:ext cx="3286341" cy="3644772"/>
            <a:chOff x="2461058" y="796815"/>
            <a:chExt cx="1209393" cy="1341298"/>
          </a:xfrm>
          <a:solidFill>
            <a:schemeClr val="bg1"/>
          </a:solidFill>
        </p:grpSpPr>
        <p:grpSp>
          <p:nvGrpSpPr>
            <p:cNvPr id="14" name="Gruppe 13"/>
            <p:cNvGrpSpPr/>
            <p:nvPr/>
          </p:nvGrpSpPr>
          <p:grpSpPr>
            <a:xfrm>
              <a:off x="2461058" y="796815"/>
              <a:ext cx="1209393" cy="808577"/>
              <a:chOff x="1923204" y="229360"/>
              <a:chExt cx="2011432" cy="1344805"/>
            </a:xfrm>
            <a:grpFill/>
          </p:grpSpPr>
          <p:grpSp>
            <p:nvGrpSpPr>
              <p:cNvPr id="20" name="Gruppe 19"/>
              <p:cNvGrpSpPr/>
              <p:nvPr/>
            </p:nvGrpSpPr>
            <p:grpSpPr>
              <a:xfrm rot="2138707">
                <a:off x="3603831" y="229360"/>
                <a:ext cx="330805" cy="1344805"/>
                <a:chOff x="6134793" y="4829508"/>
                <a:chExt cx="257694" cy="1047590"/>
              </a:xfrm>
              <a:grpFill/>
            </p:grpSpPr>
            <p:sp>
              <p:nvSpPr>
                <p:cNvPr id="26" name="Rektangel 25"/>
                <p:cNvSpPr/>
                <p:nvPr/>
              </p:nvSpPr>
              <p:spPr>
                <a:xfrm>
                  <a:off x="6134793" y="4954385"/>
                  <a:ext cx="257694" cy="92271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da-DK" sz="2400">
                    <a:solidFill>
                      <a:prstClr val="white"/>
                    </a:solidFill>
                    <a:latin typeface="Arial"/>
                  </a:endParaRPr>
                </a:p>
              </p:txBody>
            </p:sp>
            <p:sp>
              <p:nvSpPr>
                <p:cNvPr id="27" name="Ellipse 26"/>
                <p:cNvSpPr/>
                <p:nvPr/>
              </p:nvSpPr>
              <p:spPr>
                <a:xfrm>
                  <a:off x="6134793" y="4829508"/>
                  <a:ext cx="257694" cy="25769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da-DK" sz="2400">
                    <a:solidFill>
                      <a:prstClr val="white"/>
                    </a:solidFill>
                    <a:latin typeface="Arial"/>
                  </a:endParaRPr>
                </a:p>
              </p:txBody>
            </p:sp>
          </p:grpSp>
          <p:grpSp>
            <p:nvGrpSpPr>
              <p:cNvPr id="21" name="Gruppe 20"/>
              <p:cNvGrpSpPr/>
              <p:nvPr/>
            </p:nvGrpSpPr>
            <p:grpSpPr>
              <a:xfrm>
                <a:off x="1923204" y="313989"/>
                <a:ext cx="1543102" cy="781591"/>
                <a:chOff x="1923204" y="313989"/>
                <a:chExt cx="1543102" cy="781591"/>
              </a:xfrm>
              <a:grpFill/>
            </p:grpSpPr>
            <p:grpSp>
              <p:nvGrpSpPr>
                <p:cNvPr id="22" name="Gruppe 21"/>
                <p:cNvGrpSpPr/>
                <p:nvPr/>
              </p:nvGrpSpPr>
              <p:grpSpPr>
                <a:xfrm rot="11939712">
                  <a:off x="1923204" y="415777"/>
                  <a:ext cx="1210478" cy="679803"/>
                  <a:chOff x="6155640" y="5916303"/>
                  <a:chExt cx="942951" cy="529559"/>
                </a:xfrm>
                <a:grpFill/>
              </p:grpSpPr>
              <p:sp>
                <p:nvSpPr>
                  <p:cNvPr id="24" name="Rektangel 23"/>
                  <p:cNvSpPr/>
                  <p:nvPr/>
                </p:nvSpPr>
                <p:spPr>
                  <a:xfrm rot="7651891">
                    <a:off x="6488150" y="5583793"/>
                    <a:ext cx="257693" cy="92271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da-DK" sz="2400">
                      <a:solidFill>
                        <a:prstClr val="white"/>
                      </a:solidFill>
                      <a:latin typeface="Arial"/>
                    </a:endParaRPr>
                  </a:p>
                </p:txBody>
              </p:sp>
              <p:sp>
                <p:nvSpPr>
                  <p:cNvPr id="25" name="Ellipse 24"/>
                  <p:cNvSpPr/>
                  <p:nvPr/>
                </p:nvSpPr>
                <p:spPr>
                  <a:xfrm>
                    <a:off x="6840898" y="6188168"/>
                    <a:ext cx="257693" cy="25769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da-DK" sz="2400">
                      <a:solidFill>
                        <a:prstClr val="white"/>
                      </a:solidFill>
                      <a:latin typeface="Arial"/>
                    </a:endParaRPr>
                  </a:p>
                </p:txBody>
              </p:sp>
            </p:grpSp>
            <p:sp>
              <p:nvSpPr>
                <p:cNvPr id="23" name="Ellipse 22"/>
                <p:cNvSpPr/>
                <p:nvPr/>
              </p:nvSpPr>
              <p:spPr>
                <a:xfrm>
                  <a:off x="2755076" y="313989"/>
                  <a:ext cx="711230" cy="71123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da-DK" sz="2400">
                    <a:solidFill>
                      <a:prstClr val="white"/>
                    </a:solidFill>
                    <a:latin typeface="Arial"/>
                  </a:endParaRPr>
                </a:p>
              </p:txBody>
            </p:sp>
          </p:grpSp>
        </p:grpSp>
        <p:sp>
          <p:nvSpPr>
            <p:cNvPr id="9" name="Afrundet rektangel 8"/>
            <p:cNvSpPr/>
            <p:nvPr/>
          </p:nvSpPr>
          <p:spPr>
            <a:xfrm>
              <a:off x="2891788" y="1300419"/>
              <a:ext cx="518192" cy="114698"/>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da-DK" sz="2400">
                <a:solidFill>
                  <a:prstClr val="white"/>
                </a:solidFill>
                <a:latin typeface="Arial"/>
              </a:endParaRPr>
            </a:p>
          </p:txBody>
        </p:sp>
        <p:sp>
          <p:nvSpPr>
            <p:cNvPr id="10" name="Afrundet rektangel 9"/>
            <p:cNvSpPr/>
            <p:nvPr/>
          </p:nvSpPr>
          <p:spPr>
            <a:xfrm>
              <a:off x="2898822" y="1300419"/>
              <a:ext cx="510315" cy="837694"/>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da-DK" sz="2400">
                <a:solidFill>
                  <a:prstClr val="white"/>
                </a:solidFill>
                <a:latin typeface="Arial"/>
              </a:endParaRPr>
            </a:p>
          </p:txBody>
        </p:sp>
      </p:grpSp>
    </p:spTree>
    <p:custDataLst>
      <p:tags r:id="rId1"/>
    </p:custDataLst>
    <p:extLst>
      <p:ext uri="{BB962C8B-B14F-4D97-AF65-F5344CB8AC3E}">
        <p14:creationId xmlns:p14="http://schemas.microsoft.com/office/powerpoint/2010/main" val="410183408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2"/>
          <p:cNvSpPr txBox="1">
            <a:spLocks/>
          </p:cNvSpPr>
          <p:nvPr/>
        </p:nvSpPr>
        <p:spPr>
          <a:xfrm>
            <a:off x="1103446" y="1124744"/>
            <a:ext cx="9984316" cy="1008112"/>
          </a:xfrm>
          <a:prstGeom prst="rect">
            <a:avLst/>
          </a:prstGeom>
        </p:spPr>
        <p:txBody>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defTabSz="609585"/>
            <a:r>
              <a:rPr lang="da-DK" sz="5867" b="1" dirty="0">
                <a:solidFill>
                  <a:srgbClr val="005447"/>
                </a:solidFill>
                <a:latin typeface="Arial" panose="020B0604020202020204" pitchFamily="34" charset="0"/>
                <a:cs typeface="Arial" panose="020B0604020202020204" pitchFamily="34" charset="0"/>
              </a:rPr>
              <a:t>Tak for i dag!</a:t>
            </a:r>
          </a:p>
        </p:txBody>
      </p:sp>
      <p:grpSp>
        <p:nvGrpSpPr>
          <p:cNvPr id="3" name="Gruppe 2"/>
          <p:cNvGrpSpPr>
            <a:grpSpLocks/>
          </p:cNvGrpSpPr>
          <p:nvPr/>
        </p:nvGrpSpPr>
        <p:grpSpPr>
          <a:xfrm rot="20712932" flipH="1">
            <a:off x="7369868" y="2266835"/>
            <a:ext cx="2625043" cy="5196123"/>
            <a:chOff x="8271504" y="1729585"/>
            <a:chExt cx="1611443" cy="3189756"/>
          </a:xfrm>
          <a:solidFill>
            <a:schemeClr val="accent1"/>
          </a:solidFill>
        </p:grpSpPr>
        <p:sp>
          <p:nvSpPr>
            <p:cNvPr id="7" name="Afrundet rektangel 6"/>
            <p:cNvSpPr/>
            <p:nvPr/>
          </p:nvSpPr>
          <p:spPr>
            <a:xfrm rot="20712932">
              <a:off x="8271504" y="3610816"/>
              <a:ext cx="462455" cy="1308525"/>
            </a:xfrm>
            <a:prstGeom prst="roundRect">
              <a:avLst>
                <a:gd name="adj" fmla="val 50000"/>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en-GB" sz="2400">
                <a:solidFill>
                  <a:prstClr val="white"/>
                </a:solidFill>
                <a:latin typeface="Arial"/>
              </a:endParaRPr>
            </a:p>
          </p:txBody>
        </p:sp>
        <p:sp>
          <p:nvSpPr>
            <p:cNvPr id="8" name="Rektangel med afrundet hjørne i samme side 7"/>
            <p:cNvSpPr/>
            <p:nvPr/>
          </p:nvSpPr>
          <p:spPr>
            <a:xfrm rot="911362">
              <a:off x="8287264" y="2567345"/>
              <a:ext cx="614598" cy="1578215"/>
            </a:xfrm>
            <a:prstGeom prst="round2SameRect">
              <a:avLst>
                <a:gd name="adj1" fmla="val 50000"/>
                <a:gd name="adj2" fmla="val 50000"/>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en-GB" sz="2400">
                <a:solidFill>
                  <a:prstClr val="white"/>
                </a:solidFill>
                <a:latin typeface="Arial"/>
              </a:endParaRPr>
            </a:p>
          </p:txBody>
        </p:sp>
        <p:sp>
          <p:nvSpPr>
            <p:cNvPr id="10" name="Rektangel med afrundet hjørne i samme side 9"/>
            <p:cNvSpPr/>
            <p:nvPr/>
          </p:nvSpPr>
          <p:spPr>
            <a:xfrm rot="19657638">
              <a:off x="8860359" y="2745596"/>
              <a:ext cx="365334" cy="1043143"/>
            </a:xfrm>
            <a:prstGeom prst="round2SameRect">
              <a:avLst>
                <a:gd name="adj1" fmla="val 50000"/>
                <a:gd name="adj2" fmla="val 50000"/>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en-GB" sz="2400">
                <a:solidFill>
                  <a:prstClr val="white"/>
                </a:solidFill>
                <a:latin typeface="Arial"/>
              </a:endParaRPr>
            </a:p>
          </p:txBody>
        </p:sp>
        <p:sp>
          <p:nvSpPr>
            <p:cNvPr id="11" name="Rektangel med afrundet hjørne i samme side 10"/>
            <p:cNvSpPr/>
            <p:nvPr/>
          </p:nvSpPr>
          <p:spPr>
            <a:xfrm rot="3004012">
              <a:off x="9290154" y="2969853"/>
              <a:ext cx="326159" cy="859427"/>
            </a:xfrm>
            <a:prstGeom prst="round2SameRect">
              <a:avLst>
                <a:gd name="adj1" fmla="val 50000"/>
                <a:gd name="adj2" fmla="val 50000"/>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en-GB" sz="2400">
                <a:solidFill>
                  <a:prstClr val="white"/>
                </a:solidFill>
                <a:latin typeface="Arial"/>
              </a:endParaRPr>
            </a:p>
          </p:txBody>
        </p:sp>
        <p:sp>
          <p:nvSpPr>
            <p:cNvPr id="12" name="Ellipse 11"/>
            <p:cNvSpPr/>
            <p:nvPr/>
          </p:nvSpPr>
          <p:spPr>
            <a:xfrm>
              <a:off x="8630037" y="1729585"/>
              <a:ext cx="807426" cy="807426"/>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en-GB" sz="2400">
                <a:solidFill>
                  <a:prstClr val="white"/>
                </a:solidFill>
                <a:latin typeface="Arial"/>
              </a:endParaRPr>
            </a:p>
          </p:txBody>
        </p:sp>
      </p:grpSp>
      <p:sp>
        <p:nvSpPr>
          <p:cNvPr id="13" name="bk object 16"/>
          <p:cNvSpPr>
            <a:spLocks/>
          </p:cNvSpPr>
          <p:nvPr/>
        </p:nvSpPr>
        <p:spPr>
          <a:xfrm>
            <a:off x="11616613" y="6367371"/>
            <a:ext cx="180608" cy="216021"/>
          </a:xfrm>
          <a:custGeom>
            <a:avLst/>
            <a:gdLst/>
            <a:ahLst/>
            <a:cxnLst/>
            <a:rect l="l" t="t" r="r" b="b"/>
            <a:pathLst>
              <a:path w="297815" h="356234">
                <a:moveTo>
                  <a:pt x="171188" y="0"/>
                </a:moveTo>
                <a:lnTo>
                  <a:pt x="0" y="0"/>
                </a:lnTo>
                <a:lnTo>
                  <a:pt x="0" y="356010"/>
                </a:lnTo>
                <a:lnTo>
                  <a:pt x="45433" y="356010"/>
                </a:lnTo>
                <a:lnTo>
                  <a:pt x="45433" y="220862"/>
                </a:lnTo>
                <a:lnTo>
                  <a:pt x="171188" y="220862"/>
                </a:lnTo>
                <a:lnTo>
                  <a:pt x="223635" y="212905"/>
                </a:lnTo>
                <a:lnTo>
                  <a:pt x="263461" y="190441"/>
                </a:lnTo>
                <a:lnTo>
                  <a:pt x="270906" y="180182"/>
                </a:lnTo>
                <a:lnTo>
                  <a:pt x="45433" y="180182"/>
                </a:lnTo>
                <a:lnTo>
                  <a:pt x="45433" y="40679"/>
                </a:lnTo>
                <a:lnTo>
                  <a:pt x="270898" y="40679"/>
                </a:lnTo>
                <a:lnTo>
                  <a:pt x="263461" y="30429"/>
                </a:lnTo>
                <a:lnTo>
                  <a:pt x="223635" y="7959"/>
                </a:lnTo>
                <a:lnTo>
                  <a:pt x="171188" y="0"/>
                </a:lnTo>
                <a:close/>
              </a:path>
              <a:path w="297815" h="356234">
                <a:moveTo>
                  <a:pt x="270898" y="40679"/>
                </a:moveTo>
                <a:lnTo>
                  <a:pt x="166277" y="40679"/>
                </a:lnTo>
                <a:lnTo>
                  <a:pt x="202912" y="45504"/>
                </a:lnTo>
                <a:lnTo>
                  <a:pt x="229359" y="59360"/>
                </a:lnTo>
                <a:lnTo>
                  <a:pt x="245393" y="81315"/>
                </a:lnTo>
                <a:lnTo>
                  <a:pt x="250788" y="110436"/>
                </a:lnTo>
                <a:lnTo>
                  <a:pt x="245421" y="139556"/>
                </a:lnTo>
                <a:lnTo>
                  <a:pt x="229434" y="161506"/>
                </a:lnTo>
                <a:lnTo>
                  <a:pt x="202996" y="175359"/>
                </a:lnTo>
                <a:lnTo>
                  <a:pt x="166277" y="180182"/>
                </a:lnTo>
                <a:lnTo>
                  <a:pt x="270906" y="180182"/>
                </a:lnTo>
                <a:lnTo>
                  <a:pt x="288757" y="155581"/>
                </a:lnTo>
                <a:lnTo>
                  <a:pt x="297613" y="110436"/>
                </a:lnTo>
                <a:lnTo>
                  <a:pt x="288757" y="65293"/>
                </a:lnTo>
                <a:lnTo>
                  <a:pt x="270898" y="40679"/>
                </a:lnTo>
                <a:close/>
              </a:path>
            </a:pathLst>
          </a:custGeom>
          <a:solidFill>
            <a:srgbClr val="000000"/>
          </a:solidFill>
        </p:spPr>
        <p:txBody>
          <a:bodyPr wrap="square" lIns="0" tIns="0" rIns="0" bIns="0" rtlCol="0"/>
          <a:lstStyle/>
          <a:p>
            <a:pPr defTabSz="609585"/>
            <a:endParaRPr sz="2400">
              <a:solidFill>
                <a:prstClr val="black"/>
              </a:solidFill>
              <a:latin typeface="Arial"/>
            </a:endParaRPr>
          </a:p>
        </p:txBody>
      </p:sp>
      <p:sp>
        <p:nvSpPr>
          <p:cNvPr id="14" name="bk object 17"/>
          <p:cNvSpPr>
            <a:spLocks/>
          </p:cNvSpPr>
          <p:nvPr/>
        </p:nvSpPr>
        <p:spPr>
          <a:xfrm>
            <a:off x="11385616" y="6367370"/>
            <a:ext cx="192545" cy="216021"/>
          </a:xfrm>
          <a:custGeom>
            <a:avLst/>
            <a:gdLst/>
            <a:ahLst/>
            <a:cxnLst/>
            <a:rect l="l" t="t" r="r" b="b"/>
            <a:pathLst>
              <a:path w="317500" h="356234">
                <a:moveTo>
                  <a:pt x="123137" y="0"/>
                </a:moveTo>
                <a:lnTo>
                  <a:pt x="15507" y="0"/>
                </a:lnTo>
                <a:lnTo>
                  <a:pt x="15507" y="9978"/>
                </a:lnTo>
                <a:lnTo>
                  <a:pt x="33489" y="13227"/>
                </a:lnTo>
                <a:lnTo>
                  <a:pt x="49720" y="21106"/>
                </a:lnTo>
                <a:lnTo>
                  <a:pt x="65960" y="34424"/>
                </a:lnTo>
                <a:lnTo>
                  <a:pt x="83966" y="53987"/>
                </a:lnTo>
                <a:lnTo>
                  <a:pt x="174005" y="160141"/>
                </a:lnTo>
                <a:lnTo>
                  <a:pt x="58992" y="295456"/>
                </a:lnTo>
                <a:lnTo>
                  <a:pt x="41563" y="315749"/>
                </a:lnTo>
                <a:lnTo>
                  <a:pt x="26524" y="331660"/>
                </a:lnTo>
                <a:lnTo>
                  <a:pt x="12970" y="342246"/>
                </a:lnTo>
                <a:lnTo>
                  <a:pt x="0" y="346565"/>
                </a:lnTo>
                <a:lnTo>
                  <a:pt x="0" y="356010"/>
                </a:lnTo>
                <a:lnTo>
                  <a:pt x="67003" y="356010"/>
                </a:lnTo>
                <a:lnTo>
                  <a:pt x="199575" y="198894"/>
                </a:lnTo>
                <a:lnTo>
                  <a:pt x="206983" y="190369"/>
                </a:lnTo>
                <a:lnTo>
                  <a:pt x="213221" y="184804"/>
                </a:lnTo>
                <a:lnTo>
                  <a:pt x="219541" y="181609"/>
                </a:lnTo>
                <a:lnTo>
                  <a:pt x="227197" y="180193"/>
                </a:lnTo>
                <a:lnTo>
                  <a:pt x="276190" y="180193"/>
                </a:lnTo>
                <a:lnTo>
                  <a:pt x="276190" y="165754"/>
                </a:lnTo>
                <a:lnTo>
                  <a:pt x="227197" y="165754"/>
                </a:lnTo>
                <a:lnTo>
                  <a:pt x="214717" y="163693"/>
                </a:lnTo>
                <a:lnTo>
                  <a:pt x="181429" y="141702"/>
                </a:lnTo>
                <a:lnTo>
                  <a:pt x="110656" y="57024"/>
                </a:lnTo>
                <a:lnTo>
                  <a:pt x="98363" y="32082"/>
                </a:lnTo>
                <a:lnTo>
                  <a:pt x="100002" y="23475"/>
                </a:lnTo>
                <a:lnTo>
                  <a:pt x="104797" y="16562"/>
                </a:lnTo>
                <a:lnTo>
                  <a:pt x="112569" y="11883"/>
                </a:lnTo>
                <a:lnTo>
                  <a:pt x="123137" y="9978"/>
                </a:lnTo>
                <a:lnTo>
                  <a:pt x="123137" y="0"/>
                </a:lnTo>
                <a:close/>
              </a:path>
              <a:path w="317500" h="356234">
                <a:moveTo>
                  <a:pt x="276190" y="180193"/>
                </a:moveTo>
                <a:lnTo>
                  <a:pt x="230757" y="180193"/>
                </a:lnTo>
                <a:lnTo>
                  <a:pt x="230757" y="299456"/>
                </a:lnTo>
                <a:lnTo>
                  <a:pt x="229087" y="319602"/>
                </a:lnTo>
                <a:lnTo>
                  <a:pt x="222888" y="333514"/>
                </a:lnTo>
                <a:lnTo>
                  <a:pt x="210375" y="342042"/>
                </a:lnTo>
                <a:lnTo>
                  <a:pt x="189763" y="346031"/>
                </a:lnTo>
                <a:lnTo>
                  <a:pt x="189763" y="356010"/>
                </a:lnTo>
                <a:lnTo>
                  <a:pt x="317173" y="356010"/>
                </a:lnTo>
                <a:lnTo>
                  <a:pt x="317173" y="346031"/>
                </a:lnTo>
                <a:lnTo>
                  <a:pt x="296563" y="342042"/>
                </a:lnTo>
                <a:lnTo>
                  <a:pt x="284054" y="333514"/>
                </a:lnTo>
                <a:lnTo>
                  <a:pt x="277858" y="319602"/>
                </a:lnTo>
                <a:lnTo>
                  <a:pt x="276190" y="299456"/>
                </a:lnTo>
                <a:lnTo>
                  <a:pt x="276190" y="180193"/>
                </a:lnTo>
                <a:close/>
              </a:path>
              <a:path w="317500" h="356234">
                <a:moveTo>
                  <a:pt x="317173" y="0"/>
                </a:moveTo>
                <a:lnTo>
                  <a:pt x="189763" y="0"/>
                </a:lnTo>
                <a:lnTo>
                  <a:pt x="189763" y="9978"/>
                </a:lnTo>
                <a:lnTo>
                  <a:pt x="210375" y="13968"/>
                </a:lnTo>
                <a:lnTo>
                  <a:pt x="222888" y="22496"/>
                </a:lnTo>
                <a:lnTo>
                  <a:pt x="229087" y="36412"/>
                </a:lnTo>
                <a:lnTo>
                  <a:pt x="230757" y="56563"/>
                </a:lnTo>
                <a:lnTo>
                  <a:pt x="230757" y="165754"/>
                </a:lnTo>
                <a:lnTo>
                  <a:pt x="276190" y="165754"/>
                </a:lnTo>
                <a:lnTo>
                  <a:pt x="276190" y="56563"/>
                </a:lnTo>
                <a:lnTo>
                  <a:pt x="277858" y="36412"/>
                </a:lnTo>
                <a:lnTo>
                  <a:pt x="284054" y="22496"/>
                </a:lnTo>
                <a:lnTo>
                  <a:pt x="296563" y="13968"/>
                </a:lnTo>
                <a:lnTo>
                  <a:pt x="317173" y="9978"/>
                </a:lnTo>
                <a:lnTo>
                  <a:pt x="317173" y="0"/>
                </a:lnTo>
                <a:close/>
              </a:path>
            </a:pathLst>
          </a:custGeom>
          <a:solidFill>
            <a:srgbClr val="000000"/>
          </a:solidFill>
        </p:spPr>
        <p:txBody>
          <a:bodyPr wrap="square" lIns="0" tIns="0" rIns="0" bIns="0" rtlCol="0"/>
          <a:lstStyle/>
          <a:p>
            <a:pPr defTabSz="609585"/>
            <a:endParaRPr sz="2400">
              <a:solidFill>
                <a:prstClr val="black"/>
              </a:solidFill>
              <a:latin typeface="Arial"/>
            </a:endParaRPr>
          </a:p>
        </p:txBody>
      </p:sp>
    </p:spTree>
    <p:custDataLst>
      <p:tags r:id="rId1"/>
    </p:custDataLst>
    <p:extLst>
      <p:ext uri="{BB962C8B-B14F-4D97-AF65-F5344CB8AC3E}">
        <p14:creationId xmlns:p14="http://schemas.microsoft.com/office/powerpoint/2010/main" val="332157499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709761038"/>
              </p:ext>
            </p:extLst>
          </p:nvPr>
        </p:nvGraphicFramePr>
        <p:xfrm>
          <a:off x="838200" y="1825625"/>
          <a:ext cx="10515597" cy="1603375"/>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4702627">
                  <a:extLst>
                    <a:ext uri="{9D8B030D-6E8A-4147-A177-3AD203B41FA5}">
                      <a16:colId xmlns:a16="http://schemas.microsoft.com/office/drawing/2014/main" val="3295974676"/>
                    </a:ext>
                  </a:extLst>
                </a:gridCol>
                <a:gridCol w="3505199">
                  <a:extLst>
                    <a:ext uri="{9D8B030D-6E8A-4147-A177-3AD203B41FA5}">
                      <a16:colId xmlns:a16="http://schemas.microsoft.com/office/drawing/2014/main" val="1741469107"/>
                    </a:ext>
                  </a:extLst>
                </a:gridCol>
              </a:tblGrid>
              <a:tr h="1603375">
                <a:tc>
                  <a:txBody>
                    <a:bodyPr/>
                    <a:lstStyle/>
                    <a:p>
                      <a:r>
                        <a:rPr lang="da-DK" sz="3200" dirty="0">
                          <a:solidFill>
                            <a:schemeClr val="bg1"/>
                          </a:solidFill>
                        </a:rPr>
                        <a:t>11.25-11.30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36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Intro til Poster Session</a:t>
                      </a:r>
                      <a:endParaRPr lang="da-DK" sz="3600" dirty="0">
                        <a:solidFill>
                          <a:schemeClr val="bg1"/>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2000" dirty="0"/>
                        <a:t>v/ Pernille Kofoed Nielsen, </a:t>
                      </a:r>
                      <a:r>
                        <a:rPr lang="da-DK" sz="1600" b="0" dirty="0"/>
                        <a:t>lektor, cand. scient. ph.d. Bornholms Sundheds-  og Sygeplejeskole</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600" b="0" dirty="0"/>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2"/>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165027031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lede 9">
            <a:extLst>
              <a:ext uri="{FF2B5EF4-FFF2-40B4-BE49-F238E27FC236}">
                <a16:creationId xmlns:a16="http://schemas.microsoft.com/office/drawing/2014/main" id="{91A13AB8-FEEA-9665-6AED-1F723668DADC}"/>
              </a:ext>
            </a:extLst>
          </p:cNvPr>
          <p:cNvPicPr>
            <a:picLocks noChangeAspect="1"/>
          </p:cNvPicPr>
          <p:nvPr/>
        </p:nvPicPr>
        <p:blipFill>
          <a:blip r:embed="rId3"/>
          <a:stretch>
            <a:fillRect/>
          </a:stretch>
        </p:blipFill>
        <p:spPr>
          <a:xfrm>
            <a:off x="4216368" y="-30837"/>
            <a:ext cx="3204092" cy="4452257"/>
          </a:xfrm>
          <a:prstGeom prst="rect">
            <a:avLst/>
          </a:prstGeom>
        </p:spPr>
      </p:pic>
      <p:sp>
        <p:nvSpPr>
          <p:cNvPr id="2" name="Titel 1">
            <a:extLst>
              <a:ext uri="{FF2B5EF4-FFF2-40B4-BE49-F238E27FC236}">
                <a16:creationId xmlns:a16="http://schemas.microsoft.com/office/drawing/2014/main" id="{B167A4BB-71E8-6CEA-E1D6-F9409A3668EE}"/>
              </a:ext>
            </a:extLst>
          </p:cNvPr>
          <p:cNvSpPr>
            <a:spLocks noGrp="1"/>
          </p:cNvSpPr>
          <p:nvPr>
            <p:ph type="title"/>
          </p:nvPr>
        </p:nvSpPr>
        <p:spPr>
          <a:xfrm>
            <a:off x="348343" y="180068"/>
            <a:ext cx="10940143" cy="754579"/>
          </a:xfrm>
        </p:spPr>
        <p:txBody>
          <a:bodyPr>
            <a:normAutofit fontScale="90000"/>
          </a:bodyPr>
          <a:lstStyle/>
          <a:p>
            <a:r>
              <a:rPr lang="da-DK" dirty="0"/>
              <a:t>Poster Session </a:t>
            </a:r>
            <a:br>
              <a:rPr lang="da-DK" dirty="0"/>
            </a:br>
            <a:endParaRPr lang="da-DK" sz="2200" dirty="0"/>
          </a:p>
        </p:txBody>
      </p:sp>
      <p:pic>
        <p:nvPicPr>
          <p:cNvPr id="8" name="Pladsholder til indhold 7">
            <a:extLst>
              <a:ext uri="{FF2B5EF4-FFF2-40B4-BE49-F238E27FC236}">
                <a16:creationId xmlns:a16="http://schemas.microsoft.com/office/drawing/2014/main" id="{AB268F92-44D3-963C-50B5-C4F6759747A9}"/>
              </a:ext>
            </a:extLst>
          </p:cNvPr>
          <p:cNvPicPr>
            <a:picLocks noGrp="1" noChangeAspect="1"/>
          </p:cNvPicPr>
          <p:nvPr>
            <p:ph idx="1"/>
          </p:nvPr>
        </p:nvPicPr>
        <p:blipFill>
          <a:blip r:embed="rId4"/>
          <a:stretch>
            <a:fillRect/>
          </a:stretch>
        </p:blipFill>
        <p:spPr>
          <a:xfrm>
            <a:off x="2478253" y="2963409"/>
            <a:ext cx="2741791" cy="3894590"/>
          </a:xfrm>
        </p:spPr>
      </p:pic>
      <p:pic>
        <p:nvPicPr>
          <p:cNvPr id="6" name="Billede 5">
            <a:extLst>
              <a:ext uri="{FF2B5EF4-FFF2-40B4-BE49-F238E27FC236}">
                <a16:creationId xmlns:a16="http://schemas.microsoft.com/office/drawing/2014/main" id="{BBDD9654-1ABE-AD1E-2F05-2025F8ECE094}"/>
              </a:ext>
            </a:extLst>
          </p:cNvPr>
          <p:cNvPicPr>
            <a:picLocks noChangeAspect="1"/>
          </p:cNvPicPr>
          <p:nvPr/>
        </p:nvPicPr>
        <p:blipFill>
          <a:blip r:embed="rId5"/>
          <a:stretch>
            <a:fillRect/>
          </a:stretch>
        </p:blipFill>
        <p:spPr>
          <a:xfrm>
            <a:off x="-194630" y="677762"/>
            <a:ext cx="2852695" cy="4057525"/>
          </a:xfrm>
          <a:prstGeom prst="rect">
            <a:avLst/>
          </a:prstGeom>
        </p:spPr>
      </p:pic>
      <p:pic>
        <p:nvPicPr>
          <p:cNvPr id="12" name="Billede 11">
            <a:extLst>
              <a:ext uri="{FF2B5EF4-FFF2-40B4-BE49-F238E27FC236}">
                <a16:creationId xmlns:a16="http://schemas.microsoft.com/office/drawing/2014/main" id="{AAA44F64-4C06-B1DF-82F8-1C64DCE5465A}"/>
              </a:ext>
            </a:extLst>
          </p:cNvPr>
          <p:cNvPicPr>
            <a:picLocks noChangeAspect="1"/>
          </p:cNvPicPr>
          <p:nvPr/>
        </p:nvPicPr>
        <p:blipFill>
          <a:blip r:embed="rId6"/>
          <a:stretch>
            <a:fillRect/>
          </a:stretch>
        </p:blipFill>
        <p:spPr>
          <a:xfrm>
            <a:off x="9069970" y="1"/>
            <a:ext cx="3137177" cy="4452257"/>
          </a:xfrm>
          <a:prstGeom prst="rect">
            <a:avLst/>
          </a:prstGeom>
        </p:spPr>
      </p:pic>
      <p:sp>
        <p:nvSpPr>
          <p:cNvPr id="13" name="Tekstfelt 12">
            <a:extLst>
              <a:ext uri="{FF2B5EF4-FFF2-40B4-BE49-F238E27FC236}">
                <a16:creationId xmlns:a16="http://schemas.microsoft.com/office/drawing/2014/main" id="{764EA9E1-9E56-FAE4-2001-2E1A91A67400}"/>
              </a:ext>
            </a:extLst>
          </p:cNvPr>
          <p:cNvSpPr txBox="1"/>
          <p:nvPr/>
        </p:nvSpPr>
        <p:spPr>
          <a:xfrm>
            <a:off x="437379" y="5477603"/>
            <a:ext cx="2220686" cy="1200329"/>
          </a:xfrm>
          <a:prstGeom prst="rect">
            <a:avLst/>
          </a:prstGeom>
          <a:noFill/>
        </p:spPr>
        <p:txBody>
          <a:bodyPr wrap="square" rtlCol="0">
            <a:spAutoFit/>
          </a:bodyPr>
          <a:lstStyle/>
          <a:p>
            <a:r>
              <a:rPr kumimoji="0" lang="da-DK" b="0" i="1" u="none" strike="noStrike" kern="1200" cap="none" spc="0" normalizeH="0" baseline="0" noProof="0" dirty="0">
                <a:ln>
                  <a:noFill/>
                </a:ln>
                <a:solidFill>
                  <a:prstClr val="black"/>
                </a:solidFill>
                <a:effectLst/>
                <a:uLnTx/>
                <a:uFillTx/>
                <a:latin typeface="Calibri Light" panose="020F0302020204030204"/>
                <a:ea typeface="+mj-ea"/>
                <a:cs typeface="+mj-cs"/>
              </a:rPr>
              <a:t>udarbejdet af studerende på </a:t>
            </a:r>
          </a:p>
          <a:p>
            <a:r>
              <a:rPr kumimoji="0" lang="da-DK" b="0" i="1" u="none" strike="noStrike" kern="1200" cap="none" spc="0" normalizeH="0" baseline="0" noProof="0" dirty="0">
                <a:ln>
                  <a:noFill/>
                </a:ln>
                <a:solidFill>
                  <a:prstClr val="black"/>
                </a:solidFill>
                <a:effectLst/>
                <a:uLnTx/>
                <a:uFillTx/>
                <a:latin typeface="Calibri Light" panose="020F0302020204030204"/>
                <a:ea typeface="+mj-ea"/>
                <a:cs typeface="+mj-cs"/>
              </a:rPr>
              <a:t>5. Semester</a:t>
            </a:r>
          </a:p>
          <a:p>
            <a:r>
              <a:rPr kumimoji="0" lang="da-DK" b="0" i="1" u="none" strike="noStrike" kern="1200" cap="none" spc="0" normalizeH="0" baseline="0" noProof="0" dirty="0">
                <a:ln>
                  <a:noFill/>
                </a:ln>
                <a:solidFill>
                  <a:prstClr val="black"/>
                </a:solidFill>
                <a:effectLst/>
                <a:uLnTx/>
                <a:uFillTx/>
                <a:latin typeface="Calibri Light" panose="020F0302020204030204"/>
                <a:ea typeface="+mj-ea"/>
                <a:cs typeface="+mj-cs"/>
              </a:rPr>
              <a:t>&amp; 7. semester</a:t>
            </a:r>
            <a:endParaRPr lang="da-DK" i="1" dirty="0"/>
          </a:p>
        </p:txBody>
      </p:sp>
      <p:pic>
        <p:nvPicPr>
          <p:cNvPr id="15" name="Billede 14">
            <a:extLst>
              <a:ext uri="{FF2B5EF4-FFF2-40B4-BE49-F238E27FC236}">
                <a16:creationId xmlns:a16="http://schemas.microsoft.com/office/drawing/2014/main" id="{112C5CD5-C173-ED0B-526C-4EC932F4F0A3}"/>
              </a:ext>
            </a:extLst>
          </p:cNvPr>
          <p:cNvPicPr>
            <a:picLocks noChangeAspect="1"/>
          </p:cNvPicPr>
          <p:nvPr/>
        </p:nvPicPr>
        <p:blipFill>
          <a:blip r:embed="rId7"/>
          <a:stretch>
            <a:fillRect/>
          </a:stretch>
        </p:blipFill>
        <p:spPr>
          <a:xfrm>
            <a:off x="6743989" y="2863281"/>
            <a:ext cx="2969758" cy="3994718"/>
          </a:xfrm>
          <a:prstGeom prst="rect">
            <a:avLst/>
          </a:prstGeom>
        </p:spPr>
      </p:pic>
    </p:spTree>
    <p:extLst>
      <p:ext uri="{BB962C8B-B14F-4D97-AF65-F5344CB8AC3E}">
        <p14:creationId xmlns:p14="http://schemas.microsoft.com/office/powerpoint/2010/main" val="294826674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2285802323"/>
              </p:ext>
            </p:extLst>
          </p:nvPr>
        </p:nvGraphicFramePr>
        <p:xfrm>
          <a:off x="838200" y="1825625"/>
          <a:ext cx="10515597" cy="3383280"/>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7999546">
                  <a:extLst>
                    <a:ext uri="{9D8B030D-6E8A-4147-A177-3AD203B41FA5}">
                      <a16:colId xmlns:a16="http://schemas.microsoft.com/office/drawing/2014/main" val="3295974676"/>
                    </a:ext>
                  </a:extLst>
                </a:gridCol>
                <a:gridCol w="208280">
                  <a:extLst>
                    <a:ext uri="{9D8B030D-6E8A-4147-A177-3AD203B41FA5}">
                      <a16:colId xmlns:a16="http://schemas.microsoft.com/office/drawing/2014/main" val="1741469107"/>
                    </a:ext>
                  </a:extLst>
                </a:gridCol>
              </a:tblGrid>
              <a:tr h="1603375">
                <a:tc>
                  <a:txBody>
                    <a:bodyPr/>
                    <a:lstStyle/>
                    <a:p>
                      <a:r>
                        <a:rPr lang="da-DK" sz="3200" dirty="0"/>
                        <a:t>11.30-12.20</a:t>
                      </a:r>
                    </a:p>
                  </a:txBody>
                  <a:tcPr/>
                </a:tc>
                <a:tc>
                  <a:txBody>
                    <a:bodyPr/>
                    <a:lstStyle/>
                    <a:p>
                      <a:pPr algn="ctr"/>
                      <a:r>
                        <a:rPr lang="da-DK" sz="96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FROKOST og Poster Session</a:t>
                      </a:r>
                    </a:p>
                    <a:p>
                      <a:endParaRPr lang="da-DK" sz="2400" dirty="0"/>
                    </a:p>
                  </a:txBody>
                  <a:tcPr/>
                </a:tc>
                <a:tc>
                  <a:txBody>
                    <a:bodyPr/>
                    <a:lstStyle/>
                    <a:p>
                      <a:endParaRPr lang="da-DK" sz="1600" b="0" dirty="0"/>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2"/>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407668160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2721052553"/>
              </p:ext>
            </p:extLst>
          </p:nvPr>
        </p:nvGraphicFramePr>
        <p:xfrm>
          <a:off x="838200" y="1825625"/>
          <a:ext cx="10515597" cy="1798320"/>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4702627">
                  <a:extLst>
                    <a:ext uri="{9D8B030D-6E8A-4147-A177-3AD203B41FA5}">
                      <a16:colId xmlns:a16="http://schemas.microsoft.com/office/drawing/2014/main" val="3295974676"/>
                    </a:ext>
                  </a:extLst>
                </a:gridCol>
                <a:gridCol w="3505199">
                  <a:extLst>
                    <a:ext uri="{9D8B030D-6E8A-4147-A177-3AD203B41FA5}">
                      <a16:colId xmlns:a16="http://schemas.microsoft.com/office/drawing/2014/main" val="1741469107"/>
                    </a:ext>
                  </a:extLst>
                </a:gridCol>
              </a:tblGrid>
              <a:tr h="1603375">
                <a:tc>
                  <a:txBody>
                    <a:bodyPr/>
                    <a:lstStyle/>
                    <a:p>
                      <a:r>
                        <a:rPr lang="da-DK" sz="3200" dirty="0">
                          <a:solidFill>
                            <a:schemeClr val="bg1"/>
                          </a:solidFill>
                        </a:rPr>
                        <a:t>12.20-13.10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28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Velfærdsteknologi - set med et organisatorisk blik - herunder muligheder og ønsker, udfordringer og barrierer</a:t>
                      </a:r>
                      <a:endParaRPr lang="da-DK" sz="2800" dirty="0">
                        <a:solidFill>
                          <a:schemeClr val="bg1"/>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2000" dirty="0"/>
                        <a:t>v/ </a:t>
                      </a:r>
                      <a:r>
                        <a:rPr lang="da-DK" sz="20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Line Brandt Nørreslet</a:t>
                      </a:r>
                      <a:r>
                        <a:rPr lang="da-DK"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t>
                      </a:r>
                      <a:r>
                        <a:rPr lang="da-DK" sz="2000" b="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Tværgående velfærdsteknologi konsulent, cand. </a:t>
                      </a:r>
                      <a:r>
                        <a:rPr lang="da-DK" sz="2000" b="0"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san</a:t>
                      </a:r>
                      <a:r>
                        <a:rPr lang="da-DK" sz="2000" b="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BRK</a:t>
                      </a:r>
                      <a:endParaRPr lang="da-DK" sz="2000" b="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600" b="0" dirty="0"/>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2"/>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8798075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lede 3">
            <a:extLst>
              <a:ext uri="{FF2B5EF4-FFF2-40B4-BE49-F238E27FC236}">
                <a16:creationId xmlns:a16="http://schemas.microsoft.com/office/drawing/2014/main" id="{D02141A6-0DB7-459D-0EB8-626942E18AF2}"/>
              </a:ext>
            </a:extLst>
          </p:cNvPr>
          <p:cNvPicPr>
            <a:picLocks noChangeAspect="1"/>
          </p:cNvPicPr>
          <p:nvPr/>
        </p:nvPicPr>
        <p:blipFill rotWithShape="1">
          <a:blip r:embed="rId3"/>
          <a:srcRect l="1636" t="4675" b="6391"/>
          <a:stretch/>
        </p:blipFill>
        <p:spPr>
          <a:xfrm>
            <a:off x="99736" y="5086"/>
            <a:ext cx="11992528" cy="7193903"/>
          </a:xfrm>
          <a:prstGeom prst="rect">
            <a:avLst/>
          </a:prstGeom>
        </p:spPr>
      </p:pic>
      <p:sp>
        <p:nvSpPr>
          <p:cNvPr id="2" name="Titel 1">
            <a:extLst>
              <a:ext uri="{FF2B5EF4-FFF2-40B4-BE49-F238E27FC236}">
                <a16:creationId xmlns:a16="http://schemas.microsoft.com/office/drawing/2014/main" id="{AAD62F14-46B8-8EE5-C8FD-9EFA8E673CED}"/>
              </a:ext>
            </a:extLst>
          </p:cNvPr>
          <p:cNvSpPr>
            <a:spLocks noGrp="1"/>
          </p:cNvSpPr>
          <p:nvPr>
            <p:ph type="ctrTitle"/>
          </p:nvPr>
        </p:nvSpPr>
        <p:spPr/>
        <p:txBody>
          <a:bodyPr/>
          <a:lstStyle/>
          <a:p>
            <a:r>
              <a:rPr kumimoji="0" lang="da-DK" sz="4400" i="0" u="none" strike="noStrike" kern="1200" cap="none" spc="0" normalizeH="0" baseline="0" noProof="0" dirty="0">
                <a:ln>
                  <a:noFill/>
                </a:ln>
                <a:solidFill>
                  <a:schemeClr val="bg1"/>
                </a:solidFill>
                <a:effectLst/>
                <a:uLnTx/>
                <a:uFillTx/>
                <a:latin typeface="Calibri Light" panose="020F0302020204030204"/>
                <a:ea typeface="+mj-ea"/>
                <a:cs typeface="+mj-cs"/>
              </a:rPr>
              <a:t>Delprojekt 1</a:t>
            </a:r>
            <a:br>
              <a:rPr kumimoji="0" lang="da-DK" sz="4400" b="1" i="0" u="none" strike="noStrike" kern="1200" cap="none" spc="0" normalizeH="0" baseline="0" noProof="0" dirty="0">
                <a:ln>
                  <a:noFill/>
                </a:ln>
                <a:solidFill>
                  <a:schemeClr val="bg1"/>
                </a:solidFill>
                <a:effectLst/>
                <a:uLnTx/>
                <a:uFillTx/>
                <a:latin typeface="Calibri Light" panose="020F0302020204030204"/>
                <a:ea typeface="+mj-ea"/>
                <a:cs typeface="+mj-cs"/>
              </a:rPr>
            </a:br>
            <a:endParaRPr lang="da-DK" dirty="0">
              <a:solidFill>
                <a:schemeClr val="bg1"/>
              </a:solidFill>
            </a:endParaRPr>
          </a:p>
        </p:txBody>
      </p:sp>
      <p:sp>
        <p:nvSpPr>
          <p:cNvPr id="3" name="Undertitel 2">
            <a:extLst>
              <a:ext uri="{FF2B5EF4-FFF2-40B4-BE49-F238E27FC236}">
                <a16:creationId xmlns:a16="http://schemas.microsoft.com/office/drawing/2014/main" id="{926B9DAA-5230-33DC-6330-521C1033A17D}"/>
              </a:ext>
            </a:extLst>
          </p:cNvPr>
          <p:cNvSpPr>
            <a:spLocks noGrp="1"/>
          </p:cNvSpPr>
          <p:nvPr>
            <p:ph type="subTitle" idx="1"/>
          </p:nvPr>
        </p:nvSpPr>
        <p:spPr/>
        <p:txBody>
          <a:bodyPr>
            <a:normAutofit/>
          </a:bodyPr>
          <a:lstStyle/>
          <a:p>
            <a:r>
              <a:rPr kumimoji="0" lang="da-DK"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Times New Roman" panose="02020603050405020304" pitchFamily="18" charset="0"/>
              </a:rPr>
              <a:t>Rehabilitering </a:t>
            </a:r>
            <a:r>
              <a:rPr lang="da-DK" sz="4000" b="1" dirty="0">
                <a:solidFill>
                  <a:schemeClr val="bg1"/>
                </a:solidFill>
                <a:latin typeface="Calibri" panose="020F0502020204030204" pitchFamily="34" charset="0"/>
                <a:ea typeface="Calibri" panose="020F0502020204030204" pitchFamily="34" charset="0"/>
                <a:cs typeface="Times New Roman" panose="02020603050405020304" pitchFamily="18" charset="0"/>
              </a:rPr>
              <a:t>og velfærdsteknologi:</a:t>
            </a:r>
          </a:p>
          <a:p>
            <a:r>
              <a:rPr kumimoji="0" lang="da-DK" sz="4000" b="1" i="0" u="none" strike="noStrike" kern="120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Times New Roman" panose="02020603050405020304" pitchFamily="18" charset="0"/>
              </a:rPr>
              <a:t>Livskvalitet hos patienter med KOL-kuffert</a:t>
            </a:r>
            <a:endParaRPr lang="da-DK" sz="4000" b="1" dirty="0">
              <a:solidFill>
                <a:schemeClr val="bg1"/>
              </a:solidFill>
            </a:endParaRPr>
          </a:p>
        </p:txBody>
      </p:sp>
      <p:pic>
        <p:nvPicPr>
          <p:cNvPr id="6" name="Billede 5">
            <a:extLst>
              <a:ext uri="{FF2B5EF4-FFF2-40B4-BE49-F238E27FC236}">
                <a16:creationId xmlns:a16="http://schemas.microsoft.com/office/drawing/2014/main" id="{70718EB1-768E-4634-B26F-EDB6512B1064}"/>
              </a:ext>
            </a:extLst>
          </p:cNvPr>
          <p:cNvPicPr>
            <a:picLocks noChangeAspect="1"/>
          </p:cNvPicPr>
          <p:nvPr/>
        </p:nvPicPr>
        <p:blipFill>
          <a:blip r:embed="rId4"/>
          <a:stretch>
            <a:fillRect/>
          </a:stretch>
        </p:blipFill>
        <p:spPr>
          <a:xfrm>
            <a:off x="9928586" y="5690122"/>
            <a:ext cx="2163678" cy="1162792"/>
          </a:xfrm>
          <a:prstGeom prst="rect">
            <a:avLst/>
          </a:prstGeom>
        </p:spPr>
      </p:pic>
      <p:sp>
        <p:nvSpPr>
          <p:cNvPr id="5" name="Pladsholder til sidefod 4">
            <a:extLst>
              <a:ext uri="{FF2B5EF4-FFF2-40B4-BE49-F238E27FC236}">
                <a16:creationId xmlns:a16="http://schemas.microsoft.com/office/drawing/2014/main" id="{229A0751-F541-CCAA-28FE-DC83DA30FE1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rPr>
              <a:t>Foto: Bornholms Hospital</a:t>
            </a:r>
          </a:p>
        </p:txBody>
      </p:sp>
      <p:sp>
        <p:nvSpPr>
          <p:cNvPr id="7" name="Pladsholder til slidenummer 6">
            <a:extLst>
              <a:ext uri="{FF2B5EF4-FFF2-40B4-BE49-F238E27FC236}">
                <a16:creationId xmlns:a16="http://schemas.microsoft.com/office/drawing/2014/main" id="{47284685-EBB1-9B3C-AABE-A52E1FBF66A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12A46E-060E-44EB-AB74-AB7161E1BB9F}"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38002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3383231937"/>
              </p:ext>
            </p:extLst>
          </p:nvPr>
        </p:nvGraphicFramePr>
        <p:xfrm>
          <a:off x="838200" y="1825625"/>
          <a:ext cx="10515597" cy="2529840"/>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7999546">
                  <a:extLst>
                    <a:ext uri="{9D8B030D-6E8A-4147-A177-3AD203B41FA5}">
                      <a16:colId xmlns:a16="http://schemas.microsoft.com/office/drawing/2014/main" val="3295974676"/>
                    </a:ext>
                  </a:extLst>
                </a:gridCol>
                <a:gridCol w="208280">
                  <a:extLst>
                    <a:ext uri="{9D8B030D-6E8A-4147-A177-3AD203B41FA5}">
                      <a16:colId xmlns:a16="http://schemas.microsoft.com/office/drawing/2014/main" val="1741469107"/>
                    </a:ext>
                  </a:extLst>
                </a:gridCol>
              </a:tblGrid>
              <a:tr h="1603375">
                <a:tc>
                  <a:txBody>
                    <a:bodyPr/>
                    <a:lstStyle/>
                    <a:p>
                      <a:r>
                        <a:rPr lang="da-DK" sz="3200" dirty="0"/>
                        <a:t>13.10-13.45</a:t>
                      </a:r>
                    </a:p>
                  </a:txBody>
                  <a:tcPr/>
                </a:tc>
                <a:tc>
                  <a:txBody>
                    <a:bodyPr/>
                    <a:lstStyle/>
                    <a:p>
                      <a:pPr algn="ctr"/>
                      <a:r>
                        <a:rPr lang="da-DK" sz="96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Poster Session</a:t>
                      </a:r>
                      <a:endParaRPr lang="da-DK" sz="24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da-DK" sz="40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Kaffe </a:t>
                      </a:r>
                    </a:p>
                    <a:p>
                      <a:endParaRPr lang="da-DK" sz="2400" dirty="0"/>
                    </a:p>
                  </a:txBody>
                  <a:tcPr/>
                </a:tc>
                <a:tc>
                  <a:txBody>
                    <a:bodyPr/>
                    <a:lstStyle/>
                    <a:p>
                      <a:endParaRPr lang="da-DK" sz="1600" b="0" dirty="0"/>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2"/>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40857235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2677614752"/>
              </p:ext>
            </p:extLst>
          </p:nvPr>
        </p:nvGraphicFramePr>
        <p:xfrm>
          <a:off x="838200" y="1825625"/>
          <a:ext cx="10515597" cy="3399028"/>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4833258">
                  <a:extLst>
                    <a:ext uri="{9D8B030D-6E8A-4147-A177-3AD203B41FA5}">
                      <a16:colId xmlns:a16="http://schemas.microsoft.com/office/drawing/2014/main" val="3295974676"/>
                    </a:ext>
                  </a:extLst>
                </a:gridCol>
                <a:gridCol w="3374568">
                  <a:extLst>
                    <a:ext uri="{9D8B030D-6E8A-4147-A177-3AD203B41FA5}">
                      <a16:colId xmlns:a16="http://schemas.microsoft.com/office/drawing/2014/main" val="1741469107"/>
                    </a:ext>
                  </a:extLst>
                </a:gridCol>
              </a:tblGrid>
              <a:tr h="1603375">
                <a:tc>
                  <a:txBody>
                    <a:bodyPr/>
                    <a:lstStyle/>
                    <a:p>
                      <a:r>
                        <a:rPr lang="da-DK" sz="3200" dirty="0">
                          <a:solidFill>
                            <a:schemeClr val="bg1"/>
                          </a:solidFill>
                        </a:rPr>
                        <a:t>13.45-14.45</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36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Paneldebat: </a:t>
                      </a:r>
                    </a:p>
                    <a:p>
                      <a:pPr marL="0" marR="0" lvl="0" indent="0" algn="l" defTabSz="914400" rtl="0" eaLnBrk="1" fontAlgn="auto" latinLnBrk="0" hangingPunct="1">
                        <a:lnSpc>
                          <a:spcPct val="100000"/>
                        </a:lnSpc>
                        <a:spcBef>
                          <a:spcPts val="0"/>
                        </a:spcBef>
                        <a:spcAft>
                          <a:spcPts val="0"/>
                        </a:spcAft>
                        <a:buClrTx/>
                        <a:buSzTx/>
                        <a:buFontTx/>
                        <a:buNone/>
                        <a:tabLst/>
                        <a:defRPr/>
                      </a:pPr>
                      <a:r>
                        <a:rPr lang="da-DK" sz="36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Er velfærdsteknologi svaret på udfordringen i sundhedsvæsenet på Bornholm?</a:t>
                      </a:r>
                      <a:endParaRPr lang="da-DK" sz="36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2800" dirty="0">
                        <a:solidFill>
                          <a:schemeClr val="bg1"/>
                        </a:solidFill>
                      </a:endParaRPr>
                    </a:p>
                  </a:txBody>
                  <a:tcPr/>
                </a:tc>
                <a:tc>
                  <a:txBody>
                    <a:bodyPr/>
                    <a:lstStyle/>
                    <a:p>
                      <a:r>
                        <a:rPr lang="da-DK" sz="2000" dirty="0"/>
                        <a:t>Alex Kjøller, </a:t>
                      </a:r>
                      <a:r>
                        <a:rPr lang="da-DK" sz="1600" b="0" dirty="0"/>
                        <a:t>Implementeringschef Bornholms Hospital, </a:t>
                      </a:r>
                    </a:p>
                    <a:p>
                      <a:r>
                        <a:rPr lang="da-DK" sz="2000" dirty="0"/>
                        <a:t>Christina Lilliedal, </a:t>
                      </a:r>
                      <a:r>
                        <a:rPr lang="da-DK" sz="1600" b="0" dirty="0"/>
                        <a:t>ældrechef BRK, </a:t>
                      </a:r>
                    </a:p>
                    <a:p>
                      <a:r>
                        <a:rPr lang="da-DK" sz="2000" dirty="0"/>
                        <a:t>Hans Hansen, </a:t>
                      </a:r>
                      <a:r>
                        <a:rPr lang="da-DK" sz="1600" b="0" dirty="0"/>
                        <a:t>patient</a:t>
                      </a:r>
                    </a:p>
                    <a:p>
                      <a:r>
                        <a:rPr lang="da-DK" sz="2000" dirty="0"/>
                        <a:t>Ingeborg Ilkjær, </a:t>
                      </a:r>
                      <a:r>
                        <a:rPr lang="da-DK" sz="1600" b="0" dirty="0"/>
                        <a:t>lektor,</a:t>
                      </a:r>
                      <a:r>
                        <a:rPr lang="da-DK" sz="1600" dirty="0"/>
                        <a:t> </a:t>
                      </a:r>
                      <a:r>
                        <a:rPr lang="da-DK" sz="1600" b="0" dirty="0"/>
                        <a:t>ph.d. sygeplejeforsker, </a:t>
                      </a:r>
                    </a:p>
                    <a:p>
                      <a:r>
                        <a:rPr lang="da-DK" sz="2000" dirty="0"/>
                        <a:t>Maj Britt Weidinger, </a:t>
                      </a:r>
                      <a:r>
                        <a:rPr lang="da-DK" sz="1600" b="0" dirty="0"/>
                        <a:t>chef Videncenter for Velfærdsteknologi, </a:t>
                      </a:r>
                    </a:p>
                    <a:p>
                      <a:r>
                        <a:rPr lang="da-DK" sz="2000" b="0" i="1" dirty="0"/>
                        <a:t>Moderator: </a:t>
                      </a:r>
                      <a:r>
                        <a:rPr lang="da-DK" sz="2000" dirty="0"/>
                        <a:t>Pia Palnæs Hansen, </a:t>
                      </a:r>
                      <a:r>
                        <a:rPr lang="da-DK" sz="1600" b="0" dirty="0"/>
                        <a:t>rektor Bornholms Sundheds- og Sygeplejeskole</a:t>
                      </a:r>
                    </a:p>
                    <a:p>
                      <a:pPr>
                        <a:lnSpc>
                          <a:spcPts val="1050"/>
                        </a:lnSpc>
                      </a:pPr>
                      <a:endParaRPr lang="da-DK" sz="2800" b="0" dirty="0">
                        <a:solidFill>
                          <a:schemeClr val="bg1"/>
                        </a:solidFill>
                      </a:endParaRPr>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3"/>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3300349103"/>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4213082412"/>
              </p:ext>
            </p:extLst>
          </p:nvPr>
        </p:nvGraphicFramePr>
        <p:xfrm>
          <a:off x="838200" y="1825625"/>
          <a:ext cx="10515597" cy="1603375"/>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4702627">
                  <a:extLst>
                    <a:ext uri="{9D8B030D-6E8A-4147-A177-3AD203B41FA5}">
                      <a16:colId xmlns:a16="http://schemas.microsoft.com/office/drawing/2014/main" val="3295974676"/>
                    </a:ext>
                  </a:extLst>
                </a:gridCol>
                <a:gridCol w="3505199">
                  <a:extLst>
                    <a:ext uri="{9D8B030D-6E8A-4147-A177-3AD203B41FA5}">
                      <a16:colId xmlns:a16="http://schemas.microsoft.com/office/drawing/2014/main" val="1741469107"/>
                    </a:ext>
                  </a:extLst>
                </a:gridCol>
              </a:tblGrid>
              <a:tr h="1603375">
                <a:tc>
                  <a:txBody>
                    <a:bodyPr/>
                    <a:lstStyle/>
                    <a:p>
                      <a:r>
                        <a:rPr lang="da-DK" sz="3200" dirty="0">
                          <a:solidFill>
                            <a:schemeClr val="bg1"/>
                          </a:solidFill>
                        </a:rPr>
                        <a:t>14.45-15.00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36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Afrunding</a:t>
                      </a:r>
                      <a:endParaRPr lang="da-DK" sz="2800" dirty="0">
                        <a:solidFill>
                          <a:schemeClr val="bg1"/>
                        </a:solidFill>
                      </a:endParaRPr>
                    </a:p>
                  </a:txBody>
                  <a:tcPr/>
                </a:tc>
                <a:tc>
                  <a:txBody>
                    <a:bodyPr/>
                    <a:lstStyle/>
                    <a:p>
                      <a:pPr>
                        <a:lnSpc>
                          <a:spcPts val="1050"/>
                        </a:lnSpc>
                      </a:pPr>
                      <a:endParaRPr lang="da-DK" sz="2800" b="0" dirty="0">
                        <a:solidFill>
                          <a:schemeClr val="bg1"/>
                        </a:solidFill>
                      </a:endParaRPr>
                    </a:p>
                    <a:p>
                      <a:pPr>
                        <a:lnSpc>
                          <a:spcPts val="1050"/>
                        </a:lnSpc>
                      </a:pPr>
                      <a:endParaRPr lang="da-DK" sz="1800" b="0" dirty="0">
                        <a:solidFill>
                          <a:schemeClr val="bg1"/>
                        </a:solidFill>
                      </a:endParaRPr>
                    </a:p>
                    <a:p>
                      <a:pPr>
                        <a:lnSpc>
                          <a:spcPts val="1050"/>
                        </a:lnSpc>
                      </a:pPr>
                      <a:r>
                        <a:rPr lang="da-DK" sz="1800" b="0" dirty="0">
                          <a:solidFill>
                            <a:schemeClr val="bg1"/>
                          </a:solidFill>
                        </a:rPr>
                        <a:t>Pia Palnæs Hansen,</a:t>
                      </a:r>
                    </a:p>
                    <a:p>
                      <a:pPr>
                        <a:lnSpc>
                          <a:spcPts val="1050"/>
                        </a:lnSpc>
                      </a:pPr>
                      <a:endParaRPr lang="da-DK" sz="1800" b="0" dirty="0">
                        <a:solidFill>
                          <a:schemeClr val="bg1"/>
                        </a:solidFill>
                      </a:endParaRPr>
                    </a:p>
                    <a:p>
                      <a:pPr>
                        <a:lnSpc>
                          <a:spcPts val="1050"/>
                        </a:lnSpc>
                      </a:pPr>
                      <a:r>
                        <a:rPr lang="da-DK" sz="1800" b="0" dirty="0">
                          <a:solidFill>
                            <a:schemeClr val="bg1"/>
                          </a:solidFill>
                        </a:rPr>
                        <a:t>rektor, Bornholms Sundheds- </a:t>
                      </a:r>
                    </a:p>
                    <a:p>
                      <a:pPr>
                        <a:lnSpc>
                          <a:spcPts val="1050"/>
                        </a:lnSpc>
                      </a:pPr>
                      <a:endParaRPr lang="da-DK" sz="1800" b="0" dirty="0">
                        <a:solidFill>
                          <a:schemeClr val="bg1"/>
                        </a:solidFill>
                      </a:endParaRPr>
                    </a:p>
                    <a:p>
                      <a:pPr>
                        <a:lnSpc>
                          <a:spcPts val="1050"/>
                        </a:lnSpc>
                      </a:pPr>
                      <a:r>
                        <a:rPr lang="da-DK" sz="1800" b="0" dirty="0">
                          <a:solidFill>
                            <a:schemeClr val="bg1"/>
                          </a:solidFill>
                        </a:rPr>
                        <a:t>og Sygeplejeskole</a:t>
                      </a:r>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2"/>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222370260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Billede 2">
            <a:extLst>
              <a:ext uri="{FF2B5EF4-FFF2-40B4-BE49-F238E27FC236}">
                <a16:creationId xmlns:a16="http://schemas.microsoft.com/office/drawing/2014/main" id="{80CDD043-A0D3-2B74-7EBB-21E203579E61}"/>
              </a:ext>
            </a:extLst>
          </p:cNvPr>
          <p:cNvPicPr>
            <a:picLocks noChangeAspect="1"/>
          </p:cNvPicPr>
          <p:nvPr/>
        </p:nvPicPr>
        <p:blipFill>
          <a:blip r:embed="rId2"/>
          <a:stretch>
            <a:fillRect/>
          </a:stretch>
        </p:blipFill>
        <p:spPr>
          <a:xfrm>
            <a:off x="2650994" y="643466"/>
            <a:ext cx="6890012" cy="5571067"/>
          </a:xfrm>
          <a:prstGeom prst="rect">
            <a:avLst/>
          </a:prstGeom>
        </p:spPr>
      </p:pic>
    </p:spTree>
    <p:extLst>
      <p:ext uri="{BB962C8B-B14F-4D97-AF65-F5344CB8AC3E}">
        <p14:creationId xmlns:p14="http://schemas.microsoft.com/office/powerpoint/2010/main" val="2663712143"/>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3"/>
          <p:cNvSpPr>
            <a:spLocks noGrp="1"/>
          </p:cNvSpPr>
          <p:nvPr>
            <p:ph type="title"/>
          </p:nvPr>
        </p:nvSpPr>
        <p:spPr>
          <a:xfrm>
            <a:off x="831850" y="433056"/>
            <a:ext cx="10515600" cy="904359"/>
          </a:xfrm>
        </p:spPr>
        <p:txBody>
          <a:bodyPr>
            <a:noAutofit/>
          </a:bodyPr>
          <a:lstStyle/>
          <a:p>
            <a:r>
              <a:rPr lang="da-DK" sz="4800" b="1" dirty="0"/>
              <a:t>Videnscenter for Velfærdsteknologi</a:t>
            </a:r>
            <a:endParaRPr lang="da-DK" sz="4800" dirty="0"/>
          </a:p>
        </p:txBody>
      </p:sp>
      <p:sp>
        <p:nvSpPr>
          <p:cNvPr id="4" name="Pladsholder til tekst 2"/>
          <p:cNvSpPr txBox="1">
            <a:spLocks/>
          </p:cNvSpPr>
          <p:nvPr/>
        </p:nvSpPr>
        <p:spPr>
          <a:xfrm>
            <a:off x="506178" y="2645472"/>
            <a:ext cx="5989872" cy="200077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DD6E42"/>
              </a:buClr>
              <a:buSzPct val="130000"/>
              <a:buFont typeface="Arial" panose="020B0604020202020204" pitchFamily="34" charset="0"/>
              <a:buNone/>
              <a:tabLst/>
              <a:defRPr/>
            </a:pP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På </a:t>
            </a:r>
            <a:r>
              <a:rPr kumimoji="0" lang="da-DK" sz="1600" b="1" i="0" u="none" strike="noStrike" kern="1200" cap="none" spc="0" normalizeH="0" baseline="0" noProof="0" dirty="0" err="1">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Videnscenterportalen</a:t>
            </a: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 får du bl.a. adgang til:</a:t>
            </a:r>
          </a:p>
          <a:p>
            <a:pPr marL="285750" marR="0" lvl="0" indent="-285750" algn="l" defTabSz="914400" rtl="0" eaLnBrk="1" fontAlgn="auto" latinLnBrk="0" hangingPunct="1">
              <a:lnSpc>
                <a:spcPct val="90000"/>
              </a:lnSpc>
              <a:spcBef>
                <a:spcPts val="1000"/>
              </a:spcBef>
              <a:spcAft>
                <a:spcPts val="0"/>
              </a:spcAft>
              <a:buClr>
                <a:srgbClr val="DD6E42"/>
              </a:buClr>
              <a:buSzPct val="130000"/>
              <a:buFont typeface="Arial" panose="020B0604020202020204" pitchFamily="34" charset="0"/>
              <a:buChar char="•"/>
              <a:tabLst/>
              <a:defRPr/>
            </a:pP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seneste nyheder</a:t>
            </a:r>
          </a:p>
          <a:p>
            <a:pPr marL="285750" marR="0" lvl="0" indent="-285750" algn="l" defTabSz="914400" rtl="0" eaLnBrk="1" fontAlgn="auto" latinLnBrk="0" hangingPunct="1">
              <a:lnSpc>
                <a:spcPct val="90000"/>
              </a:lnSpc>
              <a:spcBef>
                <a:spcPts val="1000"/>
              </a:spcBef>
              <a:spcAft>
                <a:spcPts val="0"/>
              </a:spcAft>
              <a:buClr>
                <a:srgbClr val="DD6E42"/>
              </a:buClr>
              <a:buSzPct val="130000"/>
              <a:buFont typeface="Arial" panose="020B0604020202020204" pitchFamily="34" charset="0"/>
              <a:buChar char="•"/>
              <a:tabLst/>
              <a:defRPr/>
            </a:pP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arrangementer</a:t>
            </a:r>
          </a:p>
          <a:p>
            <a:pPr marL="285750" marR="0" lvl="0" indent="-285750" algn="l" defTabSz="914400" rtl="0" eaLnBrk="1" fontAlgn="auto" latinLnBrk="0" hangingPunct="1">
              <a:lnSpc>
                <a:spcPct val="90000"/>
              </a:lnSpc>
              <a:spcBef>
                <a:spcPts val="1000"/>
              </a:spcBef>
              <a:spcAft>
                <a:spcPts val="0"/>
              </a:spcAft>
              <a:buClr>
                <a:srgbClr val="DD6E42"/>
              </a:buClr>
              <a:buSzPct val="130000"/>
              <a:buFont typeface="Arial" panose="020B0604020202020204" pitchFamily="34" charset="0"/>
              <a:buChar char="•"/>
              <a:tabLst/>
              <a:defRPr/>
            </a:pP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undervisningsforløb</a:t>
            </a:r>
          </a:p>
          <a:p>
            <a:pPr marL="285750" marR="0" lvl="0" indent="-285750" algn="l" defTabSz="914400" rtl="0" eaLnBrk="1" fontAlgn="auto" latinLnBrk="0" hangingPunct="1">
              <a:lnSpc>
                <a:spcPct val="90000"/>
              </a:lnSpc>
              <a:spcBef>
                <a:spcPts val="1000"/>
              </a:spcBef>
              <a:spcAft>
                <a:spcPts val="0"/>
              </a:spcAft>
              <a:buClr>
                <a:srgbClr val="DD6E42"/>
              </a:buClr>
              <a:buSzPct val="130000"/>
              <a:buFont typeface="Arial" panose="020B0604020202020204" pitchFamily="34" charset="0"/>
              <a:buChar char="•"/>
              <a:tabLst/>
              <a:defRPr/>
            </a:pP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instruktionsfilm</a:t>
            </a:r>
          </a:p>
        </p:txBody>
      </p:sp>
      <p:sp>
        <p:nvSpPr>
          <p:cNvPr id="5" name="Ellipse 4"/>
          <p:cNvSpPr/>
          <p:nvPr/>
        </p:nvSpPr>
        <p:spPr>
          <a:xfrm>
            <a:off x="10176357" y="2228972"/>
            <a:ext cx="1291743" cy="1291743"/>
          </a:xfrm>
          <a:prstGeom prst="ellipse">
            <a:avLst/>
          </a:prstGeom>
          <a:blipFill dpi="0" rotWithShape="1">
            <a:blip r:embed="rId3"/>
            <a:srcRect/>
            <a:stretch>
              <a:fillRect l="-14000" r="-15000"/>
            </a:stretch>
          </a:blipFill>
          <a:ln w="381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Malgun Gothic Semilight"/>
              <a:ea typeface="+mn-ea"/>
              <a:cs typeface="+mn-cs"/>
            </a:endParaRPr>
          </a:p>
        </p:txBody>
      </p:sp>
      <p:grpSp>
        <p:nvGrpSpPr>
          <p:cNvPr id="6" name="Gruppe 5"/>
          <p:cNvGrpSpPr/>
          <p:nvPr/>
        </p:nvGrpSpPr>
        <p:grpSpPr>
          <a:xfrm>
            <a:off x="1301750" y="3295229"/>
            <a:ext cx="3073400" cy="3562771"/>
            <a:chOff x="0" y="3341694"/>
            <a:chExt cx="3030981" cy="3513598"/>
          </a:xfrm>
        </p:grpSpPr>
        <p:pic>
          <p:nvPicPr>
            <p:cNvPr id="7" name="Billede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0" y="3341694"/>
              <a:ext cx="3030981" cy="3513598"/>
            </a:xfrm>
            <a:prstGeom prst="rect">
              <a:avLst/>
            </a:prstGeom>
          </p:spPr>
        </p:pic>
        <p:sp>
          <p:nvSpPr>
            <p:cNvPr id="8" name="Afrundet rektangel 7"/>
            <p:cNvSpPr/>
            <p:nvPr/>
          </p:nvSpPr>
          <p:spPr>
            <a:xfrm>
              <a:off x="1835425" y="3390348"/>
              <a:ext cx="909983" cy="1983551"/>
            </a:xfrm>
            <a:prstGeom prst="roundRect">
              <a:avLst>
                <a:gd name="adj" fmla="val 9548"/>
              </a:avLst>
            </a:prstGeom>
            <a:solidFill>
              <a:srgbClr val="EAEA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Malgun Gothic Semilight"/>
                <a:ea typeface="+mn-ea"/>
                <a:cs typeface="+mn-cs"/>
              </a:endParaRPr>
            </a:p>
          </p:txBody>
        </p:sp>
        <p:sp>
          <p:nvSpPr>
            <p:cNvPr id="9" name="Afrundet rektangel 8"/>
            <p:cNvSpPr/>
            <p:nvPr/>
          </p:nvSpPr>
          <p:spPr>
            <a:xfrm>
              <a:off x="2047086" y="3369935"/>
              <a:ext cx="486659" cy="78524"/>
            </a:xfrm>
            <a:prstGeom prst="roundRect">
              <a:avLst>
                <a:gd name="adj" fmla="val 50000"/>
              </a:avLst>
            </a:prstGeom>
            <a:solidFill>
              <a:srgbClr val="1616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Malgun Gothic Semilight"/>
                <a:ea typeface="+mn-ea"/>
                <a:cs typeface="+mn-cs"/>
              </a:endParaRPr>
            </a:p>
          </p:txBody>
        </p:sp>
        <p:pic>
          <p:nvPicPr>
            <p:cNvPr id="10" name="Billede 9"/>
            <p:cNvPicPr>
              <a:picLocks noChangeAspect="1"/>
            </p:cNvPicPr>
            <p:nvPr/>
          </p:nvPicPr>
          <p:blipFill rotWithShape="1">
            <a:blip r:embed="rId5" cstate="print">
              <a:extLst>
                <a:ext uri="{28A0092B-C50C-407E-A947-70E740481C1C}">
                  <a14:useLocalDpi xmlns:a14="http://schemas.microsoft.com/office/drawing/2010/main" val="0"/>
                </a:ext>
              </a:extLst>
            </a:blip>
            <a:srcRect l="7730" t="6801" r="7015" b="7274"/>
            <a:stretch/>
          </p:blipFill>
          <p:spPr>
            <a:xfrm>
              <a:off x="1867654" y="4051822"/>
              <a:ext cx="845525" cy="852173"/>
            </a:xfrm>
            <a:prstGeom prst="rect">
              <a:avLst/>
            </a:prstGeom>
          </p:spPr>
        </p:pic>
      </p:grpSp>
      <p:sp>
        <p:nvSpPr>
          <p:cNvPr id="11" name="Titel 3"/>
          <p:cNvSpPr txBox="1">
            <a:spLocks/>
          </p:cNvSpPr>
          <p:nvPr/>
        </p:nvSpPr>
        <p:spPr>
          <a:xfrm>
            <a:off x="438475" y="2171700"/>
            <a:ext cx="4565325" cy="363452"/>
          </a:xfrm>
          <a:prstGeom prst="rect">
            <a:avLst/>
          </a:prstGeom>
        </p:spPr>
        <p:txBody>
          <a:bodyPr vert="horz" lIns="91440" tIns="45720" rIns="91440" bIns="45720" rtlCol="0" anchor="b">
            <a:noAutofit/>
          </a:bodyPr>
          <a:lstStyle>
            <a:lvl1pPr algn="l" defTabSz="914400" rtl="0" eaLnBrk="1" latinLnBrk="0" hangingPunct="1">
              <a:lnSpc>
                <a:spcPct val="90000"/>
              </a:lnSpc>
              <a:spcBef>
                <a:spcPct val="0"/>
              </a:spcBef>
              <a:buNone/>
              <a:defRPr sz="6000" kern="1200">
                <a:solidFill>
                  <a:schemeClr val="tx1"/>
                </a:solidFill>
                <a:latin typeface="Malgun Gothic" panose="020B0503020000020004" pitchFamily="34" charset="-127"/>
                <a:ea typeface="Malgun Gothic" panose="020B0503020000020004" pitchFamily="34" charset="-127"/>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a-DK" sz="2400" b="1" i="0" u="none" strike="noStrike" kern="1200" cap="none" spc="0" normalizeH="0" baseline="0" noProof="0" dirty="0">
                <a:ln>
                  <a:noFill/>
                </a:ln>
                <a:solidFill>
                  <a:srgbClr val="DD6E42"/>
                </a:solidFill>
                <a:effectLst/>
                <a:uLnTx/>
                <a:uFillTx/>
                <a:latin typeface="Malgun Gothic" panose="020B0503020000020004" pitchFamily="34" charset="-127"/>
                <a:ea typeface="Malgun Gothic" panose="020B0503020000020004" pitchFamily="34" charset="-127"/>
                <a:cs typeface="+mj-cs"/>
              </a:rPr>
              <a:t>Videnscenterportalen.dk/</a:t>
            </a:r>
            <a:r>
              <a:rPr kumimoji="0" lang="da-DK" sz="2400" b="1" i="0" u="none" strike="noStrike" kern="1200" cap="none" spc="0" normalizeH="0" baseline="0" noProof="0" dirty="0" err="1">
                <a:ln>
                  <a:noFill/>
                </a:ln>
                <a:solidFill>
                  <a:srgbClr val="DD6E42"/>
                </a:solidFill>
                <a:effectLst/>
                <a:uLnTx/>
                <a:uFillTx/>
                <a:latin typeface="Malgun Gothic" panose="020B0503020000020004" pitchFamily="34" charset="-127"/>
                <a:ea typeface="Malgun Gothic" panose="020B0503020000020004" pitchFamily="34" charset="-127"/>
                <a:cs typeface="+mj-cs"/>
              </a:rPr>
              <a:t>vtoe</a:t>
            </a:r>
            <a:endParaRPr kumimoji="0" lang="da-DK" sz="2800" b="0" i="0" u="none" strike="noStrike" kern="1200" cap="none" spc="0" normalizeH="0" baseline="0" noProof="0" dirty="0">
              <a:ln>
                <a:noFill/>
              </a:ln>
              <a:solidFill>
                <a:srgbClr val="DD6E42"/>
              </a:solidFill>
              <a:effectLst/>
              <a:uLnTx/>
              <a:uFillTx/>
              <a:latin typeface="Malgun Gothic" panose="020B0503020000020004" pitchFamily="34" charset="-127"/>
              <a:ea typeface="Malgun Gothic" panose="020B0503020000020004" pitchFamily="34" charset="-127"/>
              <a:cs typeface="+mj-cs"/>
            </a:endParaRPr>
          </a:p>
        </p:txBody>
      </p:sp>
      <p:sp>
        <p:nvSpPr>
          <p:cNvPr id="12" name="Pladsholder til tekst 2"/>
          <p:cNvSpPr txBox="1">
            <a:spLocks/>
          </p:cNvSpPr>
          <p:nvPr/>
        </p:nvSpPr>
        <p:spPr>
          <a:xfrm>
            <a:off x="6518588" y="2645472"/>
            <a:ext cx="5989872" cy="2000775"/>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algun Gothic Semilight" panose="020B0502040204020203" pitchFamily="34" charset="-128"/>
                <a:ea typeface="Malgun Gothic Semilight" panose="020B0502040204020203" pitchFamily="34" charset="-128"/>
                <a:cs typeface="Malgun Gothic Semilight" panose="020B0502040204020203" pitchFamily="34" charset="-128"/>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DD6E42"/>
              </a:buClr>
              <a:buSzPct val="130000"/>
              <a:buFont typeface="Arial" panose="020B0604020202020204" pitchFamily="34" charset="0"/>
              <a:buNone/>
              <a:tabLst/>
              <a:defRPr/>
            </a:pP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Maj Britt Weidinger</a:t>
            </a:r>
          </a:p>
          <a:p>
            <a:pPr marL="0" marR="0" lvl="0" indent="0" algn="l" defTabSz="914400" rtl="0" eaLnBrk="1" fontAlgn="auto" latinLnBrk="0" hangingPunct="1">
              <a:lnSpc>
                <a:spcPct val="90000"/>
              </a:lnSpc>
              <a:spcBef>
                <a:spcPts val="1000"/>
              </a:spcBef>
              <a:spcAft>
                <a:spcPts val="0"/>
              </a:spcAft>
              <a:buClr>
                <a:srgbClr val="DD6E42"/>
              </a:buClr>
              <a:buSzPct val="130000"/>
              <a:buFont typeface="Arial" panose="020B0604020202020204" pitchFamily="34" charset="0"/>
              <a:buNone/>
              <a:tabLst/>
              <a:defRPr/>
            </a:pPr>
            <a:r>
              <a:rPr kumimoji="0" lang="da-DK" sz="1600" b="1" i="0" u="none" strike="noStrike" kern="1200" cap="none" spc="0" normalizeH="0" baseline="0" noProof="0" dirty="0" err="1">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Videnscenterchef</a:t>
            </a:r>
            <a:endPar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endParaRPr>
          </a:p>
          <a:p>
            <a:pPr marL="0" marR="0" lvl="0" indent="0" algn="l" defTabSz="914400" rtl="0" eaLnBrk="1" fontAlgn="auto" latinLnBrk="0" hangingPunct="1">
              <a:lnSpc>
                <a:spcPct val="90000"/>
              </a:lnSpc>
              <a:spcBef>
                <a:spcPts val="1000"/>
              </a:spcBef>
              <a:spcAft>
                <a:spcPts val="0"/>
              </a:spcAft>
              <a:buClr>
                <a:srgbClr val="DD6E42"/>
              </a:buClr>
              <a:buSzPct val="130000"/>
              <a:buFont typeface="Arial" panose="020B0604020202020204" pitchFamily="34" charset="0"/>
              <a:buNone/>
              <a:tabLst/>
              <a:defRPr/>
            </a:pP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Videnscentrene for Velfærdsteknologi</a:t>
            </a:r>
          </a:p>
          <a:p>
            <a:pPr marL="0" marR="0" lvl="0" indent="0" algn="l" defTabSz="914400" rtl="0" eaLnBrk="1" fontAlgn="auto" latinLnBrk="0" hangingPunct="1">
              <a:lnSpc>
                <a:spcPct val="90000"/>
              </a:lnSpc>
              <a:spcBef>
                <a:spcPts val="1000"/>
              </a:spcBef>
              <a:spcAft>
                <a:spcPts val="0"/>
              </a:spcAft>
              <a:buClr>
                <a:srgbClr val="DD6E42"/>
              </a:buClr>
              <a:buSzPct val="130000"/>
              <a:buFont typeface="Arial" panose="020B0604020202020204" pitchFamily="34" charset="0"/>
              <a:buNone/>
              <a:tabLst/>
              <a:defRPr/>
            </a:pP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        </a:t>
            </a: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hlinkClick r:id="rId6"/>
              </a:rPr>
              <a:t>mbw@sosuh.dk</a:t>
            </a: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 </a:t>
            </a:r>
          </a:p>
          <a:p>
            <a:pPr marL="0" marR="0" lvl="0" indent="0" algn="l" defTabSz="914400" rtl="0" eaLnBrk="1" fontAlgn="auto" latinLnBrk="0" hangingPunct="1">
              <a:lnSpc>
                <a:spcPct val="90000"/>
              </a:lnSpc>
              <a:spcBef>
                <a:spcPts val="1000"/>
              </a:spcBef>
              <a:spcAft>
                <a:spcPts val="0"/>
              </a:spcAft>
              <a:buClr>
                <a:srgbClr val="DD6E42"/>
              </a:buClr>
              <a:buSzPct val="130000"/>
              <a:buFont typeface="Arial" panose="020B0604020202020204" pitchFamily="34" charset="0"/>
              <a:buNone/>
              <a:tabLst/>
              <a:defRPr/>
            </a:pPr>
            <a:r>
              <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rPr>
              <a:t>        Tlf.nr. +45 25103767</a:t>
            </a:r>
          </a:p>
          <a:p>
            <a:pPr marL="0" marR="0" lvl="0" indent="0" algn="l" defTabSz="914400" rtl="0" eaLnBrk="1" fontAlgn="auto" latinLnBrk="0" hangingPunct="1">
              <a:lnSpc>
                <a:spcPct val="90000"/>
              </a:lnSpc>
              <a:spcBef>
                <a:spcPts val="1000"/>
              </a:spcBef>
              <a:spcAft>
                <a:spcPts val="0"/>
              </a:spcAft>
              <a:buClr>
                <a:srgbClr val="DD6E42"/>
              </a:buClr>
              <a:buSzPct val="130000"/>
              <a:buFont typeface="Arial" panose="020B0604020202020204" pitchFamily="34" charset="0"/>
              <a:buNone/>
              <a:tabLst/>
              <a:defRPr/>
            </a:pPr>
            <a:endParaRPr kumimoji="0" lang="da-DK" sz="1600" b="1" i="0" u="none" strike="noStrike" kern="1200" cap="none" spc="0" normalizeH="0" baseline="0" noProof="0" dirty="0">
              <a:ln>
                <a:noFill/>
              </a:ln>
              <a:solidFill>
                <a:srgbClr val="FFFFFF"/>
              </a:solidFill>
              <a:effectLst/>
              <a:uLnTx/>
              <a:uFillTx/>
              <a:latin typeface="Malgun Gothic Semilight" panose="020B0502040204020203" pitchFamily="34" charset="-128"/>
              <a:ea typeface="Malgun Gothic Semilight" panose="020B0502040204020203" pitchFamily="34" charset="-128"/>
              <a:cs typeface="Malgun Gothic Semilight" panose="020B0502040204020203" pitchFamily="34" charset="-128"/>
            </a:endParaRPr>
          </a:p>
        </p:txBody>
      </p:sp>
      <p:sp>
        <p:nvSpPr>
          <p:cNvPr id="13" name="Titel 3"/>
          <p:cNvSpPr txBox="1">
            <a:spLocks/>
          </p:cNvSpPr>
          <p:nvPr/>
        </p:nvSpPr>
        <p:spPr>
          <a:xfrm>
            <a:off x="6450885" y="2171700"/>
            <a:ext cx="3860475" cy="363452"/>
          </a:xfrm>
          <a:prstGeom prst="rect">
            <a:avLst/>
          </a:prstGeom>
        </p:spPr>
        <p:txBody>
          <a:bodyPr vert="horz" lIns="91440" tIns="45720" rIns="91440" bIns="45720" rtlCol="0" anchor="b">
            <a:noAutofit/>
          </a:bodyPr>
          <a:lstStyle>
            <a:lvl1pPr algn="l" defTabSz="914400" rtl="0" eaLnBrk="1" latinLnBrk="0" hangingPunct="1">
              <a:lnSpc>
                <a:spcPct val="90000"/>
              </a:lnSpc>
              <a:spcBef>
                <a:spcPct val="0"/>
              </a:spcBef>
              <a:buNone/>
              <a:defRPr sz="6000" kern="1200">
                <a:solidFill>
                  <a:schemeClr val="tx1"/>
                </a:solidFill>
                <a:latin typeface="Malgun Gothic" panose="020B0503020000020004" pitchFamily="34" charset="-127"/>
                <a:ea typeface="Malgun Gothic" panose="020B0503020000020004" pitchFamily="34" charset="-127"/>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a-DK" sz="2400" b="1" i="0" u="none" strike="noStrike" kern="1200" cap="none" spc="0" normalizeH="0" baseline="0" noProof="0" dirty="0">
                <a:ln>
                  <a:noFill/>
                </a:ln>
                <a:solidFill>
                  <a:srgbClr val="DD6E42"/>
                </a:solidFill>
                <a:effectLst/>
                <a:uLnTx/>
                <a:uFillTx/>
                <a:latin typeface="Malgun Gothic" panose="020B0503020000020004" pitchFamily="34" charset="-127"/>
                <a:ea typeface="Malgun Gothic" panose="020B0503020000020004" pitchFamily="34" charset="-127"/>
                <a:cs typeface="+mj-cs"/>
              </a:rPr>
              <a:t>Kontaktinformation</a:t>
            </a:r>
            <a:endParaRPr kumimoji="0" lang="da-DK" sz="2800" b="0" i="0" u="none" strike="noStrike" kern="1200" cap="none" spc="0" normalizeH="0" baseline="0" noProof="0" dirty="0">
              <a:ln>
                <a:noFill/>
              </a:ln>
              <a:solidFill>
                <a:srgbClr val="DD6E42"/>
              </a:solidFill>
              <a:effectLst/>
              <a:uLnTx/>
              <a:uFillTx/>
              <a:latin typeface="Malgun Gothic" panose="020B0503020000020004" pitchFamily="34" charset="-127"/>
              <a:ea typeface="Malgun Gothic" panose="020B0503020000020004" pitchFamily="34" charset="-127"/>
              <a:cs typeface="+mj-cs"/>
            </a:endParaRPr>
          </a:p>
        </p:txBody>
      </p:sp>
      <p:pic>
        <p:nvPicPr>
          <p:cNvPr id="14" name="Grafik 6" descr="Konvolut med massiv udfyldning">
            <a:extLst>
              <a:ext uri="{FF2B5EF4-FFF2-40B4-BE49-F238E27FC236}">
                <a16:creationId xmlns:a16="http://schemas.microsoft.com/office/drawing/2014/main" id="{82547EC6-F10D-C869-EAC2-90734CE17EB0}"/>
              </a:ext>
            </a:extLst>
          </p:cNvPr>
          <p:cNvPicPr>
            <a:picLocks noChangeAspect="1"/>
          </p:cNvPicPr>
          <p:nvPr/>
        </p:nvPicPr>
        <p:blipFill rotWithShape="1">
          <a:blip r:embed="rId7">
            <a:duotone>
              <a:schemeClr val="accent4">
                <a:shade val="45000"/>
                <a:satMod val="135000"/>
              </a:schemeClr>
              <a:prstClr val="white"/>
            </a:duotone>
            <a:extLst>
              <a:ext uri="{96DAC541-7B7A-43D3-8B79-37D633B846F1}">
                <asvg:svgBlip xmlns:asvg="http://schemas.microsoft.com/office/drawing/2016/SVG/main" r:embed="rId8"/>
              </a:ext>
            </a:extLst>
          </a:blip>
          <a:srcRect l="7206" t="20160" r="7199" b="19854"/>
          <a:stretch/>
        </p:blipFill>
        <p:spPr>
          <a:xfrm>
            <a:off x="6616311" y="3755898"/>
            <a:ext cx="252000" cy="176604"/>
          </a:xfrm>
          <a:prstGeom prst="rect">
            <a:avLst/>
          </a:prstGeom>
        </p:spPr>
      </p:pic>
      <p:pic>
        <p:nvPicPr>
          <p:cNvPr id="15" name="Grafik 9" descr="Telefonrør med massiv udfyldning">
            <a:extLst>
              <a:ext uri="{FF2B5EF4-FFF2-40B4-BE49-F238E27FC236}">
                <a16:creationId xmlns:a16="http://schemas.microsoft.com/office/drawing/2014/main" id="{54C11047-6D59-E316-6B69-93E9A51E3A14}"/>
              </a:ext>
            </a:extLst>
          </p:cNvPr>
          <p:cNvPicPr>
            <a:picLocks noChangeAspect="1"/>
          </p:cNvPicPr>
          <p:nvPr/>
        </p:nvPicPr>
        <p:blipFill>
          <a:blip r:embed="rId9">
            <a:duotone>
              <a:schemeClr val="accent4">
                <a:shade val="45000"/>
                <a:satMod val="135000"/>
              </a:schemeClr>
              <a:prstClr val="white"/>
            </a:duotone>
            <a:extLst>
              <a:ext uri="{96DAC541-7B7A-43D3-8B79-37D633B846F1}">
                <asvg:svgBlip xmlns:asvg="http://schemas.microsoft.com/office/drawing/2016/SVG/main" r:embed="rId10"/>
              </a:ext>
            </a:extLst>
          </a:blip>
          <a:stretch>
            <a:fillRect/>
          </a:stretch>
        </p:blipFill>
        <p:spPr>
          <a:xfrm>
            <a:off x="6614922" y="4037374"/>
            <a:ext cx="252000" cy="252000"/>
          </a:xfrm>
          <a:prstGeom prst="rect">
            <a:avLst/>
          </a:prstGeom>
        </p:spPr>
      </p:pic>
    </p:spTree>
    <p:extLst>
      <p:ext uri="{BB962C8B-B14F-4D97-AF65-F5344CB8AC3E}">
        <p14:creationId xmlns:p14="http://schemas.microsoft.com/office/powerpoint/2010/main" val="171889051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B7AD9F6-8CE7-4299-8FC6-328F4DCD3F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D6DB2813-2201-4CEC-A17F-0F7DF882E6AD}"/>
              </a:ext>
            </a:extLst>
          </p:cNvPr>
          <p:cNvSpPr>
            <a:spLocks noGrp="1"/>
          </p:cNvSpPr>
          <p:nvPr>
            <p:ph type="ctrTitle"/>
          </p:nvPr>
        </p:nvSpPr>
        <p:spPr>
          <a:xfrm>
            <a:off x="5297762" y="640080"/>
            <a:ext cx="6251110" cy="3566160"/>
          </a:xfrm>
        </p:spPr>
        <p:txBody>
          <a:bodyPr anchor="b">
            <a:normAutofit fontScale="90000"/>
          </a:bodyPr>
          <a:lstStyle/>
          <a:p>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endParaRPr lang="da-DK" sz="1800" dirty="0"/>
          </a:p>
        </p:txBody>
      </p:sp>
      <p:sp>
        <p:nvSpPr>
          <p:cNvPr id="3" name="Undertitel 2">
            <a:extLst>
              <a:ext uri="{FF2B5EF4-FFF2-40B4-BE49-F238E27FC236}">
                <a16:creationId xmlns:a16="http://schemas.microsoft.com/office/drawing/2014/main" id="{3FC38910-6333-4110-BD19-EC666676A448}"/>
              </a:ext>
            </a:extLst>
          </p:cNvPr>
          <p:cNvSpPr>
            <a:spLocks noGrp="1"/>
          </p:cNvSpPr>
          <p:nvPr>
            <p:ph type="subTitle" idx="1"/>
          </p:nvPr>
        </p:nvSpPr>
        <p:spPr>
          <a:xfrm>
            <a:off x="4277243" y="568760"/>
            <a:ext cx="7471326" cy="682678"/>
          </a:xfrm>
        </p:spPr>
        <p:txBody>
          <a:bodyPr>
            <a:normAutofit/>
          </a:bodyPr>
          <a:lstStyle/>
          <a:p>
            <a:pPr algn="l"/>
            <a:r>
              <a:rPr lang="da-DK" sz="2000" b="1" dirty="0">
                <a:solidFill>
                  <a:schemeClr val="bg1"/>
                </a:solidFill>
              </a:rPr>
              <a:t>	    Fagforskningsdag 27. april 2023</a:t>
            </a:r>
            <a:endParaRPr lang="da-DK" sz="2000" dirty="0"/>
          </a:p>
        </p:txBody>
      </p:sp>
      <p:pic>
        <p:nvPicPr>
          <p:cNvPr id="5" name="Billede 4">
            <a:extLst>
              <a:ext uri="{FF2B5EF4-FFF2-40B4-BE49-F238E27FC236}">
                <a16:creationId xmlns:a16="http://schemas.microsoft.com/office/drawing/2014/main" id="{C7AAB959-C801-483A-B2F5-26DE57654931}"/>
              </a:ext>
            </a:extLst>
          </p:cNvPr>
          <p:cNvPicPr>
            <a:picLocks noChangeAspect="1"/>
          </p:cNvPicPr>
          <p:nvPr/>
        </p:nvPicPr>
        <p:blipFill rotWithShape="1">
          <a:blip r:embed="rId3">
            <a:extLst>
              <a:ext uri="{28A0092B-C50C-407E-A947-70E740481C1C}">
                <a14:useLocalDpi xmlns:a14="http://schemas.microsoft.com/office/drawing/2010/main" val="0"/>
              </a:ext>
            </a:extLst>
          </a:blip>
          <a:srcRect r="-1" b="1709"/>
          <a:stretch/>
        </p:blipFill>
        <p:spPr>
          <a:xfrm>
            <a:off x="3048" y="0"/>
            <a:ext cx="4657344" cy="6857990"/>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p:spPr>
      </p:pic>
      <p:sp>
        <p:nvSpPr>
          <p:cNvPr id="12" name="sketchy line">
            <a:extLst>
              <a:ext uri="{FF2B5EF4-FFF2-40B4-BE49-F238E27FC236}">
                <a16:creationId xmlns:a16="http://schemas.microsoft.com/office/drawing/2014/main" id="{F49775AF-8896-43EE-92C6-83497D6DC5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12862" y="4409267"/>
            <a:ext cx="4243589" cy="18288"/>
          </a:xfrm>
          <a:custGeom>
            <a:avLst/>
            <a:gdLst>
              <a:gd name="connsiteX0" fmla="*/ 0 w 4243589"/>
              <a:gd name="connsiteY0" fmla="*/ 0 h 18288"/>
              <a:gd name="connsiteX1" fmla="*/ 563791 w 4243589"/>
              <a:gd name="connsiteY1" fmla="*/ 0 h 18288"/>
              <a:gd name="connsiteX2" fmla="*/ 1042710 w 4243589"/>
              <a:gd name="connsiteY2" fmla="*/ 0 h 18288"/>
              <a:gd name="connsiteX3" fmla="*/ 1564066 w 4243589"/>
              <a:gd name="connsiteY3" fmla="*/ 0 h 18288"/>
              <a:gd name="connsiteX4" fmla="*/ 2212729 w 4243589"/>
              <a:gd name="connsiteY4" fmla="*/ 0 h 18288"/>
              <a:gd name="connsiteX5" fmla="*/ 2776520 w 4243589"/>
              <a:gd name="connsiteY5" fmla="*/ 0 h 18288"/>
              <a:gd name="connsiteX6" fmla="*/ 3297875 w 4243589"/>
              <a:gd name="connsiteY6" fmla="*/ 0 h 18288"/>
              <a:gd name="connsiteX7" fmla="*/ 4243589 w 4243589"/>
              <a:gd name="connsiteY7" fmla="*/ 0 h 18288"/>
              <a:gd name="connsiteX8" fmla="*/ 4243589 w 4243589"/>
              <a:gd name="connsiteY8" fmla="*/ 18288 h 18288"/>
              <a:gd name="connsiteX9" fmla="*/ 3637362 w 4243589"/>
              <a:gd name="connsiteY9" fmla="*/ 18288 h 18288"/>
              <a:gd name="connsiteX10" fmla="*/ 3116007 w 4243589"/>
              <a:gd name="connsiteY10" fmla="*/ 18288 h 18288"/>
              <a:gd name="connsiteX11" fmla="*/ 2424908 w 4243589"/>
              <a:gd name="connsiteY11" fmla="*/ 18288 h 18288"/>
              <a:gd name="connsiteX12" fmla="*/ 1861117 w 4243589"/>
              <a:gd name="connsiteY12" fmla="*/ 18288 h 18288"/>
              <a:gd name="connsiteX13" fmla="*/ 1382198 w 4243589"/>
              <a:gd name="connsiteY13" fmla="*/ 18288 h 18288"/>
              <a:gd name="connsiteX14" fmla="*/ 733535 w 4243589"/>
              <a:gd name="connsiteY14" fmla="*/ 18288 h 18288"/>
              <a:gd name="connsiteX15" fmla="*/ 0 w 4243589"/>
              <a:gd name="connsiteY15" fmla="*/ 18288 h 18288"/>
              <a:gd name="connsiteX16" fmla="*/ 0 w 4243589"/>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18288"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3987" y="7429"/>
                  <a:pt x="4243569" y="10822"/>
                  <a:pt x="4243589" y="18288"/>
                </a:cubicBezTo>
                <a:cubicBezTo>
                  <a:pt x="4112949" y="-2855"/>
                  <a:pt x="3928037" y="1831"/>
                  <a:pt x="3637362" y="18288"/>
                </a:cubicBezTo>
                <a:cubicBezTo>
                  <a:pt x="3346687" y="34745"/>
                  <a:pt x="3254446" y="26669"/>
                  <a:pt x="3116007" y="18288"/>
                </a:cubicBezTo>
                <a:cubicBezTo>
                  <a:pt x="2977569" y="9907"/>
                  <a:pt x="2620228" y="28873"/>
                  <a:pt x="2424908" y="18288"/>
                </a:cubicBezTo>
                <a:cubicBezTo>
                  <a:pt x="2229588" y="7703"/>
                  <a:pt x="2088287" y="-3854"/>
                  <a:pt x="1861117" y="18288"/>
                </a:cubicBezTo>
                <a:cubicBezTo>
                  <a:pt x="1633947" y="40430"/>
                  <a:pt x="1502447" y="-871"/>
                  <a:pt x="1382198" y="18288"/>
                </a:cubicBezTo>
                <a:cubicBezTo>
                  <a:pt x="1261949" y="37447"/>
                  <a:pt x="1045440" y="28353"/>
                  <a:pt x="733535" y="18288"/>
                </a:cubicBezTo>
                <a:cubicBezTo>
                  <a:pt x="421630" y="8223"/>
                  <a:pt x="341257" y="-18359"/>
                  <a:pt x="0" y="18288"/>
                </a:cubicBezTo>
                <a:cubicBezTo>
                  <a:pt x="-591" y="13205"/>
                  <a:pt x="-663" y="6329"/>
                  <a:pt x="0" y="0"/>
                </a:cubicBezTo>
                <a:close/>
              </a:path>
              <a:path w="4243589" h="18288"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2703" y="5429"/>
                  <a:pt x="4244410" y="14046"/>
                  <a:pt x="4243589" y="18288"/>
                </a:cubicBezTo>
                <a:cubicBezTo>
                  <a:pt x="4130424" y="-1240"/>
                  <a:pt x="3932803" y="42249"/>
                  <a:pt x="3722234" y="18288"/>
                </a:cubicBezTo>
                <a:cubicBezTo>
                  <a:pt x="3511665" y="-5673"/>
                  <a:pt x="3269903" y="45994"/>
                  <a:pt x="3116007" y="18288"/>
                </a:cubicBezTo>
                <a:cubicBezTo>
                  <a:pt x="2962111" y="-9418"/>
                  <a:pt x="2744280" y="23224"/>
                  <a:pt x="2509780" y="18288"/>
                </a:cubicBezTo>
                <a:cubicBezTo>
                  <a:pt x="2275280" y="13352"/>
                  <a:pt x="2066059" y="43664"/>
                  <a:pt x="1945989" y="18288"/>
                </a:cubicBezTo>
                <a:cubicBezTo>
                  <a:pt x="1825919" y="-7088"/>
                  <a:pt x="1407329" y="12616"/>
                  <a:pt x="1254890" y="18288"/>
                </a:cubicBezTo>
                <a:cubicBezTo>
                  <a:pt x="1102451" y="23960"/>
                  <a:pt x="837950" y="31673"/>
                  <a:pt x="563791" y="18288"/>
                </a:cubicBezTo>
                <a:cubicBezTo>
                  <a:pt x="289632" y="4903"/>
                  <a:pt x="132768" y="7105"/>
                  <a:pt x="0" y="18288"/>
                </a:cubicBezTo>
                <a:cubicBezTo>
                  <a:pt x="668" y="13665"/>
                  <a:pt x="578" y="5675"/>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kstfelt 3">
            <a:extLst>
              <a:ext uri="{FF2B5EF4-FFF2-40B4-BE49-F238E27FC236}">
                <a16:creationId xmlns:a16="http://schemas.microsoft.com/office/drawing/2014/main" id="{89FBAE9C-9977-4878-9F97-720B071CA7CA}"/>
              </a:ext>
            </a:extLst>
          </p:cNvPr>
          <p:cNvSpPr txBox="1"/>
          <p:nvPr/>
        </p:nvSpPr>
        <p:spPr>
          <a:xfrm>
            <a:off x="3614058" y="4206241"/>
            <a:ext cx="8895104" cy="231809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da-DK" sz="5400" b="1" i="1" dirty="0">
                <a:solidFill>
                  <a:schemeClr val="bg1"/>
                </a:solidFill>
                <a:latin typeface="Calibri" panose="020F0502020204030204"/>
              </a:rPr>
              <a:t>Vi afholder Fagforskningsdag torsdag 2. maj 2024</a:t>
            </a:r>
            <a:endParaRPr kumimoji="0" lang="da-DK" sz="5400" b="1" i="1" u="none" strike="noStrike" kern="1200" cap="none" spc="0" normalizeH="0" baseline="0" noProof="0" dirty="0">
              <a:ln>
                <a:noFill/>
              </a:ln>
              <a:solidFill>
                <a:schemeClr val="bg1"/>
              </a:solidFill>
              <a:effectLst/>
              <a:uLnTx/>
              <a:uFillTx/>
              <a:latin typeface="Calibri" panose="020F0502020204030204"/>
              <a:ea typeface="+mn-ea"/>
              <a:cs typeface="+mn-cs"/>
            </a:endParaRPr>
          </a:p>
        </p:txBody>
      </p:sp>
      <p:pic>
        <p:nvPicPr>
          <p:cNvPr id="8" name="Billede 7">
            <a:extLst>
              <a:ext uri="{FF2B5EF4-FFF2-40B4-BE49-F238E27FC236}">
                <a16:creationId xmlns:a16="http://schemas.microsoft.com/office/drawing/2014/main" id="{09D47C09-6B90-4DF9-ACC8-21B2ECA3A45B}"/>
              </a:ext>
            </a:extLst>
          </p:cNvPr>
          <p:cNvPicPr>
            <a:picLocks noChangeAspect="1"/>
          </p:cNvPicPr>
          <p:nvPr/>
        </p:nvPicPr>
        <p:blipFill>
          <a:blip r:embed="rId4"/>
          <a:stretch>
            <a:fillRect/>
          </a:stretch>
        </p:blipFill>
        <p:spPr>
          <a:xfrm>
            <a:off x="10503697" y="585233"/>
            <a:ext cx="1270298" cy="682677"/>
          </a:xfrm>
          <a:prstGeom prst="rect">
            <a:avLst/>
          </a:prstGeom>
        </p:spPr>
      </p:pic>
      <p:sp>
        <p:nvSpPr>
          <p:cNvPr id="7" name="Tekstfelt 6">
            <a:extLst>
              <a:ext uri="{FF2B5EF4-FFF2-40B4-BE49-F238E27FC236}">
                <a16:creationId xmlns:a16="http://schemas.microsoft.com/office/drawing/2014/main" id="{F8C471A7-3D33-E32B-B0B1-7CBCA0E5F814}"/>
              </a:ext>
            </a:extLst>
          </p:cNvPr>
          <p:cNvSpPr txBox="1"/>
          <p:nvPr/>
        </p:nvSpPr>
        <p:spPr>
          <a:xfrm>
            <a:off x="5310206" y="2707901"/>
            <a:ext cx="6108907"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9600" b="0" i="0" u="none" strike="noStrike" kern="1200" cap="none" spc="0" normalizeH="0" baseline="0" noProof="0" dirty="0">
                <a:ln>
                  <a:noFill/>
                </a:ln>
                <a:solidFill>
                  <a:prstClr val="white"/>
                </a:solidFill>
                <a:effectLst/>
                <a:uLnTx/>
                <a:uFillTx/>
                <a:latin typeface="Calibri" panose="020F0502020204030204"/>
                <a:ea typeface="+mn-ea"/>
                <a:cs typeface="+mn-cs"/>
              </a:rPr>
              <a:t>TAK for </a:t>
            </a:r>
            <a:r>
              <a:rPr kumimoji="0" lang="da-DK" sz="9600" b="0" i="0" u="none" strike="noStrike" kern="1200" cap="none" spc="0" normalizeH="0" baseline="0" noProof="0" dirty="0" err="1">
                <a:ln>
                  <a:noFill/>
                </a:ln>
                <a:solidFill>
                  <a:prstClr val="white"/>
                </a:solidFill>
                <a:effectLst/>
                <a:uLnTx/>
                <a:uFillTx/>
                <a:latin typeface="Calibri" panose="020F0502020204030204"/>
                <a:ea typeface="+mn-ea"/>
                <a:cs typeface="+mn-cs"/>
              </a:rPr>
              <a:t>idag</a:t>
            </a:r>
            <a:endParaRPr kumimoji="0" lang="da-DK" sz="9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7065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7675026B-CB1C-5BD3-6404-C9C1094BD4B4}"/>
              </a:ext>
            </a:extLst>
          </p:cNvPr>
          <p:cNvSpPr>
            <a:spLocks noGrp="1"/>
          </p:cNvSpPr>
          <p:nvPr>
            <p:ph type="title"/>
          </p:nvPr>
        </p:nvSpPr>
        <p:spPr>
          <a:xfrm rot="16200000">
            <a:off x="-1325880" y="1947672"/>
            <a:ext cx="5961888" cy="2788920"/>
          </a:xfrm>
        </p:spPr>
        <p:txBody>
          <a:bodyPr anchor="ctr">
            <a:normAutofit/>
          </a:bodyPr>
          <a:lstStyle/>
          <a:p>
            <a:r>
              <a:rPr lang="da-DK" dirty="0">
                <a:solidFill>
                  <a:schemeClr val="bg1"/>
                </a:solidFill>
              </a:rPr>
              <a:t>Livskvalitet hos patienter/ borgere med KOL-kuffert</a:t>
            </a:r>
          </a:p>
        </p:txBody>
      </p:sp>
      <p:sp>
        <p:nvSpPr>
          <p:cNvPr id="3" name="Pladsholder til indhold 2">
            <a:extLst>
              <a:ext uri="{FF2B5EF4-FFF2-40B4-BE49-F238E27FC236}">
                <a16:creationId xmlns:a16="http://schemas.microsoft.com/office/drawing/2014/main" id="{160BFB94-8B91-E3E6-C381-02D8D1E841CF}"/>
              </a:ext>
            </a:extLst>
          </p:cNvPr>
          <p:cNvSpPr>
            <a:spLocks noGrp="1"/>
          </p:cNvSpPr>
          <p:nvPr>
            <p:ph idx="1"/>
          </p:nvPr>
        </p:nvSpPr>
        <p:spPr>
          <a:xfrm>
            <a:off x="4071068" y="561703"/>
            <a:ext cx="7750818" cy="6061166"/>
          </a:xfrm>
        </p:spPr>
        <p:txBody>
          <a:bodyPr anchor="ctr">
            <a:normAutofit/>
          </a:bodyPr>
          <a:lstStyle/>
          <a:p>
            <a:pPr marL="0" indent="0">
              <a:spcBef>
                <a:spcPts val="0"/>
              </a:spcBef>
              <a:spcAft>
                <a:spcPts val="800"/>
              </a:spcAft>
              <a:buNone/>
            </a:pPr>
            <a:r>
              <a:rPr lang="da-DK" sz="1800" dirty="0">
                <a:effectLst/>
                <a:latin typeface="Calibri" panose="020F0502020204030204" pitchFamily="34" charset="0"/>
                <a:ea typeface="Calibri" panose="020F0502020204030204" pitchFamily="34" charset="0"/>
                <a:cs typeface="Times New Roman" panose="02020603050405020304" pitchFamily="18" charset="0"/>
              </a:rPr>
              <a:t>Formålet er at undersøge om telemedicin skaber livskvalitet hos patienter/borgere med KOL - bosiddende på Bornholm ved:</a:t>
            </a:r>
          </a:p>
          <a:p>
            <a:pPr>
              <a:lnSpc>
                <a:spcPct val="107000"/>
              </a:lnSpc>
              <a:spcAft>
                <a:spcPts val="800"/>
              </a:spcAft>
            </a:pPr>
            <a:r>
              <a:rPr lang="da-DK" sz="1800" dirty="0">
                <a:effectLst/>
                <a:latin typeface="Calibri" panose="020F0502020204030204" pitchFamily="34" charset="0"/>
                <a:ea typeface="Calibri" panose="020F0502020204030204" pitchFamily="34" charset="0"/>
                <a:cs typeface="Times New Roman" panose="02020603050405020304" pitchFamily="18" charset="0"/>
              </a:rPr>
              <a:t>at beskrive og reflektere over en gruppe menneskers </a:t>
            </a:r>
            <a:r>
              <a:rPr lang="da-DK" sz="1800" dirty="0" err="1">
                <a:effectLst/>
                <a:latin typeface="Calibri" panose="020F0502020204030204" pitchFamily="34" charset="0"/>
                <a:ea typeface="Calibri" panose="020F0502020204030204" pitchFamily="34" charset="0"/>
                <a:cs typeface="Times New Roman" panose="02020603050405020304" pitchFamily="18" charset="0"/>
              </a:rPr>
              <a:t>livskvaliltet</a:t>
            </a:r>
            <a:r>
              <a:rPr lang="da-DK" sz="1800" dirty="0">
                <a:effectLst/>
                <a:latin typeface="Calibri" panose="020F0502020204030204" pitchFamily="34" charset="0"/>
                <a:ea typeface="Calibri" panose="020F0502020204030204" pitchFamily="34" charset="0"/>
                <a:cs typeface="Times New Roman" panose="02020603050405020304" pitchFamily="18" charset="0"/>
              </a:rPr>
              <a:t> på baggrund af sygdommen KOL i forbindelse med at være visiteret til KOL-kuffert.</a:t>
            </a:r>
          </a:p>
          <a:p>
            <a:pPr>
              <a:lnSpc>
                <a:spcPct val="107000"/>
              </a:lnSpc>
              <a:spcAft>
                <a:spcPts val="800"/>
              </a:spcAft>
            </a:pPr>
            <a:r>
              <a:rPr lang="da-DK" sz="1800" dirty="0">
                <a:effectLst/>
                <a:latin typeface="Calibri" panose="020F0502020204030204" pitchFamily="34" charset="0"/>
                <a:ea typeface="Calibri" panose="020F0502020204030204" pitchFamily="34" charset="0"/>
                <a:cs typeface="Times New Roman" panose="02020603050405020304" pitchFamily="18" charset="0"/>
              </a:rPr>
              <a:t> at tilvejebringe et empirisk materiale, der kan danne grundlag for tværfaglige diskussioner af såvel sundhedsfaglig, etisk og af institutionel karakter med henblik på eventuelle muligheder, der kan anvendes til at kvalificere brugen af velfærdsteknologi blandt borgere med KOL med henblik på at fremme livsmodet på trods af vanskelige sygdomsvilkår.</a:t>
            </a:r>
          </a:p>
        </p:txBody>
      </p:sp>
      <p:pic>
        <p:nvPicPr>
          <p:cNvPr id="5" name="Billede 4">
            <a:extLst>
              <a:ext uri="{FF2B5EF4-FFF2-40B4-BE49-F238E27FC236}">
                <a16:creationId xmlns:a16="http://schemas.microsoft.com/office/drawing/2014/main" id="{86173F59-2376-C041-C083-B5A64171F4A9}"/>
              </a:ext>
            </a:extLst>
          </p:cNvPr>
          <p:cNvPicPr>
            <a:picLocks noChangeAspect="1"/>
          </p:cNvPicPr>
          <p:nvPr/>
        </p:nvPicPr>
        <p:blipFill>
          <a:blip r:embed="rId2"/>
          <a:stretch>
            <a:fillRect/>
          </a:stretch>
        </p:blipFill>
        <p:spPr>
          <a:xfrm>
            <a:off x="10049277" y="5693563"/>
            <a:ext cx="2164268" cy="1164437"/>
          </a:xfrm>
          <a:prstGeom prst="rect">
            <a:avLst/>
          </a:prstGeom>
        </p:spPr>
      </p:pic>
    </p:spTree>
    <p:extLst>
      <p:ext uri="{BB962C8B-B14F-4D97-AF65-F5344CB8AC3E}">
        <p14:creationId xmlns:p14="http://schemas.microsoft.com/office/powerpoint/2010/main" val="312691879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Åbn døre">
            <a:extLst>
              <a:ext uri="{FF2B5EF4-FFF2-40B4-BE49-F238E27FC236}">
                <a16:creationId xmlns:a16="http://schemas.microsoft.com/office/drawing/2014/main" id="{54C96F34-B945-6C53-951E-5F2D1719CBF5}"/>
              </a:ext>
            </a:extLst>
          </p:cNvPr>
          <p:cNvPicPr>
            <a:picLocks noChangeAspect="1"/>
          </p:cNvPicPr>
          <p:nvPr/>
        </p:nvPicPr>
        <p:blipFill rotWithShape="1">
          <a:blip r:embed="rId3"/>
          <a:srcRect t="394" r="-2" b="30632"/>
          <a:stretch/>
        </p:blipFill>
        <p:spPr>
          <a:xfrm>
            <a:off x="4883025" y="10"/>
            <a:ext cx="7308975" cy="3364982"/>
          </a:xfrm>
          <a:custGeom>
            <a:avLst/>
            <a:gdLst/>
            <a:ahLst/>
            <a:cxnLst/>
            <a:rect l="l" t="t" r="r" b="b"/>
            <a:pathLst>
              <a:path w="7308975" h="3364992">
                <a:moveTo>
                  <a:pt x="0" y="0"/>
                </a:moveTo>
                <a:lnTo>
                  <a:pt x="7308975" y="0"/>
                </a:lnTo>
                <a:lnTo>
                  <a:pt x="7308975" y="3364992"/>
                </a:lnTo>
                <a:lnTo>
                  <a:pt x="1210305" y="3364992"/>
                </a:lnTo>
                <a:lnTo>
                  <a:pt x="1192705" y="2943200"/>
                </a:lnTo>
                <a:cubicBezTo>
                  <a:pt x="1098874" y="1825108"/>
                  <a:pt x="684692" y="821621"/>
                  <a:pt x="62981" y="69271"/>
                </a:cubicBezTo>
                <a:close/>
              </a:path>
            </a:pathLst>
          </a:custGeom>
        </p:spPr>
      </p:pic>
      <p:pic>
        <p:nvPicPr>
          <p:cNvPr id="1026" name="Picture 2">
            <a:extLst>
              <a:ext uri="{FF2B5EF4-FFF2-40B4-BE49-F238E27FC236}">
                <a16:creationId xmlns:a16="http://schemas.microsoft.com/office/drawing/2014/main" id="{E7CD8AFB-D5E9-58DE-5F15-E289CFC053C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2" b="32294"/>
          <a:stretch/>
        </p:blipFill>
        <p:spPr bwMode="auto">
          <a:xfrm>
            <a:off x="4883025" y="3493008"/>
            <a:ext cx="7308975" cy="3364992"/>
          </a:xfrm>
          <a:custGeom>
            <a:avLst/>
            <a:gdLst/>
            <a:ahLst/>
            <a:cxnLst/>
            <a:rect l="l" t="t" r="r" b="b"/>
            <a:pathLst>
              <a:path w="7308975" h="3364992">
                <a:moveTo>
                  <a:pt x="1210305" y="0"/>
                </a:moveTo>
                <a:lnTo>
                  <a:pt x="7308975" y="0"/>
                </a:lnTo>
                <a:lnTo>
                  <a:pt x="7308975" y="3364992"/>
                </a:lnTo>
                <a:lnTo>
                  <a:pt x="0" y="3364992"/>
                </a:lnTo>
                <a:lnTo>
                  <a:pt x="62981" y="3295722"/>
                </a:lnTo>
                <a:cubicBezTo>
                  <a:pt x="684692" y="2543371"/>
                  <a:pt x="1098874" y="1539884"/>
                  <a:pt x="1192705" y="421793"/>
                </a:cubicBezTo>
                <a:close/>
              </a:path>
            </a:pathLst>
          </a:custGeom>
          <a:noFill/>
          <a:extLst>
            <a:ext uri="{909E8E84-426E-40DD-AFC4-6F175D3DCCD1}">
              <a14:hiddenFill xmlns:a14="http://schemas.microsoft.com/office/drawing/2010/main">
                <a:solidFill>
                  <a:srgbClr val="FFFFFF"/>
                </a:solidFill>
              </a14:hiddenFill>
            </a:ext>
          </a:extLst>
        </p:spPr>
      </p:pic>
      <p:sp>
        <p:nvSpPr>
          <p:cNvPr id="2" name="Titel 1">
            <a:extLst>
              <a:ext uri="{FF2B5EF4-FFF2-40B4-BE49-F238E27FC236}">
                <a16:creationId xmlns:a16="http://schemas.microsoft.com/office/drawing/2014/main" id="{39521322-A4A7-32F5-D792-8D02E917A3B6}"/>
              </a:ext>
            </a:extLst>
          </p:cNvPr>
          <p:cNvSpPr>
            <a:spLocks noGrp="1"/>
          </p:cNvSpPr>
          <p:nvPr>
            <p:ph type="title"/>
          </p:nvPr>
        </p:nvSpPr>
        <p:spPr>
          <a:xfrm>
            <a:off x="448056" y="859536"/>
            <a:ext cx="4832802" cy="1243584"/>
          </a:xfrm>
        </p:spPr>
        <p:txBody>
          <a:bodyPr>
            <a:normAutofit/>
          </a:bodyPr>
          <a:lstStyle/>
          <a:p>
            <a:r>
              <a:rPr lang="da-DK" sz="3400" dirty="0"/>
              <a:t>KOL - kufferten</a:t>
            </a:r>
          </a:p>
        </p:txBody>
      </p:sp>
      <p:sp>
        <p:nvSpPr>
          <p:cNvPr id="3" name="Pladsholder til indhold 2">
            <a:extLst>
              <a:ext uri="{FF2B5EF4-FFF2-40B4-BE49-F238E27FC236}">
                <a16:creationId xmlns:a16="http://schemas.microsoft.com/office/drawing/2014/main" id="{97C34920-830B-9E17-C446-6908B751AB6E}"/>
              </a:ext>
            </a:extLst>
          </p:cNvPr>
          <p:cNvSpPr>
            <a:spLocks noGrp="1"/>
          </p:cNvSpPr>
          <p:nvPr>
            <p:ph idx="1"/>
          </p:nvPr>
        </p:nvSpPr>
        <p:spPr>
          <a:xfrm>
            <a:off x="434118" y="2373112"/>
            <a:ext cx="5452332" cy="3664351"/>
          </a:xfrm>
        </p:spPr>
        <p:txBody>
          <a:bodyPr>
            <a:normAutofit fontScale="92500" lnSpcReduction="20000"/>
          </a:bodyPr>
          <a:lstStyle/>
          <a:p>
            <a:pPr marL="0" indent="0">
              <a:buNone/>
            </a:pPr>
            <a:r>
              <a:rPr lang="da-DK" sz="1900" dirty="0">
                <a:effectLst/>
                <a:latin typeface="Calibri" panose="020F0502020204030204" pitchFamily="34" charset="0"/>
                <a:ea typeface="Calibri" panose="020F0502020204030204" pitchFamily="34" charset="0"/>
                <a:cs typeface="Times New Roman" panose="02020603050405020304" pitchFamily="18" charset="0"/>
              </a:rPr>
              <a:t>I 2020 iværksatte Bornholms Hospital teleambulatorier, med det formål at patienter derved undgår at rejse til hovedstadsområdet og i stedet kan konsultere specialisten digitalt. </a:t>
            </a:r>
          </a:p>
          <a:p>
            <a:pPr marL="0" indent="0">
              <a:buNone/>
            </a:pPr>
            <a:r>
              <a:rPr lang="da-DK" sz="1900" dirty="0">
                <a:effectLst/>
                <a:latin typeface="Calibri" panose="020F0502020204030204" pitchFamily="34" charset="0"/>
                <a:ea typeface="Calibri" panose="020F0502020204030204" pitchFamily="34" charset="0"/>
                <a:cs typeface="Times New Roman" panose="02020603050405020304" pitchFamily="18" charset="0"/>
              </a:rPr>
              <a:t>Projektet rummer også digitale hjemmekonsultationer til KOL-patienter via KOL-kufferten. </a:t>
            </a:r>
          </a:p>
          <a:p>
            <a:pPr marL="0" indent="0">
              <a:buNone/>
            </a:pPr>
            <a:r>
              <a:rPr lang="da-DK" sz="1900" dirty="0">
                <a:effectLst/>
                <a:latin typeface="Calibri" panose="020F0502020204030204" pitchFamily="34" charset="0"/>
                <a:ea typeface="Calibri" panose="020F0502020204030204" pitchFamily="34" charset="0"/>
                <a:cs typeface="Times New Roman" panose="02020603050405020304" pitchFamily="18" charset="0"/>
              </a:rPr>
              <a:t>En KOL-kuffert udleveret fra Bornholms Hospital indeholder en iPad, en ilt </a:t>
            </a:r>
            <a:r>
              <a:rPr lang="da-DK" sz="1900" dirty="0" err="1">
                <a:effectLst/>
                <a:latin typeface="Calibri" panose="020F0502020204030204" pitchFamily="34" charset="0"/>
                <a:ea typeface="Calibri" panose="020F0502020204030204" pitchFamily="34" charset="0"/>
                <a:cs typeface="Times New Roman" panose="02020603050405020304" pitchFamily="18" charset="0"/>
              </a:rPr>
              <a:t>saturationsmåler</a:t>
            </a:r>
            <a:r>
              <a:rPr lang="da-DK" sz="1900" dirty="0">
                <a:effectLst/>
                <a:latin typeface="Calibri" panose="020F0502020204030204" pitchFamily="34" charset="0"/>
                <a:ea typeface="Calibri" panose="020F0502020204030204" pitchFamily="34" charset="0"/>
                <a:cs typeface="Times New Roman" panose="02020603050405020304" pitchFamily="18" charset="0"/>
              </a:rPr>
              <a:t>, to spytbakker og en pep-fløjte. </a:t>
            </a:r>
          </a:p>
          <a:p>
            <a:pPr marL="0" indent="0">
              <a:buNone/>
            </a:pPr>
            <a:r>
              <a:rPr lang="da-DK" sz="1900" b="0" i="0" dirty="0">
                <a:effectLst/>
                <a:latin typeface="mariregular"/>
              </a:rPr>
              <a:t>Med udlevering af kufferten får patienterne redskaber, de selv kan anvende, så de kan følge med i egne data som f.eks. iltmætning og puls gennem tiden.</a:t>
            </a:r>
            <a:endParaRPr lang="da-DK" sz="1900" dirty="0">
              <a:effectLst/>
              <a:latin typeface="Calibri" panose="020F0502020204030204" pitchFamily="34" charset="0"/>
              <a:ea typeface="Calibri" panose="020F0502020204030204" pitchFamily="34" charset="0"/>
              <a:cs typeface="Times New Roman" panose="02020603050405020304" pitchFamily="18" charset="0"/>
            </a:endParaRPr>
          </a:p>
          <a:p>
            <a:pPr marL="0" indent="0">
              <a:buNone/>
            </a:pPr>
            <a:r>
              <a:rPr lang="da-DK" sz="1800" b="0" i="0" dirty="0">
                <a:effectLst/>
                <a:latin typeface="maribook"/>
              </a:rPr>
              <a:t>Målet er at styrke KOL-patienters indsigt i eget helbred og forebygge indlæggelser. </a:t>
            </a:r>
            <a:endParaRPr lang="da-DK" sz="1800" dirty="0"/>
          </a:p>
          <a:p>
            <a:pPr marL="0" indent="0">
              <a:buNone/>
            </a:pPr>
            <a:r>
              <a:rPr lang="da-DK" sz="1200" dirty="0">
                <a:hlinkClick r:id="rId5"/>
              </a:rPr>
              <a:t>Telekuffert giver KOL-patienter tryghed (bornholmshospital.dk)</a:t>
            </a:r>
            <a:endParaRPr lang="da-DK" sz="1800" dirty="0"/>
          </a:p>
          <a:p>
            <a:pPr marL="0" indent="0">
              <a:buNone/>
            </a:pPr>
            <a:endParaRPr lang="da-DK" sz="1900" dirty="0"/>
          </a:p>
          <a:p>
            <a:pPr marL="0" indent="0">
              <a:buNone/>
            </a:pPr>
            <a:endParaRPr lang="da-DK" sz="1900" dirty="0"/>
          </a:p>
        </p:txBody>
      </p:sp>
      <p:pic>
        <p:nvPicPr>
          <p:cNvPr id="4" name="Billede 3">
            <a:extLst>
              <a:ext uri="{FF2B5EF4-FFF2-40B4-BE49-F238E27FC236}">
                <a16:creationId xmlns:a16="http://schemas.microsoft.com/office/drawing/2014/main" id="{DAE62B08-F73A-3684-77C8-E18171A500E0}"/>
              </a:ext>
            </a:extLst>
          </p:cNvPr>
          <p:cNvPicPr>
            <a:picLocks noChangeAspect="1"/>
          </p:cNvPicPr>
          <p:nvPr/>
        </p:nvPicPr>
        <p:blipFill>
          <a:blip r:embed="rId6"/>
          <a:stretch>
            <a:fillRect/>
          </a:stretch>
        </p:blipFill>
        <p:spPr>
          <a:xfrm>
            <a:off x="10027732" y="5693553"/>
            <a:ext cx="2164268" cy="1164437"/>
          </a:xfrm>
          <a:prstGeom prst="rect">
            <a:avLst/>
          </a:prstGeom>
        </p:spPr>
      </p:pic>
    </p:spTree>
    <p:extLst>
      <p:ext uri="{BB962C8B-B14F-4D97-AF65-F5344CB8AC3E}">
        <p14:creationId xmlns:p14="http://schemas.microsoft.com/office/powerpoint/2010/main" val="92148513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290DB37-CEF8-CEF2-1AD7-BE1893A7815A}"/>
              </a:ext>
            </a:extLst>
          </p:cNvPr>
          <p:cNvSpPr>
            <a:spLocks noGrp="1"/>
          </p:cNvSpPr>
          <p:nvPr>
            <p:ph type="title"/>
          </p:nvPr>
        </p:nvSpPr>
        <p:spPr>
          <a:xfrm rot="16200000">
            <a:off x="-1325880" y="1947672"/>
            <a:ext cx="5961888" cy="2788920"/>
          </a:xfrm>
        </p:spPr>
        <p:txBody>
          <a:bodyPr anchor="ctr">
            <a:normAutofit/>
          </a:bodyPr>
          <a:lstStyle/>
          <a:p>
            <a:r>
              <a:rPr lang="da-DK" sz="4800">
                <a:solidFill>
                  <a:schemeClr val="bg1"/>
                </a:solidFill>
              </a:rPr>
              <a:t>Metode</a:t>
            </a:r>
          </a:p>
        </p:txBody>
      </p:sp>
      <p:sp>
        <p:nvSpPr>
          <p:cNvPr id="3" name="Pladsholder til indhold 2">
            <a:extLst>
              <a:ext uri="{FF2B5EF4-FFF2-40B4-BE49-F238E27FC236}">
                <a16:creationId xmlns:a16="http://schemas.microsoft.com/office/drawing/2014/main" id="{8C83D590-E98E-8E66-690F-F6D85D7EE404}"/>
              </a:ext>
            </a:extLst>
          </p:cNvPr>
          <p:cNvSpPr>
            <a:spLocks noGrp="1"/>
          </p:cNvSpPr>
          <p:nvPr>
            <p:ph idx="1"/>
          </p:nvPr>
        </p:nvSpPr>
        <p:spPr>
          <a:xfrm>
            <a:off x="4071067" y="841246"/>
            <a:ext cx="7364719" cy="5362783"/>
          </a:xfrm>
        </p:spPr>
        <p:txBody>
          <a:bodyPr anchor="ctr">
            <a:normAutofit/>
          </a:bodyPr>
          <a:lstStyle/>
          <a:p>
            <a:pPr marL="0" indent="0">
              <a:spcAft>
                <a:spcPts val="800"/>
              </a:spcAft>
              <a:buNone/>
            </a:pPr>
            <a:r>
              <a:rPr lang="da-DK" sz="2000" b="1" i="1" dirty="0">
                <a:solidFill>
                  <a:schemeClr val="tx2"/>
                </a:solidFill>
                <a:latin typeface="Calibri" panose="020F0502020204030204" pitchFamily="34" charset="0"/>
                <a:ea typeface="Calibri" panose="020F0502020204030204" pitchFamily="34" charset="0"/>
                <a:cs typeface="Times New Roman" panose="02020603050405020304" pitchFamily="18" charset="0"/>
              </a:rPr>
              <a:t>Projektet består af fire komplementære delundersøgelser:</a:t>
            </a:r>
          </a:p>
          <a:p>
            <a:pPr marL="0" indent="0">
              <a:spcAft>
                <a:spcPts val="800"/>
              </a:spcAft>
              <a:buNone/>
            </a:pPr>
            <a:r>
              <a:rPr lang="da-DK" sz="1800" dirty="0">
                <a:solidFill>
                  <a:schemeClr val="tx2"/>
                </a:solidFill>
                <a:latin typeface="Calibri" panose="020F0502020204030204" pitchFamily="34" charset="0"/>
                <a:ea typeface="Calibri" panose="020F0502020204030204" pitchFamily="34" charset="0"/>
                <a:cs typeface="Times New Roman" panose="02020603050405020304" pitchFamily="18" charset="0"/>
              </a:rPr>
              <a:t>A) </a:t>
            </a:r>
            <a:r>
              <a:rPr lang="da-DK" sz="1800" b="1" dirty="0">
                <a:solidFill>
                  <a:schemeClr val="tx2"/>
                </a:solidFill>
                <a:latin typeface="Calibri" panose="020F0502020204030204" pitchFamily="34" charset="0"/>
                <a:ea typeface="Calibri" panose="020F0502020204030204" pitchFamily="34" charset="0"/>
                <a:cs typeface="Times New Roman" panose="02020603050405020304" pitchFamily="18" charset="0"/>
              </a:rPr>
              <a:t>Systematisk litteratursøgning</a:t>
            </a:r>
            <a:r>
              <a:rPr lang="da-DK" sz="1800" dirty="0">
                <a:solidFill>
                  <a:schemeClr val="tx2"/>
                </a:solidFill>
                <a:latin typeface="Calibri" panose="020F0502020204030204" pitchFamily="34" charset="0"/>
                <a:ea typeface="Calibri" panose="020F0502020204030204" pitchFamily="34" charset="0"/>
                <a:cs typeface="Times New Roman" panose="02020603050405020304" pitchFamily="18" charset="0"/>
              </a:rPr>
              <a:t>: </a:t>
            </a:r>
            <a:r>
              <a:rPr lang="da-DK" sz="1800" dirty="0"/>
              <a:t>KOL-patienters oplevelse af at have en KOL-kuffert som telemedicinsk hjælpemiddel – et kvalitativt </a:t>
            </a:r>
            <a:r>
              <a:rPr lang="da-DK" sz="1800" dirty="0" err="1"/>
              <a:t>review</a:t>
            </a:r>
            <a:r>
              <a:rPr lang="da-DK" sz="1800" dirty="0"/>
              <a:t>. </a:t>
            </a:r>
          </a:p>
          <a:p>
            <a:pPr marL="0" indent="0">
              <a:buNone/>
            </a:pPr>
            <a:r>
              <a:rPr lang="da-DK" sz="1800" dirty="0">
                <a:solidFill>
                  <a:schemeClr val="tx2"/>
                </a:solidFill>
              </a:rPr>
              <a:t>B) </a:t>
            </a:r>
            <a:r>
              <a:rPr lang="da-DK" sz="1800" b="1" dirty="0">
                <a:solidFill>
                  <a:schemeClr val="tx2"/>
                </a:solidFill>
              </a:rPr>
              <a:t>Semistruktureret interview med 12 borgere med KOL</a:t>
            </a:r>
            <a:r>
              <a:rPr lang="da-DK" sz="1800" dirty="0">
                <a:solidFill>
                  <a:schemeClr val="tx2"/>
                </a:solidFill>
              </a:rPr>
              <a:t>, bosiddende på Bornholm med det formål at beskrive og reflektere over deres livskvalitet på baggrund af sygdommen KOL i forbindelse med at være visiteret til KOL-kuffert. </a:t>
            </a:r>
          </a:p>
          <a:p>
            <a:pPr marL="0" indent="0">
              <a:buNone/>
            </a:pPr>
            <a:r>
              <a:rPr lang="da-DK" sz="1800" dirty="0">
                <a:solidFill>
                  <a:schemeClr val="tx2"/>
                </a:solidFill>
              </a:rPr>
              <a:t>C) </a:t>
            </a:r>
            <a:r>
              <a:rPr lang="da-DK" sz="1800" b="1" dirty="0">
                <a:solidFill>
                  <a:schemeClr val="tx2"/>
                </a:solidFill>
              </a:rPr>
              <a:t>Fokusgruppeinterview med færdiguddannede 7 SSH/SSA ansat i BRK </a:t>
            </a:r>
            <a:r>
              <a:rPr lang="da-DK" sz="1800" dirty="0">
                <a:solidFill>
                  <a:schemeClr val="tx2"/>
                </a:solidFill>
              </a:rPr>
              <a:t>om deres oplevelse af livskvalitet ved brug af velfærdsteknologi hos borgere. </a:t>
            </a:r>
          </a:p>
          <a:p>
            <a:pPr marL="0" indent="0">
              <a:buNone/>
            </a:pPr>
            <a:r>
              <a:rPr lang="da-DK" sz="1800" dirty="0">
                <a:solidFill>
                  <a:schemeClr val="tx2"/>
                </a:solidFill>
              </a:rPr>
              <a:t>D) </a:t>
            </a:r>
            <a:r>
              <a:rPr lang="da-DK" sz="1800" b="1" dirty="0">
                <a:solidFill>
                  <a:schemeClr val="tx2"/>
                </a:solidFill>
              </a:rPr>
              <a:t>Fokusgruppeinterview med 5 SSH/SSA-elever </a:t>
            </a:r>
            <a:r>
              <a:rPr lang="da-DK" sz="1800" dirty="0">
                <a:solidFill>
                  <a:schemeClr val="tx2"/>
                </a:solidFill>
              </a:rPr>
              <a:t>om deres nuværende oplevelse af velfærdsteknologi og tanker om brugen af velfærdsteknologi som færdiguddannede. </a:t>
            </a:r>
          </a:p>
          <a:p>
            <a:endParaRPr lang="da-DK" sz="1800" dirty="0">
              <a:solidFill>
                <a:schemeClr val="tx2"/>
              </a:solidFill>
            </a:endParaRPr>
          </a:p>
        </p:txBody>
      </p:sp>
      <p:pic>
        <p:nvPicPr>
          <p:cNvPr id="5" name="Billede 4">
            <a:extLst>
              <a:ext uri="{FF2B5EF4-FFF2-40B4-BE49-F238E27FC236}">
                <a16:creationId xmlns:a16="http://schemas.microsoft.com/office/drawing/2014/main" id="{A9E69A08-A42F-8D66-14BB-AB8628D0CF98}"/>
              </a:ext>
            </a:extLst>
          </p:cNvPr>
          <p:cNvPicPr>
            <a:picLocks noChangeAspect="1"/>
          </p:cNvPicPr>
          <p:nvPr/>
        </p:nvPicPr>
        <p:blipFill>
          <a:blip r:embed="rId3"/>
          <a:stretch>
            <a:fillRect/>
          </a:stretch>
        </p:blipFill>
        <p:spPr>
          <a:xfrm>
            <a:off x="10000086" y="5688896"/>
            <a:ext cx="2164268" cy="1164437"/>
          </a:xfrm>
          <a:prstGeom prst="rect">
            <a:avLst/>
          </a:prstGeom>
        </p:spPr>
      </p:pic>
    </p:spTree>
    <p:extLst>
      <p:ext uri="{BB962C8B-B14F-4D97-AF65-F5344CB8AC3E}">
        <p14:creationId xmlns:p14="http://schemas.microsoft.com/office/powerpoint/2010/main" val="136105020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290DB37-CEF8-CEF2-1AD7-BE1893A7815A}"/>
              </a:ext>
            </a:extLst>
          </p:cNvPr>
          <p:cNvSpPr>
            <a:spLocks noGrp="1"/>
          </p:cNvSpPr>
          <p:nvPr>
            <p:ph type="title"/>
          </p:nvPr>
        </p:nvSpPr>
        <p:spPr>
          <a:xfrm rot="16200000">
            <a:off x="-1325880" y="1947672"/>
            <a:ext cx="5961888" cy="2788920"/>
          </a:xfrm>
        </p:spPr>
        <p:txBody>
          <a:bodyPr anchor="ctr">
            <a:normAutofit/>
          </a:bodyPr>
          <a:lstStyle/>
          <a:p>
            <a:r>
              <a:rPr lang="da-DK" sz="4800" dirty="0">
                <a:solidFill>
                  <a:schemeClr val="bg1"/>
                </a:solidFill>
              </a:rPr>
              <a:t>Delprojekt 1A</a:t>
            </a:r>
            <a:br>
              <a:rPr lang="da-DK" sz="4800" dirty="0">
                <a:solidFill>
                  <a:schemeClr val="bg1"/>
                </a:solidFill>
              </a:rPr>
            </a:br>
            <a:endParaRPr lang="da-DK" sz="4800" dirty="0">
              <a:solidFill>
                <a:schemeClr val="bg1"/>
              </a:solidFill>
            </a:endParaRPr>
          </a:p>
        </p:txBody>
      </p:sp>
      <p:sp>
        <p:nvSpPr>
          <p:cNvPr id="3" name="Pladsholder til indhold 2">
            <a:extLst>
              <a:ext uri="{FF2B5EF4-FFF2-40B4-BE49-F238E27FC236}">
                <a16:creationId xmlns:a16="http://schemas.microsoft.com/office/drawing/2014/main" id="{8C83D590-E98E-8E66-690F-F6D85D7EE404}"/>
              </a:ext>
            </a:extLst>
          </p:cNvPr>
          <p:cNvSpPr>
            <a:spLocks noGrp="1"/>
          </p:cNvSpPr>
          <p:nvPr>
            <p:ph idx="1"/>
          </p:nvPr>
        </p:nvSpPr>
        <p:spPr>
          <a:xfrm>
            <a:off x="4071067" y="555586"/>
            <a:ext cx="7364719" cy="5648444"/>
          </a:xfrm>
        </p:spPr>
        <p:txBody>
          <a:bodyPr anchor="ctr">
            <a:normAutofit/>
          </a:bodyPr>
          <a:lstStyle/>
          <a:p>
            <a:pPr marL="0" marR="0" lvl="0" indent="0" algn="l" defTabSz="914400" rtl="0" eaLnBrk="1" fontAlgn="auto" latinLnBrk="0" hangingPunct="1">
              <a:lnSpc>
                <a:spcPct val="107000"/>
              </a:lnSpc>
              <a:spcBef>
                <a:spcPts val="1000"/>
              </a:spcBef>
              <a:spcAft>
                <a:spcPts val="800"/>
              </a:spcAft>
              <a:buClrTx/>
              <a:buSzTx/>
              <a:buFont typeface="Arial" panose="020B0604020202020204" pitchFamily="34" charset="0"/>
              <a:buNone/>
              <a:tabLst/>
              <a:defRPr/>
            </a:pPr>
            <a:r>
              <a:rPr kumimoji="0" lang="da-DK" sz="22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Forskningsspørgsmål</a:t>
            </a:r>
            <a:r>
              <a:rPr kumimoji="0" lang="da-DK" sz="2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da-DK" sz="2600" b="0" i="0" u="none" strike="noStrike" kern="1200" cap="none" spc="0" normalizeH="0" baseline="0" noProof="0" dirty="0">
                <a:ln>
                  <a:noFill/>
                </a:ln>
                <a:solidFill>
                  <a:prstClr val="black"/>
                </a:solidFill>
                <a:effectLst/>
                <a:uLnTx/>
                <a:uFillTx/>
                <a:latin typeface="Calibri" panose="020F0502020204030204"/>
                <a:ea typeface="+mn-ea"/>
                <a:cs typeface="+mn-cs"/>
              </a:rPr>
              <a:t>At undersøge KOL-patienters oplevelse af at have en KOL-kuffert som telemedicinsk hjælpemiddel. </a:t>
            </a:r>
          </a:p>
          <a:p>
            <a:pPr marL="228600" marR="0" lvl="0" indent="-228600" algn="l" defTabSz="914400" rtl="0" eaLnBrk="1" fontAlgn="auto" latinLnBrk="0" hangingPunct="1">
              <a:lnSpc>
                <a:spcPct val="107000"/>
              </a:lnSpc>
              <a:spcBef>
                <a:spcPts val="1000"/>
              </a:spcBef>
              <a:spcAft>
                <a:spcPts val="800"/>
              </a:spcAft>
              <a:buClrTx/>
              <a:buSzTx/>
              <a:buFont typeface="Arial" panose="020B0604020202020204" pitchFamily="34" charset="0"/>
              <a:buChar char="•"/>
              <a:tabLst/>
              <a:defRPr/>
            </a:pPr>
            <a:endPar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 name="Billede 4">
            <a:extLst>
              <a:ext uri="{FF2B5EF4-FFF2-40B4-BE49-F238E27FC236}">
                <a16:creationId xmlns:a16="http://schemas.microsoft.com/office/drawing/2014/main" id="{A9E69A08-A42F-8D66-14BB-AB8628D0CF98}"/>
              </a:ext>
            </a:extLst>
          </p:cNvPr>
          <p:cNvPicPr>
            <a:picLocks noChangeAspect="1"/>
          </p:cNvPicPr>
          <p:nvPr/>
        </p:nvPicPr>
        <p:blipFill>
          <a:blip r:embed="rId3"/>
          <a:stretch>
            <a:fillRect/>
          </a:stretch>
        </p:blipFill>
        <p:spPr>
          <a:xfrm>
            <a:off x="10607438" y="6015669"/>
            <a:ext cx="1556915" cy="837664"/>
          </a:xfrm>
          <a:prstGeom prst="rect">
            <a:avLst/>
          </a:prstGeom>
        </p:spPr>
      </p:pic>
      <p:sp>
        <p:nvSpPr>
          <p:cNvPr id="4" name="Tekstfelt 3">
            <a:extLst>
              <a:ext uri="{FF2B5EF4-FFF2-40B4-BE49-F238E27FC236}">
                <a16:creationId xmlns:a16="http://schemas.microsoft.com/office/drawing/2014/main" id="{08C2D74C-CD91-3430-00D9-E201CE54D979}"/>
              </a:ext>
            </a:extLst>
          </p:cNvPr>
          <p:cNvSpPr txBox="1"/>
          <p:nvPr/>
        </p:nvSpPr>
        <p:spPr>
          <a:xfrm>
            <a:off x="9103732" y="5604277"/>
            <a:ext cx="4545195" cy="415498"/>
          </a:xfrm>
          <a:prstGeom prst="rect">
            <a:avLst/>
          </a:prstGeom>
          <a:noFill/>
        </p:spPr>
        <p:txBody>
          <a:bodyPr wrap="square" rtlCol="0">
            <a:spAutoFit/>
          </a:bodyPr>
          <a:lstStyle/>
          <a:p>
            <a:pPr algn="ctr"/>
            <a:r>
              <a:rPr lang="da-DK" sz="1050" i="1" dirty="0">
                <a:solidFill>
                  <a:schemeClr val="bg1"/>
                </a:solidFill>
              </a:rPr>
              <a:t>Verena Gulstad</a:t>
            </a:r>
          </a:p>
          <a:p>
            <a:pPr algn="ctr"/>
            <a:r>
              <a:rPr lang="da-DK" sz="1050" i="1" dirty="0">
                <a:solidFill>
                  <a:schemeClr val="bg1"/>
                </a:solidFill>
              </a:rPr>
              <a:t>Pernille Kofoed Nielsen</a:t>
            </a:r>
          </a:p>
        </p:txBody>
      </p:sp>
    </p:spTree>
    <p:extLst>
      <p:ext uri="{BB962C8B-B14F-4D97-AF65-F5344CB8AC3E}">
        <p14:creationId xmlns:p14="http://schemas.microsoft.com/office/powerpoint/2010/main" val="144369434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290DB37-CEF8-CEF2-1AD7-BE1893A7815A}"/>
              </a:ext>
            </a:extLst>
          </p:cNvPr>
          <p:cNvSpPr>
            <a:spLocks noGrp="1"/>
          </p:cNvSpPr>
          <p:nvPr>
            <p:ph type="title"/>
          </p:nvPr>
        </p:nvSpPr>
        <p:spPr>
          <a:xfrm rot="16200000">
            <a:off x="-1325880" y="1947672"/>
            <a:ext cx="5961888" cy="2788920"/>
          </a:xfrm>
        </p:spPr>
        <p:txBody>
          <a:bodyPr anchor="ctr">
            <a:normAutofit/>
          </a:bodyPr>
          <a:lstStyle/>
          <a:p>
            <a:r>
              <a:rPr lang="da-DK" sz="4800" dirty="0">
                <a:solidFill>
                  <a:schemeClr val="bg1"/>
                </a:solidFill>
              </a:rPr>
              <a:t>Delprojekt 1A</a:t>
            </a:r>
            <a:br>
              <a:rPr lang="da-DK" sz="4800" dirty="0">
                <a:solidFill>
                  <a:schemeClr val="bg1"/>
                </a:solidFill>
              </a:rPr>
            </a:br>
            <a:endParaRPr lang="da-DK" sz="4800" dirty="0">
              <a:solidFill>
                <a:schemeClr val="bg1"/>
              </a:solidFill>
            </a:endParaRPr>
          </a:p>
        </p:txBody>
      </p:sp>
      <p:sp>
        <p:nvSpPr>
          <p:cNvPr id="3" name="Pladsholder til indhold 2">
            <a:extLst>
              <a:ext uri="{FF2B5EF4-FFF2-40B4-BE49-F238E27FC236}">
                <a16:creationId xmlns:a16="http://schemas.microsoft.com/office/drawing/2014/main" id="{8C83D590-E98E-8E66-690F-F6D85D7EE404}"/>
              </a:ext>
            </a:extLst>
          </p:cNvPr>
          <p:cNvSpPr>
            <a:spLocks noGrp="1"/>
          </p:cNvSpPr>
          <p:nvPr>
            <p:ph idx="1"/>
          </p:nvPr>
        </p:nvSpPr>
        <p:spPr>
          <a:xfrm>
            <a:off x="4071067" y="555586"/>
            <a:ext cx="7364719" cy="5648444"/>
          </a:xfrm>
        </p:spPr>
        <p:txBody>
          <a:bodyPr anchor="ctr">
            <a:normAutofit/>
          </a:bodyPr>
          <a:lstStyle/>
          <a:p>
            <a:pPr marL="0" marR="0" lvl="0" indent="0" algn="l" defTabSz="914400" rtl="0" eaLnBrk="1" fontAlgn="auto" latinLnBrk="0" hangingPunct="1">
              <a:lnSpc>
                <a:spcPct val="107000"/>
              </a:lnSpc>
              <a:spcBef>
                <a:spcPts val="1000"/>
              </a:spcBef>
              <a:spcAft>
                <a:spcPts val="800"/>
              </a:spcAft>
              <a:buClrTx/>
              <a:buSzTx/>
              <a:buFont typeface="Arial" panose="020B0604020202020204" pitchFamily="34" charset="0"/>
              <a:buNone/>
              <a:tabLst/>
              <a:defRPr/>
            </a:pPr>
            <a:r>
              <a:rPr kumimoji="0" lang="da-DK" sz="22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Systematisk litteratursøgning</a:t>
            </a:r>
            <a:r>
              <a:rPr kumimoji="0" lang="da-DK" sz="2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a:t>
            </a:r>
          </a:p>
          <a:p>
            <a:pPr marL="228600" marR="0" lvl="0" indent="-228600" algn="l" defTabSz="914400" rtl="0" eaLnBrk="1" fontAlgn="auto" latinLnBrk="0" hangingPunct="1">
              <a:lnSpc>
                <a:spcPct val="107000"/>
              </a:lnSpc>
              <a:spcBef>
                <a:spcPts val="1000"/>
              </a:spcBef>
              <a:spcAft>
                <a:spcPts val="800"/>
              </a:spcAft>
              <a:buClrTx/>
              <a:buSzTx/>
              <a:buFont typeface="Arial" panose="020B0604020202020204" pitchFamily="34" charset="0"/>
              <a:buChar char="•"/>
              <a:tabLst/>
              <a:defRPr/>
            </a:pP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PICO søgestrategien anvendes med kontrollerede emneord kombineret med fritekst ord</a:t>
            </a:r>
          </a:p>
          <a:p>
            <a:pPr marL="228600" marR="0" lvl="0" indent="-228600" algn="l" defTabSz="914400" rtl="0" eaLnBrk="1" fontAlgn="auto" latinLnBrk="0" hangingPunct="1">
              <a:lnSpc>
                <a:spcPct val="107000"/>
              </a:lnSpc>
              <a:spcBef>
                <a:spcPts val="1000"/>
              </a:spcBef>
              <a:spcAft>
                <a:spcPts val="800"/>
              </a:spcAft>
              <a:buClrTx/>
              <a:buSzTx/>
              <a:buFont typeface="Arial" panose="020B0604020202020204" pitchFamily="34" charset="0"/>
              <a:buChar char="•"/>
              <a:tabLst/>
              <a:defRPr/>
            </a:pP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Der søges 10 år tilbage i databaserne PubMed, </a:t>
            </a:r>
            <a:r>
              <a:rPr kumimoji="0" lang="da-DK" sz="2200" b="0" i="0" u="none" strike="noStrike" kern="1200" cap="none" spc="0" normalizeH="0" baseline="0" noProof="0" dirty="0" err="1">
                <a:ln>
                  <a:noFill/>
                </a:ln>
                <a:solidFill>
                  <a:prstClr val="black"/>
                </a:solidFill>
                <a:effectLst/>
                <a:uLnTx/>
                <a:uFillTx/>
                <a:latin typeface="Calibri" panose="020F0502020204030204"/>
                <a:ea typeface="+mn-ea"/>
                <a:cs typeface="+mn-cs"/>
              </a:rPr>
              <a:t>Cinahl</a:t>
            </a: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da-DK" sz="2200" b="0" i="0" u="none" strike="noStrike" kern="1200" cap="none" spc="0" normalizeH="0" baseline="0" noProof="0" dirty="0" err="1">
                <a:ln>
                  <a:noFill/>
                </a:ln>
                <a:solidFill>
                  <a:prstClr val="black"/>
                </a:solidFill>
                <a:effectLst/>
                <a:uLnTx/>
                <a:uFillTx/>
                <a:latin typeface="Calibri" panose="020F0502020204030204"/>
                <a:ea typeface="+mn-ea"/>
                <a:cs typeface="+mn-cs"/>
              </a:rPr>
              <a:t>Embase</a:t>
            </a: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 Cochrane, Joanna </a:t>
            </a:r>
            <a:r>
              <a:rPr kumimoji="0" lang="da-DK" sz="2200" b="0" i="0" u="none" strike="noStrike" kern="1200" cap="none" spc="0" normalizeH="0" baseline="0" noProof="0" dirty="0" err="1">
                <a:ln>
                  <a:noFill/>
                </a:ln>
                <a:solidFill>
                  <a:prstClr val="black"/>
                </a:solidFill>
                <a:effectLst/>
                <a:uLnTx/>
                <a:uFillTx/>
                <a:latin typeface="Calibri" panose="020F0502020204030204"/>
                <a:ea typeface="+mn-ea"/>
                <a:cs typeface="+mn-cs"/>
              </a:rPr>
              <a:t>Briggs</a:t>
            </a: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 Institute og PROSPERO databaser. </a:t>
            </a:r>
          </a:p>
          <a:p>
            <a:pPr marL="228600" marR="0" lvl="0" indent="-228600" algn="l" defTabSz="914400" rtl="0" eaLnBrk="1" fontAlgn="auto" latinLnBrk="0" hangingPunct="1">
              <a:lnSpc>
                <a:spcPct val="107000"/>
              </a:lnSpc>
              <a:spcBef>
                <a:spcPts val="1000"/>
              </a:spcBef>
              <a:spcAft>
                <a:spcPts val="800"/>
              </a:spcAft>
              <a:buClrTx/>
              <a:buSzTx/>
              <a:buFont typeface="Arial" panose="020B0604020202020204" pitchFamily="34" charset="0"/>
              <a:buChar char="•"/>
              <a:tabLst/>
              <a:defRPr/>
            </a:pP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Relevante artikler udvælges af to uafhængige </a:t>
            </a:r>
            <a:r>
              <a:rPr kumimoji="0" lang="da-DK" sz="2200" b="0" i="0" u="none" strike="noStrike" kern="1200" cap="none" spc="0" normalizeH="0" baseline="0" noProof="0" dirty="0" err="1">
                <a:ln>
                  <a:noFill/>
                </a:ln>
                <a:solidFill>
                  <a:prstClr val="black"/>
                </a:solidFill>
                <a:effectLst/>
                <a:uLnTx/>
                <a:uFillTx/>
                <a:latin typeface="Calibri" panose="020F0502020204030204"/>
                <a:ea typeface="+mn-ea"/>
                <a:cs typeface="+mn-cs"/>
              </a:rPr>
              <a:t>reviewere</a:t>
            </a: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 via sortering på titel, abstract og </a:t>
            </a:r>
            <a:r>
              <a:rPr kumimoji="0" lang="da-DK" sz="2200" b="0" i="0" u="none" strike="noStrike" kern="1200" cap="none" spc="0" normalizeH="0" baseline="0" noProof="0" dirty="0" err="1">
                <a:ln>
                  <a:noFill/>
                </a:ln>
                <a:solidFill>
                  <a:prstClr val="black"/>
                </a:solidFill>
                <a:effectLst/>
                <a:uLnTx/>
                <a:uFillTx/>
                <a:latin typeface="Calibri" panose="020F0502020204030204"/>
                <a:ea typeface="+mn-ea"/>
                <a:cs typeface="+mn-cs"/>
              </a:rPr>
              <a:t>fulltext</a:t>
            </a: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228600" marR="0" lvl="0" indent="-228600" algn="l" defTabSz="914400" rtl="0" eaLnBrk="1" fontAlgn="auto" latinLnBrk="0" hangingPunct="1">
              <a:lnSpc>
                <a:spcPct val="107000"/>
              </a:lnSpc>
              <a:spcBef>
                <a:spcPts val="1000"/>
              </a:spcBef>
              <a:spcAft>
                <a:spcPts val="800"/>
              </a:spcAft>
              <a:buClrTx/>
              <a:buSzTx/>
              <a:buFont typeface="Arial" panose="020B0604020202020204" pitchFamily="34" charset="0"/>
              <a:buChar char="•"/>
              <a:tabLst/>
              <a:defRPr/>
            </a:pP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Kædesøgning på referencelister.</a:t>
            </a:r>
            <a:r>
              <a:rPr lang="da-DK" sz="2200" dirty="0">
                <a:solidFill>
                  <a:prstClr val="black"/>
                </a:solidFill>
                <a:latin typeface="Calibri" panose="020F0502020204030204"/>
              </a:rPr>
              <a:t> Citationssøgning i </a:t>
            </a: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SCOPUS. </a:t>
            </a:r>
          </a:p>
          <a:p>
            <a:pPr marL="228600" marR="0" lvl="0" indent="-228600" algn="l" defTabSz="914400" rtl="0" eaLnBrk="1" fontAlgn="auto" latinLnBrk="0" hangingPunct="1">
              <a:lnSpc>
                <a:spcPct val="107000"/>
              </a:lnSpc>
              <a:spcBef>
                <a:spcPts val="1000"/>
              </a:spcBef>
              <a:spcAft>
                <a:spcPts val="800"/>
              </a:spcAft>
              <a:buClrTx/>
              <a:buSzTx/>
              <a:buFont typeface="Arial" panose="020B0604020202020204" pitchFamily="34" charset="0"/>
              <a:buChar char="•"/>
              <a:tabLst/>
              <a:defRPr/>
            </a:pP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Søgning efter grå litteratur. </a:t>
            </a:r>
          </a:p>
          <a:p>
            <a:pPr marL="228600" marR="0" lvl="0" indent="-228600" algn="l" defTabSz="914400" rtl="0" eaLnBrk="1" fontAlgn="auto" latinLnBrk="0" hangingPunct="1">
              <a:lnSpc>
                <a:spcPct val="107000"/>
              </a:lnSpc>
              <a:spcBef>
                <a:spcPts val="1000"/>
              </a:spcBef>
              <a:spcAft>
                <a:spcPts val="800"/>
              </a:spcAft>
              <a:buClrTx/>
              <a:buSzTx/>
              <a:buFont typeface="Arial" panose="020B0604020202020204" pitchFamily="34" charset="0"/>
              <a:buChar char="•"/>
              <a:tabLst/>
              <a:defRPr/>
            </a:pPr>
            <a:r>
              <a:rPr kumimoji="0" lang="da-DK" sz="2200" b="0" i="0" u="none" strike="noStrike" kern="1200" cap="none" spc="0" normalizeH="0" baseline="0" noProof="0" dirty="0" err="1">
                <a:ln>
                  <a:noFill/>
                </a:ln>
                <a:solidFill>
                  <a:prstClr val="black"/>
                </a:solidFill>
                <a:effectLst/>
                <a:uLnTx/>
                <a:uFillTx/>
                <a:latin typeface="Calibri" panose="020F0502020204030204"/>
                <a:ea typeface="+mn-ea"/>
                <a:cs typeface="+mn-cs"/>
              </a:rPr>
              <a:t>Zotero</a:t>
            </a:r>
            <a:r>
              <a:rPr kumimoji="0" lang="da-DK" sz="2200" b="0" i="0" u="none" strike="noStrike" kern="1200" cap="none" spc="0" normalizeH="0" baseline="0" noProof="0" dirty="0">
                <a:ln>
                  <a:noFill/>
                </a:ln>
                <a:solidFill>
                  <a:prstClr val="black"/>
                </a:solidFill>
                <a:effectLst/>
                <a:uLnTx/>
                <a:uFillTx/>
                <a:latin typeface="Calibri" panose="020F0502020204030204"/>
                <a:ea typeface="+mn-ea"/>
                <a:cs typeface="+mn-cs"/>
              </a:rPr>
              <a:t>-referencehåndteringsprogram og Excel. </a:t>
            </a:r>
          </a:p>
        </p:txBody>
      </p:sp>
      <p:pic>
        <p:nvPicPr>
          <p:cNvPr id="5" name="Billede 4">
            <a:extLst>
              <a:ext uri="{FF2B5EF4-FFF2-40B4-BE49-F238E27FC236}">
                <a16:creationId xmlns:a16="http://schemas.microsoft.com/office/drawing/2014/main" id="{A9E69A08-A42F-8D66-14BB-AB8628D0CF98}"/>
              </a:ext>
            </a:extLst>
          </p:cNvPr>
          <p:cNvPicPr>
            <a:picLocks noChangeAspect="1"/>
          </p:cNvPicPr>
          <p:nvPr/>
        </p:nvPicPr>
        <p:blipFill>
          <a:blip r:embed="rId3"/>
          <a:stretch>
            <a:fillRect/>
          </a:stretch>
        </p:blipFill>
        <p:spPr>
          <a:xfrm>
            <a:off x="10607438" y="6015669"/>
            <a:ext cx="1556915" cy="837664"/>
          </a:xfrm>
          <a:prstGeom prst="rect">
            <a:avLst/>
          </a:prstGeom>
        </p:spPr>
      </p:pic>
      <p:sp>
        <p:nvSpPr>
          <p:cNvPr id="4" name="Tekstfelt 3">
            <a:extLst>
              <a:ext uri="{FF2B5EF4-FFF2-40B4-BE49-F238E27FC236}">
                <a16:creationId xmlns:a16="http://schemas.microsoft.com/office/drawing/2014/main" id="{BEE18249-E52C-EA9C-A83D-2CAE9FB5F5D0}"/>
              </a:ext>
            </a:extLst>
          </p:cNvPr>
          <p:cNvSpPr txBox="1"/>
          <p:nvPr/>
        </p:nvSpPr>
        <p:spPr>
          <a:xfrm>
            <a:off x="9103732" y="5604277"/>
            <a:ext cx="4545195" cy="4154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Verena Gulstad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Pernille Kofoed Nielsen</a:t>
            </a:r>
          </a:p>
        </p:txBody>
      </p:sp>
    </p:spTree>
    <p:extLst>
      <p:ext uri="{BB962C8B-B14F-4D97-AF65-F5344CB8AC3E}">
        <p14:creationId xmlns:p14="http://schemas.microsoft.com/office/powerpoint/2010/main" val="85162110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290DB37-CEF8-CEF2-1AD7-BE1893A7815A}"/>
              </a:ext>
            </a:extLst>
          </p:cNvPr>
          <p:cNvSpPr>
            <a:spLocks noGrp="1"/>
          </p:cNvSpPr>
          <p:nvPr>
            <p:ph type="title"/>
          </p:nvPr>
        </p:nvSpPr>
        <p:spPr>
          <a:xfrm rot="16200000">
            <a:off x="-1325880" y="1947672"/>
            <a:ext cx="5961888" cy="2788920"/>
          </a:xfrm>
        </p:spPr>
        <p:txBody>
          <a:bodyPr anchor="ctr">
            <a:normAutofit/>
          </a:bodyPr>
          <a:lstStyle/>
          <a:p>
            <a:r>
              <a:rPr lang="da-DK" sz="4800" dirty="0">
                <a:solidFill>
                  <a:schemeClr val="bg1"/>
                </a:solidFill>
              </a:rPr>
              <a:t>Delprojekt 1A</a:t>
            </a:r>
            <a:br>
              <a:rPr lang="da-DK" sz="4800" dirty="0">
                <a:solidFill>
                  <a:schemeClr val="bg1"/>
                </a:solidFill>
              </a:rPr>
            </a:br>
            <a:endParaRPr lang="da-DK" sz="4800" dirty="0">
              <a:solidFill>
                <a:schemeClr val="bg1"/>
              </a:solidFill>
            </a:endParaRPr>
          </a:p>
        </p:txBody>
      </p:sp>
      <p:sp>
        <p:nvSpPr>
          <p:cNvPr id="3" name="Pladsholder til indhold 2">
            <a:extLst>
              <a:ext uri="{FF2B5EF4-FFF2-40B4-BE49-F238E27FC236}">
                <a16:creationId xmlns:a16="http://schemas.microsoft.com/office/drawing/2014/main" id="{8C83D590-E98E-8E66-690F-F6D85D7EE404}"/>
              </a:ext>
            </a:extLst>
          </p:cNvPr>
          <p:cNvSpPr>
            <a:spLocks noGrp="1"/>
          </p:cNvSpPr>
          <p:nvPr>
            <p:ph idx="1"/>
          </p:nvPr>
        </p:nvSpPr>
        <p:spPr>
          <a:xfrm>
            <a:off x="4071067" y="555586"/>
            <a:ext cx="7647168" cy="5648444"/>
          </a:xfrm>
        </p:spPr>
        <p:txBody>
          <a:bodyPr anchor="ctr">
            <a:normAutofit fontScale="92500" lnSpcReduction="10000"/>
          </a:bodyPr>
          <a:lstStyle/>
          <a:p>
            <a:pPr marL="0" marR="0" lvl="0" indent="0" algn="l" defTabSz="914400" rtl="0" eaLnBrk="1" fontAlgn="auto" latinLnBrk="0" hangingPunct="1">
              <a:lnSpc>
                <a:spcPct val="107000"/>
              </a:lnSpc>
              <a:spcBef>
                <a:spcPts val="1000"/>
              </a:spcBef>
              <a:spcAft>
                <a:spcPts val="800"/>
              </a:spcAft>
              <a:buClrTx/>
              <a:buSzTx/>
              <a:buFont typeface="Arial" panose="020B0604020202020204" pitchFamily="34" charset="0"/>
              <a:buNone/>
              <a:tabLst/>
              <a:defRPr/>
            </a:pPr>
            <a:r>
              <a:rPr kumimoji="0" lang="da-DK" sz="22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Resultater</a:t>
            </a:r>
            <a:r>
              <a:rPr kumimoji="0" lang="da-DK" sz="2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a:t>
            </a:r>
          </a:p>
          <a:p>
            <a:r>
              <a:rPr lang="da-DK" sz="2400" dirty="0"/>
              <a:t>Søgningerne resulterede i 101 hits</a:t>
            </a:r>
          </a:p>
          <a:p>
            <a:r>
              <a:rPr lang="da-DK" sz="2400" dirty="0"/>
              <a:t>Vurdering og rensning for dubletter =&gt; 8 hits</a:t>
            </a:r>
          </a:p>
          <a:p>
            <a:r>
              <a:rPr lang="da-DK" sz="2400" dirty="0"/>
              <a:t>Artiklerne </a:t>
            </a:r>
            <a:r>
              <a:rPr kumimoji="0" lang="da-DK" sz="2400" b="0" i="0" u="none" strike="noStrike" kern="1200" cap="none" spc="0" normalizeH="0" baseline="0" noProof="0" dirty="0">
                <a:ln>
                  <a:noFill/>
                </a:ln>
                <a:solidFill>
                  <a:prstClr val="black"/>
                </a:solidFill>
                <a:effectLst/>
                <a:uLnTx/>
                <a:uFillTx/>
                <a:latin typeface="Calibri" panose="020F0502020204030204"/>
                <a:ea typeface="+mn-ea"/>
                <a:cs typeface="+mn-cs"/>
              </a:rPr>
              <a:t>, primært skandinaviske, </a:t>
            </a:r>
            <a:r>
              <a:rPr lang="da-DK" sz="2400" dirty="0"/>
              <a:t>peger på, at KOL-patienter oplever øget sikkerhed og fleksibilitet ved hjemmemonitorering, hvilket tolkes som indikatorer for livskvalitet. </a:t>
            </a:r>
          </a:p>
          <a:p>
            <a:r>
              <a:rPr lang="da-DK" sz="2400" dirty="0"/>
              <a:t>Det fremgår ikke, hvad det er, der giver denne oplevelse af sikkerhed? Er det monitorering, indrapportering og overvågning af de vitale værdier eller er det de deraf afledte og regelmæssige samtaler med sygeplejersken? Ville det fx give samme oplevelse af sikkerhed, at tale sygeplejersken uden at indsendte kvantitative data?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da-DK" sz="2400" b="0" i="0" u="none" strike="noStrike" kern="1200" cap="none" spc="0" normalizeH="0" baseline="0" noProof="0" dirty="0">
                <a:ln>
                  <a:noFill/>
                </a:ln>
                <a:solidFill>
                  <a:prstClr val="black"/>
                </a:solidFill>
                <a:effectLst/>
                <a:uLnTx/>
                <a:uFillTx/>
                <a:latin typeface="Calibri" panose="020F0502020204030204"/>
                <a:ea typeface="+mn-ea"/>
                <a:cs typeface="+mn-cs"/>
              </a:rPr>
              <a:t>Én af de udvalgte kvalitative artikler peger på at KOL-patienterne oplever fordele ved brugen af velfærdsteknologiske hjælpemidler bl.a. </a:t>
            </a:r>
            <a:r>
              <a:rPr kumimoji="0" lang="da-DK" sz="2400" b="0" i="0" u="none" strike="noStrike" kern="1200" cap="none" spc="0" normalizeH="0" baseline="0" noProof="0" dirty="0" err="1">
                <a:ln>
                  <a:noFill/>
                </a:ln>
                <a:solidFill>
                  <a:prstClr val="black"/>
                </a:solidFill>
                <a:effectLst/>
                <a:uLnTx/>
                <a:uFillTx/>
                <a:latin typeface="Calibri" panose="020F0502020204030204"/>
                <a:ea typeface="+mn-ea"/>
                <a:cs typeface="+mn-cs"/>
              </a:rPr>
              <a:t>p.g.a</a:t>
            </a:r>
            <a:r>
              <a:rPr kumimoji="0" lang="da-DK" sz="2400" b="0" i="0" u="none" strike="noStrike" kern="1200" cap="none" spc="0" normalizeH="0" baseline="0" noProof="0" dirty="0">
                <a:ln>
                  <a:noFill/>
                </a:ln>
                <a:solidFill>
                  <a:prstClr val="black"/>
                </a:solidFill>
                <a:effectLst/>
                <a:uLnTx/>
                <a:uFillTx/>
                <a:latin typeface="Calibri" panose="020F0502020204030204"/>
                <a:ea typeface="+mn-ea"/>
                <a:cs typeface="+mn-cs"/>
              </a:rPr>
              <a:t>. den regelmæssige kontakt med den/de samme sygeplejerske/-r.</a:t>
            </a:r>
          </a:p>
          <a:p>
            <a:pPr marL="228600" marR="0" lvl="0" indent="-228600" algn="l" defTabSz="914400" rtl="0" eaLnBrk="1" fontAlgn="auto" latinLnBrk="0" hangingPunct="1">
              <a:lnSpc>
                <a:spcPct val="107000"/>
              </a:lnSpc>
              <a:spcBef>
                <a:spcPts val="1000"/>
              </a:spcBef>
              <a:spcAft>
                <a:spcPts val="800"/>
              </a:spcAft>
              <a:buClrTx/>
              <a:buSzTx/>
              <a:buFont typeface="Arial" panose="020B0604020202020204" pitchFamily="34" charset="0"/>
              <a:buChar char="•"/>
              <a:tabLst/>
              <a:defRPr/>
            </a:pPr>
            <a:endParaRPr kumimoji="0" lang="da-DK" sz="2200" b="0" i="0" u="none" strike="noStrike" kern="1200" cap="none" spc="0" normalizeH="0" baseline="0" noProof="0" dirty="0">
              <a:ln>
                <a:noFill/>
              </a:ln>
              <a:solidFill>
                <a:prstClr val="black"/>
              </a:solidFill>
              <a:effectLst/>
              <a:highlight>
                <a:srgbClr val="FFFF00"/>
              </a:highlight>
              <a:uLnTx/>
              <a:uFillTx/>
              <a:latin typeface="Calibri" panose="020F0502020204030204"/>
              <a:ea typeface="+mn-ea"/>
              <a:cs typeface="+mn-cs"/>
            </a:endParaRPr>
          </a:p>
        </p:txBody>
      </p:sp>
      <p:pic>
        <p:nvPicPr>
          <p:cNvPr id="5" name="Billede 4">
            <a:extLst>
              <a:ext uri="{FF2B5EF4-FFF2-40B4-BE49-F238E27FC236}">
                <a16:creationId xmlns:a16="http://schemas.microsoft.com/office/drawing/2014/main" id="{A9E69A08-A42F-8D66-14BB-AB8628D0CF98}"/>
              </a:ext>
            </a:extLst>
          </p:cNvPr>
          <p:cNvPicPr>
            <a:picLocks noChangeAspect="1"/>
          </p:cNvPicPr>
          <p:nvPr/>
        </p:nvPicPr>
        <p:blipFill>
          <a:blip r:embed="rId3"/>
          <a:stretch>
            <a:fillRect/>
          </a:stretch>
        </p:blipFill>
        <p:spPr>
          <a:xfrm>
            <a:off x="10607438" y="6015669"/>
            <a:ext cx="1556915" cy="837664"/>
          </a:xfrm>
          <a:prstGeom prst="rect">
            <a:avLst/>
          </a:prstGeom>
        </p:spPr>
      </p:pic>
      <p:sp>
        <p:nvSpPr>
          <p:cNvPr id="4" name="Tekstfelt 3">
            <a:extLst>
              <a:ext uri="{FF2B5EF4-FFF2-40B4-BE49-F238E27FC236}">
                <a16:creationId xmlns:a16="http://schemas.microsoft.com/office/drawing/2014/main" id="{D838556C-1358-3C44-2B55-77A1EA01E264}"/>
              </a:ext>
            </a:extLst>
          </p:cNvPr>
          <p:cNvSpPr txBox="1"/>
          <p:nvPr/>
        </p:nvSpPr>
        <p:spPr>
          <a:xfrm>
            <a:off x="9103732" y="5604277"/>
            <a:ext cx="4545195" cy="415498"/>
          </a:xfrm>
          <a:prstGeom prst="rect">
            <a:avLst/>
          </a:prstGeom>
          <a:noFill/>
        </p:spPr>
        <p:txBody>
          <a:bodyPr wrap="square" rtlCol="0">
            <a:spAutoFit/>
          </a:bodyPr>
          <a:lstStyle/>
          <a:p>
            <a:pPr algn="ctr"/>
            <a:r>
              <a:rPr lang="da-DK" sz="1050" i="1" dirty="0">
                <a:solidFill>
                  <a:schemeClr val="bg1"/>
                </a:solidFill>
              </a:rPr>
              <a:t>Verena Gulstad</a:t>
            </a:r>
          </a:p>
          <a:p>
            <a:pPr algn="ctr"/>
            <a:r>
              <a:rPr lang="da-DK" sz="1050" i="1" dirty="0">
                <a:solidFill>
                  <a:schemeClr val="bg1"/>
                </a:solidFill>
              </a:rPr>
              <a:t>Pernille Kofoed Nielsen</a:t>
            </a:r>
          </a:p>
        </p:txBody>
      </p:sp>
    </p:spTree>
    <p:extLst>
      <p:ext uri="{BB962C8B-B14F-4D97-AF65-F5344CB8AC3E}">
        <p14:creationId xmlns:p14="http://schemas.microsoft.com/office/powerpoint/2010/main" val="1172926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290DB37-CEF8-CEF2-1AD7-BE1893A7815A}"/>
              </a:ext>
            </a:extLst>
          </p:cNvPr>
          <p:cNvSpPr>
            <a:spLocks noGrp="1"/>
          </p:cNvSpPr>
          <p:nvPr>
            <p:ph type="title"/>
          </p:nvPr>
        </p:nvSpPr>
        <p:spPr>
          <a:xfrm rot="16200000">
            <a:off x="-1325880" y="1947672"/>
            <a:ext cx="5961888" cy="2788920"/>
          </a:xfrm>
        </p:spPr>
        <p:txBody>
          <a:bodyPr anchor="ctr">
            <a:normAutofit/>
          </a:bodyPr>
          <a:lstStyle/>
          <a:p>
            <a:r>
              <a:rPr lang="da-DK" sz="4800" dirty="0">
                <a:solidFill>
                  <a:schemeClr val="bg1"/>
                </a:solidFill>
              </a:rPr>
              <a:t>Delprojekt 1B</a:t>
            </a:r>
            <a:br>
              <a:rPr lang="da-DK" sz="4800" dirty="0">
                <a:solidFill>
                  <a:schemeClr val="bg1"/>
                </a:solidFill>
              </a:rPr>
            </a:br>
            <a:endParaRPr lang="da-DK" sz="4800" dirty="0">
              <a:solidFill>
                <a:schemeClr val="bg1"/>
              </a:solidFill>
            </a:endParaRPr>
          </a:p>
        </p:txBody>
      </p:sp>
      <p:sp>
        <p:nvSpPr>
          <p:cNvPr id="3" name="Pladsholder til indhold 2">
            <a:extLst>
              <a:ext uri="{FF2B5EF4-FFF2-40B4-BE49-F238E27FC236}">
                <a16:creationId xmlns:a16="http://schemas.microsoft.com/office/drawing/2014/main" id="{8C83D590-E98E-8E66-690F-F6D85D7EE404}"/>
              </a:ext>
            </a:extLst>
          </p:cNvPr>
          <p:cNvSpPr>
            <a:spLocks noGrp="1"/>
          </p:cNvSpPr>
          <p:nvPr>
            <p:ph idx="1"/>
          </p:nvPr>
        </p:nvSpPr>
        <p:spPr>
          <a:xfrm>
            <a:off x="4071067" y="841246"/>
            <a:ext cx="7860330" cy="5362783"/>
          </a:xfrm>
        </p:spPr>
        <p:txBody>
          <a:bodyPr anchor="ctr">
            <a:normAutofit/>
          </a:bodyPr>
          <a:lstStyle/>
          <a:p>
            <a:pPr marL="0" indent="0">
              <a:buNone/>
            </a:pPr>
            <a:r>
              <a:rPr lang="da-DK" sz="2400" b="1" dirty="0">
                <a:solidFill>
                  <a:schemeClr val="tx2"/>
                </a:solidFill>
              </a:rPr>
              <a:t>Semistruktureret interview med 12 borgere med KOL</a:t>
            </a:r>
            <a:r>
              <a:rPr lang="da-DK" sz="2400" dirty="0">
                <a:solidFill>
                  <a:schemeClr val="tx2"/>
                </a:solidFill>
              </a:rPr>
              <a:t>, bosiddende på Bornholm med det formål at beskrive og reflektere over deres livskvalitet på baggrund af sygdommen KOL i forbindelse med at være visiteret til KOL-kuffert. </a:t>
            </a:r>
          </a:p>
        </p:txBody>
      </p:sp>
      <p:pic>
        <p:nvPicPr>
          <p:cNvPr id="5" name="Billede 4">
            <a:extLst>
              <a:ext uri="{FF2B5EF4-FFF2-40B4-BE49-F238E27FC236}">
                <a16:creationId xmlns:a16="http://schemas.microsoft.com/office/drawing/2014/main" id="{A9E69A08-A42F-8D66-14BB-AB8628D0CF98}"/>
              </a:ext>
            </a:extLst>
          </p:cNvPr>
          <p:cNvPicPr>
            <a:picLocks noChangeAspect="1"/>
          </p:cNvPicPr>
          <p:nvPr/>
        </p:nvPicPr>
        <p:blipFill>
          <a:blip r:embed="rId3"/>
          <a:stretch>
            <a:fillRect/>
          </a:stretch>
        </p:blipFill>
        <p:spPr>
          <a:xfrm>
            <a:off x="10000086" y="5688896"/>
            <a:ext cx="2164268" cy="1164437"/>
          </a:xfrm>
          <a:prstGeom prst="rect">
            <a:avLst/>
          </a:prstGeom>
        </p:spPr>
      </p:pic>
      <p:sp>
        <p:nvSpPr>
          <p:cNvPr id="4" name="Tekstfelt 3">
            <a:extLst>
              <a:ext uri="{FF2B5EF4-FFF2-40B4-BE49-F238E27FC236}">
                <a16:creationId xmlns:a16="http://schemas.microsoft.com/office/drawing/2014/main" id="{B83A0506-7F0C-30CD-AA0D-9C7CC24CD1AA}"/>
              </a:ext>
            </a:extLst>
          </p:cNvPr>
          <p:cNvSpPr txBox="1"/>
          <p:nvPr/>
        </p:nvSpPr>
        <p:spPr>
          <a:xfrm>
            <a:off x="10395857" y="5181600"/>
            <a:ext cx="1535540" cy="4245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Ingeborg Ilkjær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Pernille Kofoed Nielsen</a:t>
            </a:r>
            <a:endParaRPr lang="da-DK" dirty="0"/>
          </a:p>
        </p:txBody>
      </p:sp>
    </p:spTree>
    <p:extLst>
      <p:ext uri="{BB962C8B-B14F-4D97-AF65-F5344CB8AC3E}">
        <p14:creationId xmlns:p14="http://schemas.microsoft.com/office/powerpoint/2010/main" val="70419447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4278779839"/>
              </p:ext>
            </p:extLst>
          </p:nvPr>
        </p:nvGraphicFramePr>
        <p:xfrm>
          <a:off x="838200" y="1825625"/>
          <a:ext cx="10515597" cy="1603375"/>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4702627">
                  <a:extLst>
                    <a:ext uri="{9D8B030D-6E8A-4147-A177-3AD203B41FA5}">
                      <a16:colId xmlns:a16="http://schemas.microsoft.com/office/drawing/2014/main" val="3295974676"/>
                    </a:ext>
                  </a:extLst>
                </a:gridCol>
                <a:gridCol w="3505199">
                  <a:extLst>
                    <a:ext uri="{9D8B030D-6E8A-4147-A177-3AD203B41FA5}">
                      <a16:colId xmlns:a16="http://schemas.microsoft.com/office/drawing/2014/main" val="1741469107"/>
                    </a:ext>
                  </a:extLst>
                </a:gridCol>
              </a:tblGrid>
              <a:tr h="1603375">
                <a:tc>
                  <a:txBody>
                    <a:bodyPr/>
                    <a:lstStyle/>
                    <a:p>
                      <a:r>
                        <a:rPr lang="da-DK" sz="3200" dirty="0"/>
                        <a:t>08.00-08.10</a:t>
                      </a:r>
                    </a:p>
                  </a:txBody>
                  <a:tcPr/>
                </a:tc>
                <a:tc>
                  <a:txBody>
                    <a:bodyPr/>
                    <a:lstStyle/>
                    <a:p>
                      <a:r>
                        <a:rPr lang="da-DK" sz="6000" dirty="0"/>
                        <a:t>Velkomst</a:t>
                      </a:r>
                    </a:p>
                  </a:txBody>
                  <a:tcPr/>
                </a:tc>
                <a:tc>
                  <a:txBody>
                    <a:bodyPr/>
                    <a:lstStyle/>
                    <a:p>
                      <a:r>
                        <a:rPr lang="da-DK" sz="2400" dirty="0"/>
                        <a:t>v/ Pia Palnæs Hansen, </a:t>
                      </a:r>
                      <a:r>
                        <a:rPr lang="da-DK" dirty="0"/>
                        <a:t>rektor Bornholms Sundheds-  og Sygeplejeskole</a:t>
                      </a:r>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2"/>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63119523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290DB37-CEF8-CEF2-1AD7-BE1893A7815A}"/>
              </a:ext>
            </a:extLst>
          </p:cNvPr>
          <p:cNvSpPr>
            <a:spLocks noGrp="1"/>
          </p:cNvSpPr>
          <p:nvPr>
            <p:ph type="title"/>
          </p:nvPr>
        </p:nvSpPr>
        <p:spPr>
          <a:xfrm rot="16200000">
            <a:off x="-1325880" y="1947672"/>
            <a:ext cx="5961888" cy="2788920"/>
          </a:xfrm>
        </p:spPr>
        <p:txBody>
          <a:bodyPr anchor="ctr">
            <a:normAutofit/>
          </a:bodyPr>
          <a:lstStyle/>
          <a:p>
            <a:r>
              <a:rPr lang="da-DK" sz="4800" dirty="0">
                <a:solidFill>
                  <a:schemeClr val="bg1"/>
                </a:solidFill>
              </a:rPr>
              <a:t>Delprojekt 1B - PPI</a:t>
            </a:r>
            <a:br>
              <a:rPr lang="da-DK" sz="4800" dirty="0">
                <a:solidFill>
                  <a:schemeClr val="bg1"/>
                </a:solidFill>
              </a:rPr>
            </a:br>
            <a:endParaRPr lang="da-DK" sz="4800" dirty="0">
              <a:solidFill>
                <a:schemeClr val="bg1"/>
              </a:solidFill>
            </a:endParaRPr>
          </a:p>
        </p:txBody>
      </p:sp>
      <p:sp>
        <p:nvSpPr>
          <p:cNvPr id="3" name="Pladsholder til indhold 2">
            <a:extLst>
              <a:ext uri="{FF2B5EF4-FFF2-40B4-BE49-F238E27FC236}">
                <a16:creationId xmlns:a16="http://schemas.microsoft.com/office/drawing/2014/main" id="{8C83D590-E98E-8E66-690F-F6D85D7EE404}"/>
              </a:ext>
            </a:extLst>
          </p:cNvPr>
          <p:cNvSpPr>
            <a:spLocks noGrp="1"/>
          </p:cNvSpPr>
          <p:nvPr>
            <p:ph idx="1"/>
          </p:nvPr>
        </p:nvSpPr>
        <p:spPr>
          <a:xfrm>
            <a:off x="3928256" y="361188"/>
            <a:ext cx="7507531" cy="5654481"/>
          </a:xfrm>
        </p:spPr>
        <p:txBody>
          <a:bodyPr anchor="ctr">
            <a:normAutofit lnSpcReduction="10000"/>
          </a:bodyPr>
          <a:lstStyle/>
          <a:p>
            <a:pPr marL="0" indent="0">
              <a:lnSpc>
                <a:spcPct val="107000"/>
              </a:lnSpc>
              <a:spcAft>
                <a:spcPts val="800"/>
              </a:spcAft>
              <a:buNone/>
            </a:pPr>
            <a:r>
              <a:rPr lang="da-DK" sz="2400" b="1" dirty="0">
                <a:effectLst/>
                <a:latin typeface="Calibri" panose="020F0502020204030204" pitchFamily="34" charset="0"/>
                <a:ea typeface="Calibri" panose="020F0502020204030204" pitchFamily="34" charset="0"/>
                <a:cs typeface="Times New Roman" panose="02020603050405020304" pitchFamily="18" charset="0"/>
              </a:rPr>
              <a:t>PPI-Interviews</a:t>
            </a:r>
            <a:r>
              <a:rPr lang="da-DK" sz="2400" dirty="0">
                <a:effectLst/>
                <a:latin typeface="Calibri" panose="020F0502020204030204" pitchFamily="34" charset="0"/>
                <a:ea typeface="Calibri" panose="020F0502020204030204" pitchFamily="34" charset="0"/>
                <a:cs typeface="Times New Roman" panose="02020603050405020304" pitchFamily="18" charset="0"/>
              </a:rPr>
              <a:t> (Patient Population </a:t>
            </a:r>
            <a:r>
              <a:rPr lang="da-DK" sz="2400" dirty="0" err="1">
                <a:effectLst/>
                <a:latin typeface="Calibri" panose="020F0502020204030204" pitchFamily="34" charset="0"/>
                <a:ea typeface="Calibri" panose="020F0502020204030204" pitchFamily="34" charset="0"/>
                <a:cs typeface="Times New Roman" panose="02020603050405020304" pitchFamily="18" charset="0"/>
              </a:rPr>
              <a:t>Involvement</a:t>
            </a:r>
            <a:r>
              <a:rPr lang="da-DK" sz="2400" dirty="0">
                <a:effectLst/>
                <a:latin typeface="Calibri" panose="020F0502020204030204" pitchFamily="34" charset="0"/>
                <a:ea typeface="Calibri" panose="020F0502020204030204" pitchFamily="34" charset="0"/>
                <a:cs typeface="Times New Roman" panose="02020603050405020304" pitchFamily="18" charset="0"/>
              </a:rPr>
              <a:t>-Interviews)</a:t>
            </a:r>
            <a:endParaRPr lang="da-DK" sz="2400" b="1"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da-DK" sz="1800" dirty="0">
                <a:effectLst/>
                <a:latin typeface="Calibri" panose="020F0502020204030204" pitchFamily="34" charset="0"/>
                <a:ea typeface="Calibri" panose="020F0502020204030204" pitchFamily="34" charset="0"/>
                <a:cs typeface="Times New Roman" panose="02020603050405020304" pitchFamily="18" charset="0"/>
              </a:rPr>
              <a:t>Med henblik på brugerinvolvering og for at kvalificere interviewguiden til de efterfølgende interviews med KOL-patienter blev der afviklet to PPI-interviews </a:t>
            </a:r>
            <a:r>
              <a:rPr kumimoji="0" lang="da-DK"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a:t>
            </a:r>
            <a:r>
              <a:rPr kumimoji="0" lang="da-DK" sz="1800" b="0" i="0" u="none" strike="noStrike" kern="1200" cap="none" spc="0" normalizeH="0" baseline="0" noProof="0" dirty="0" err="1">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Sacristán</a:t>
            </a:r>
            <a:r>
              <a:rPr kumimoji="0" lang="da-DK"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et al. 2016) </a:t>
            </a:r>
            <a:r>
              <a:rPr lang="da-DK" sz="1800" dirty="0">
                <a:effectLst/>
                <a:latin typeface="Calibri" panose="020F0502020204030204" pitchFamily="34" charset="0"/>
                <a:ea typeface="Calibri" panose="020F0502020204030204" pitchFamily="34" charset="0"/>
                <a:cs typeface="Times New Roman" panose="02020603050405020304" pitchFamily="18" charset="0"/>
              </a:rPr>
              <a:t>med andre KOL-patienter og en patient med udleveret KOL-kuffert, som ikke havde KOL i Stadium 3. </a:t>
            </a:r>
          </a:p>
          <a:p>
            <a:pPr>
              <a:lnSpc>
                <a:spcPct val="107000"/>
              </a:lnSpc>
              <a:spcAft>
                <a:spcPts val="800"/>
              </a:spcAft>
            </a:pPr>
            <a:r>
              <a:rPr lang="da-DK" sz="1800" dirty="0">
                <a:effectLst/>
                <a:latin typeface="Calibri" panose="020F0502020204030204" pitchFamily="34" charset="0"/>
                <a:ea typeface="Calibri" panose="020F0502020204030204" pitchFamily="34" charset="0"/>
                <a:cs typeface="Times New Roman" panose="02020603050405020304" pitchFamily="18" charset="0"/>
              </a:rPr>
              <a:t>PPI-gruppeinterview med 4 KOL-patienter der ikke havde udleveret KOL-kuffert fandt sted på Bornholms Sundheds- og Sygeplejeskole. Informanterne var rekrutteret via patientforeningen </a:t>
            </a:r>
            <a:r>
              <a:rPr lang="da-DK" sz="1800" dirty="0" err="1">
                <a:effectLst/>
                <a:latin typeface="Calibri" panose="020F0502020204030204" pitchFamily="34" charset="0"/>
                <a:ea typeface="Calibri" panose="020F0502020204030204" pitchFamily="34" charset="0"/>
                <a:cs typeface="Times New Roman" panose="02020603050405020304" pitchFamily="18" charset="0"/>
              </a:rPr>
              <a:t>TrygLuft</a:t>
            </a:r>
            <a:r>
              <a:rPr lang="da-DK" sz="1800" dirty="0">
                <a:effectLst/>
                <a:latin typeface="Calibri" panose="020F0502020204030204" pitchFamily="34" charset="0"/>
                <a:ea typeface="Calibri" panose="020F0502020204030204" pitchFamily="34" charset="0"/>
                <a:cs typeface="Times New Roman" panose="02020603050405020304" pitchFamily="18" charset="0"/>
              </a:rPr>
              <a:t> på Bornholm. </a:t>
            </a:r>
          </a:p>
          <a:p>
            <a:pPr>
              <a:lnSpc>
                <a:spcPct val="107000"/>
              </a:lnSpc>
              <a:spcAft>
                <a:spcPts val="800"/>
              </a:spcAft>
            </a:pPr>
            <a:r>
              <a:rPr lang="da-DK" sz="1800" dirty="0">
                <a:effectLst/>
                <a:latin typeface="Calibri" panose="020F0502020204030204" pitchFamily="34" charset="0"/>
                <a:ea typeface="Calibri" panose="020F0502020204030204" pitchFamily="34" charset="0"/>
                <a:cs typeface="Times New Roman" panose="02020603050405020304" pitchFamily="18" charset="0"/>
              </a:rPr>
              <a:t>PPI-enkeltinterview fandt sted hos borger i eget hjem med udleveret KOL-kuffert, rekrutteret via KOL-sygeplejersken på </a:t>
            </a:r>
            <a:r>
              <a:rPr lang="da-DK" sz="1800" dirty="0" err="1">
                <a:effectLst/>
                <a:latin typeface="Calibri" panose="020F0502020204030204" pitchFamily="34" charset="0"/>
                <a:ea typeface="Calibri" panose="020F0502020204030204" pitchFamily="34" charset="0"/>
                <a:cs typeface="Times New Roman" panose="02020603050405020304" pitchFamily="18" charset="0"/>
              </a:rPr>
              <a:t>BoH</a:t>
            </a:r>
            <a:r>
              <a:rPr lang="da-DK" sz="1800" dirty="0">
                <a:effectLst/>
                <a:latin typeface="Calibri" panose="020F0502020204030204" pitchFamily="34" charset="0"/>
                <a:ea typeface="Calibri" panose="020F0502020204030204" pitchFamily="34" charset="0"/>
                <a:cs typeface="Times New Roman" panose="02020603050405020304" pitchFamily="18" charset="0"/>
              </a:rPr>
              <a:t>, men ikke klassificeret med KOL i Stadium 3 (Gold Skala). </a:t>
            </a:r>
          </a:p>
          <a:p>
            <a:pPr>
              <a:lnSpc>
                <a:spcPct val="107000"/>
              </a:lnSpc>
              <a:spcAft>
                <a:spcPts val="800"/>
              </a:spcAft>
            </a:pPr>
            <a:r>
              <a:rPr lang="da-DK" sz="1800" dirty="0">
                <a:effectLst/>
                <a:latin typeface="Calibri" panose="020F0502020204030204" pitchFamily="34" charset="0"/>
                <a:ea typeface="Calibri" panose="020F0502020204030204" pitchFamily="34" charset="0"/>
                <a:cs typeface="Times New Roman" panose="02020603050405020304" pitchFamily="18" charset="0"/>
              </a:rPr>
              <a:t>Informanterne blev forelagt den foreløbige interviewguide. </a:t>
            </a:r>
          </a:p>
          <a:p>
            <a:pPr>
              <a:lnSpc>
                <a:spcPct val="107000"/>
              </a:lnSpc>
              <a:spcAft>
                <a:spcPts val="800"/>
              </a:spcAft>
            </a:pPr>
            <a:r>
              <a:rPr lang="da-DK" sz="1800" dirty="0">
                <a:effectLst/>
                <a:latin typeface="Calibri" panose="020F0502020204030204" pitchFamily="34" charset="0"/>
                <a:ea typeface="Calibri" panose="020F0502020204030204" pitchFamily="34" charset="0"/>
                <a:cs typeface="Times New Roman" panose="02020603050405020304" pitchFamily="18" charset="0"/>
              </a:rPr>
              <a:t>Kommentarer til de enkelte spørgsmål i interview guiden blev nedskrevet af </a:t>
            </a:r>
            <a:r>
              <a:rPr lang="da-DK" sz="1800" dirty="0" err="1">
                <a:effectLst/>
                <a:latin typeface="Calibri" panose="020F0502020204030204" pitchFamily="34" charset="0"/>
                <a:ea typeface="Calibri" panose="020F0502020204030204" pitchFamily="34" charset="0"/>
                <a:cs typeface="Times New Roman" panose="02020603050405020304" pitchFamily="18" charset="0"/>
              </a:rPr>
              <a:t>intervieweren,kondenseret</a:t>
            </a:r>
            <a:r>
              <a:rPr lang="da-DK" sz="1800" dirty="0">
                <a:effectLst/>
                <a:latin typeface="Calibri" panose="020F0502020204030204" pitchFamily="34" charset="0"/>
                <a:ea typeface="Calibri" panose="020F0502020204030204" pitchFamily="34" charset="0"/>
                <a:cs typeface="Times New Roman" panose="02020603050405020304" pitchFamily="18" charset="0"/>
              </a:rPr>
              <a:t> og sammenlignet på tværs af de to </a:t>
            </a:r>
            <a:r>
              <a:rPr lang="da-DK" sz="1800" dirty="0" err="1">
                <a:effectLst/>
                <a:latin typeface="Calibri" panose="020F0502020204030204" pitchFamily="34" charset="0"/>
                <a:ea typeface="Calibri" panose="020F0502020204030204" pitchFamily="34" charset="0"/>
                <a:cs typeface="Times New Roman" panose="02020603050405020304" pitchFamily="18" charset="0"/>
              </a:rPr>
              <a:t>PPIs</a:t>
            </a:r>
            <a:r>
              <a:rPr lang="da-DK" sz="1800" dirty="0">
                <a:effectLst/>
                <a:latin typeface="Calibri" panose="020F0502020204030204" pitchFamily="34" charset="0"/>
                <a:ea typeface="Calibri" panose="020F0502020204030204" pitchFamily="34" charset="0"/>
                <a:cs typeface="Times New Roman" panose="02020603050405020304" pitchFamily="18" charset="0"/>
              </a:rPr>
              <a:t>.</a:t>
            </a:r>
          </a:p>
          <a:p>
            <a:endParaRPr lang="da-DK" sz="1800" dirty="0">
              <a:solidFill>
                <a:schemeClr val="tx2"/>
              </a:solidFill>
            </a:endParaRPr>
          </a:p>
        </p:txBody>
      </p:sp>
      <p:pic>
        <p:nvPicPr>
          <p:cNvPr id="5" name="Billede 4">
            <a:extLst>
              <a:ext uri="{FF2B5EF4-FFF2-40B4-BE49-F238E27FC236}">
                <a16:creationId xmlns:a16="http://schemas.microsoft.com/office/drawing/2014/main" id="{A9E69A08-A42F-8D66-14BB-AB8628D0CF98}"/>
              </a:ext>
            </a:extLst>
          </p:cNvPr>
          <p:cNvPicPr>
            <a:picLocks noChangeAspect="1"/>
          </p:cNvPicPr>
          <p:nvPr/>
        </p:nvPicPr>
        <p:blipFill>
          <a:blip r:embed="rId3"/>
          <a:stretch>
            <a:fillRect/>
          </a:stretch>
        </p:blipFill>
        <p:spPr>
          <a:xfrm>
            <a:off x="10202872" y="5798001"/>
            <a:ext cx="1961481" cy="1055332"/>
          </a:xfrm>
          <a:prstGeom prst="rect">
            <a:avLst/>
          </a:prstGeom>
        </p:spPr>
      </p:pic>
      <p:sp>
        <p:nvSpPr>
          <p:cNvPr id="4" name="Tekstfelt 3">
            <a:extLst>
              <a:ext uri="{FF2B5EF4-FFF2-40B4-BE49-F238E27FC236}">
                <a16:creationId xmlns:a16="http://schemas.microsoft.com/office/drawing/2014/main" id="{77899239-25F7-1141-A94B-00A3065D64FA}"/>
              </a:ext>
            </a:extLst>
          </p:cNvPr>
          <p:cNvSpPr txBox="1"/>
          <p:nvPr/>
        </p:nvSpPr>
        <p:spPr>
          <a:xfrm>
            <a:off x="6444343" y="6442656"/>
            <a:ext cx="2830285" cy="4245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Ingeborg Ilkjær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Pernille Kofoed Nielsen</a:t>
            </a:r>
            <a:endParaRPr lang="da-DK" dirty="0"/>
          </a:p>
        </p:txBody>
      </p:sp>
    </p:spTree>
    <p:extLst>
      <p:ext uri="{BB962C8B-B14F-4D97-AF65-F5344CB8AC3E}">
        <p14:creationId xmlns:p14="http://schemas.microsoft.com/office/powerpoint/2010/main" val="316573301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290DB37-CEF8-CEF2-1AD7-BE1893A7815A}"/>
              </a:ext>
            </a:extLst>
          </p:cNvPr>
          <p:cNvSpPr>
            <a:spLocks noGrp="1"/>
          </p:cNvSpPr>
          <p:nvPr>
            <p:ph type="title"/>
          </p:nvPr>
        </p:nvSpPr>
        <p:spPr>
          <a:xfrm rot="16200000">
            <a:off x="-1325880" y="1947672"/>
            <a:ext cx="5961888" cy="2788920"/>
          </a:xfrm>
        </p:spPr>
        <p:txBody>
          <a:bodyPr anchor="ctr">
            <a:normAutofit/>
          </a:bodyPr>
          <a:lstStyle/>
          <a:p>
            <a:r>
              <a:rPr lang="da-DK" sz="4800" dirty="0">
                <a:solidFill>
                  <a:schemeClr val="bg1"/>
                </a:solidFill>
              </a:rPr>
              <a:t>Delprojekt 1B - PPI</a:t>
            </a:r>
            <a:br>
              <a:rPr lang="da-DK" sz="4800" dirty="0">
                <a:solidFill>
                  <a:schemeClr val="bg1"/>
                </a:solidFill>
              </a:rPr>
            </a:br>
            <a:endParaRPr lang="da-DK" sz="4800" dirty="0">
              <a:solidFill>
                <a:schemeClr val="bg1"/>
              </a:solidFill>
            </a:endParaRPr>
          </a:p>
        </p:txBody>
      </p:sp>
      <p:sp>
        <p:nvSpPr>
          <p:cNvPr id="3" name="Pladsholder til indhold 2">
            <a:extLst>
              <a:ext uri="{FF2B5EF4-FFF2-40B4-BE49-F238E27FC236}">
                <a16:creationId xmlns:a16="http://schemas.microsoft.com/office/drawing/2014/main" id="{8C83D590-E98E-8E66-690F-F6D85D7EE404}"/>
              </a:ext>
            </a:extLst>
          </p:cNvPr>
          <p:cNvSpPr>
            <a:spLocks noGrp="1"/>
          </p:cNvSpPr>
          <p:nvPr>
            <p:ph idx="1"/>
          </p:nvPr>
        </p:nvSpPr>
        <p:spPr>
          <a:xfrm>
            <a:off x="3928256" y="361188"/>
            <a:ext cx="7507531" cy="5961888"/>
          </a:xfrm>
        </p:spPr>
        <p:txBody>
          <a:bodyPr anchor="ctr">
            <a:normAutofit/>
          </a:bodyPr>
          <a:lstStyle/>
          <a:p>
            <a:pPr marL="0" indent="0">
              <a:lnSpc>
                <a:spcPct val="107000"/>
              </a:lnSpc>
              <a:spcAft>
                <a:spcPts val="800"/>
              </a:spcAft>
              <a:buNone/>
            </a:pPr>
            <a:r>
              <a:rPr lang="da-DK" sz="2400" b="1" dirty="0">
                <a:effectLst/>
                <a:latin typeface="Calibri" panose="020F0502020204030204" pitchFamily="34" charset="0"/>
                <a:ea typeface="Calibri" panose="020F0502020204030204" pitchFamily="34" charset="0"/>
                <a:cs typeface="Times New Roman" panose="02020603050405020304" pitchFamily="18" charset="0"/>
              </a:rPr>
              <a:t>PPI-Interviews – Resultater</a:t>
            </a:r>
          </a:p>
          <a:p>
            <a:pPr>
              <a:lnSpc>
                <a:spcPct val="107000"/>
              </a:lnSpc>
              <a:spcAft>
                <a:spcPts val="800"/>
              </a:spcAft>
            </a:pPr>
            <a:r>
              <a:rPr lang="da-DK" sz="1800" dirty="0">
                <a:effectLst/>
                <a:latin typeface="Calibri" panose="020F0502020204030204" pitchFamily="34" charset="0"/>
                <a:ea typeface="Calibri" panose="020F0502020204030204" pitchFamily="34" charset="0"/>
                <a:cs typeface="Times New Roman" panose="02020603050405020304" pitchFamily="18" charset="0"/>
              </a:rPr>
              <a:t>Spørgsmålene i interviewguiden var relevante, og det blev anbefalet at de indgik i den endelige interviewguide.</a:t>
            </a:r>
          </a:p>
          <a:p>
            <a:pPr>
              <a:lnSpc>
                <a:spcPct val="107000"/>
              </a:lnSpc>
              <a:spcAft>
                <a:spcPts val="800"/>
              </a:spcAft>
            </a:pPr>
            <a:r>
              <a:rPr lang="da-DK" sz="1800" dirty="0">
                <a:effectLst/>
                <a:latin typeface="Calibri" panose="020F0502020204030204" pitchFamily="34" charset="0"/>
                <a:ea typeface="Calibri" panose="020F0502020204030204" pitchFamily="34" charset="0"/>
                <a:cs typeface="Times New Roman" panose="02020603050405020304" pitchFamily="18" charset="0"/>
              </a:rPr>
              <a:t>Der manglede spørgsmål om de pårørendes betydning for KOL-patienten.  </a:t>
            </a:r>
          </a:p>
          <a:p>
            <a:pPr>
              <a:lnSpc>
                <a:spcPct val="107000"/>
              </a:lnSpc>
              <a:spcAft>
                <a:spcPts val="800"/>
              </a:spcAft>
            </a:pPr>
            <a:r>
              <a:rPr lang="da-DK" sz="1800" i="1" dirty="0">
                <a:effectLst/>
                <a:latin typeface="Calibri" panose="020F0502020204030204" pitchFamily="34" charset="0"/>
                <a:ea typeface="Calibri" panose="020F0502020204030204" pitchFamily="34" charset="0"/>
                <a:cs typeface="Times New Roman" panose="02020603050405020304" pitchFamily="18" charset="0"/>
              </a:rPr>
              <a:t>”De pårørende betyder alt”</a:t>
            </a:r>
            <a:r>
              <a:rPr lang="da-DK" sz="1800" dirty="0">
                <a:effectLst/>
                <a:latin typeface="Calibri" panose="020F0502020204030204" pitchFamily="34" charset="0"/>
                <a:ea typeface="Calibri" panose="020F0502020204030204" pitchFamily="34" charset="0"/>
                <a:cs typeface="Times New Roman" panose="02020603050405020304" pitchFamily="18" charset="0"/>
              </a:rPr>
              <a:t> (Informant 1, kvinde 72 år)</a:t>
            </a:r>
          </a:p>
          <a:p>
            <a:pPr>
              <a:lnSpc>
                <a:spcPct val="107000"/>
              </a:lnSpc>
              <a:spcAft>
                <a:spcPts val="800"/>
              </a:spcAft>
            </a:pPr>
            <a:r>
              <a:rPr lang="da-DK" sz="1800" i="1" dirty="0">
                <a:effectLst/>
                <a:latin typeface="Calibri" panose="020F0502020204030204" pitchFamily="34" charset="0"/>
                <a:ea typeface="Calibri" panose="020F0502020204030204" pitchFamily="34" charset="0"/>
                <a:cs typeface="Times New Roman" panose="02020603050405020304" pitchFamily="18" charset="0"/>
              </a:rPr>
              <a:t>”Det betyder alt for mig, at jeg har min kone. Uden hende havde jeg været ilde stedt” </a:t>
            </a:r>
            <a:r>
              <a:rPr lang="da-DK" sz="1800" dirty="0">
                <a:effectLst/>
                <a:latin typeface="Calibri" panose="020F0502020204030204" pitchFamily="34" charset="0"/>
                <a:ea typeface="Calibri" panose="020F0502020204030204" pitchFamily="34" charset="0"/>
                <a:cs typeface="Times New Roman" panose="02020603050405020304" pitchFamily="18" charset="0"/>
              </a:rPr>
              <a:t>(Informant 2, mand 73 år)</a:t>
            </a:r>
          </a:p>
          <a:p>
            <a:pPr>
              <a:lnSpc>
                <a:spcPct val="107000"/>
              </a:lnSpc>
              <a:spcAft>
                <a:spcPts val="800"/>
              </a:spcAft>
            </a:pPr>
            <a:r>
              <a:rPr lang="da-DK" sz="1800" i="1" dirty="0">
                <a:effectLst/>
                <a:latin typeface="Calibri" panose="020F0502020204030204" pitchFamily="34" charset="0"/>
                <a:ea typeface="Calibri" panose="020F0502020204030204" pitchFamily="34" charset="0"/>
                <a:cs typeface="Times New Roman" panose="02020603050405020304" pitchFamily="18" charset="0"/>
              </a:rPr>
              <a:t>”Det er min kone, der kører bilen. Ellers havde jeg bare siddet her dagen lang. Det betyder meget at kunne komme ud, komme rundt på øen – også nu, hvor min søster fx lige har været på besøg i sidste uge”</a:t>
            </a:r>
            <a:r>
              <a:rPr lang="da-DK" sz="1800" dirty="0">
                <a:effectLst/>
                <a:latin typeface="Calibri" panose="020F0502020204030204" pitchFamily="34" charset="0"/>
                <a:ea typeface="Calibri" panose="020F0502020204030204" pitchFamily="34" charset="0"/>
                <a:cs typeface="Times New Roman" panose="02020603050405020304" pitchFamily="18" charset="0"/>
              </a:rPr>
              <a:t> (Informant 5, mand 71 år)</a:t>
            </a:r>
          </a:p>
          <a:p>
            <a:endParaRPr lang="da-DK" sz="1800" dirty="0">
              <a:solidFill>
                <a:schemeClr val="tx2"/>
              </a:solidFill>
            </a:endParaRPr>
          </a:p>
        </p:txBody>
      </p:sp>
      <p:pic>
        <p:nvPicPr>
          <p:cNvPr id="5" name="Billede 4">
            <a:extLst>
              <a:ext uri="{FF2B5EF4-FFF2-40B4-BE49-F238E27FC236}">
                <a16:creationId xmlns:a16="http://schemas.microsoft.com/office/drawing/2014/main" id="{A9E69A08-A42F-8D66-14BB-AB8628D0CF98}"/>
              </a:ext>
            </a:extLst>
          </p:cNvPr>
          <p:cNvPicPr>
            <a:picLocks noChangeAspect="1"/>
          </p:cNvPicPr>
          <p:nvPr/>
        </p:nvPicPr>
        <p:blipFill>
          <a:blip r:embed="rId3"/>
          <a:stretch>
            <a:fillRect/>
          </a:stretch>
        </p:blipFill>
        <p:spPr>
          <a:xfrm>
            <a:off x="10000086" y="5688896"/>
            <a:ext cx="2164268" cy="1164437"/>
          </a:xfrm>
          <a:prstGeom prst="rect">
            <a:avLst/>
          </a:prstGeom>
        </p:spPr>
      </p:pic>
      <p:sp>
        <p:nvSpPr>
          <p:cNvPr id="4" name="Tekstfelt 3">
            <a:extLst>
              <a:ext uri="{FF2B5EF4-FFF2-40B4-BE49-F238E27FC236}">
                <a16:creationId xmlns:a16="http://schemas.microsoft.com/office/drawing/2014/main" id="{AC37025E-B028-3157-1010-C491316F53DF}"/>
              </a:ext>
            </a:extLst>
          </p:cNvPr>
          <p:cNvSpPr txBox="1"/>
          <p:nvPr/>
        </p:nvSpPr>
        <p:spPr>
          <a:xfrm>
            <a:off x="6749143" y="6375933"/>
            <a:ext cx="1535540" cy="4245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Ingeborg Ilkjær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Pernille Kofoed Nielsen</a:t>
            </a:r>
            <a:endParaRPr lang="da-DK" dirty="0"/>
          </a:p>
        </p:txBody>
      </p:sp>
    </p:spTree>
    <p:extLst>
      <p:ext uri="{BB962C8B-B14F-4D97-AF65-F5344CB8AC3E}">
        <p14:creationId xmlns:p14="http://schemas.microsoft.com/office/powerpoint/2010/main" val="158454290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290DB37-CEF8-CEF2-1AD7-BE1893A7815A}"/>
              </a:ext>
            </a:extLst>
          </p:cNvPr>
          <p:cNvSpPr>
            <a:spLocks noGrp="1"/>
          </p:cNvSpPr>
          <p:nvPr>
            <p:ph type="title"/>
          </p:nvPr>
        </p:nvSpPr>
        <p:spPr>
          <a:xfrm rot="16200000">
            <a:off x="-1325880" y="1947672"/>
            <a:ext cx="5961888" cy="2788920"/>
          </a:xfrm>
        </p:spPr>
        <p:txBody>
          <a:bodyPr anchor="ctr">
            <a:normAutofit/>
          </a:bodyPr>
          <a:lstStyle/>
          <a:p>
            <a:r>
              <a:rPr lang="da-DK" sz="4800" dirty="0">
                <a:solidFill>
                  <a:schemeClr val="bg1"/>
                </a:solidFill>
              </a:rPr>
              <a:t>Delprojekt 1B - PPI</a:t>
            </a:r>
            <a:br>
              <a:rPr lang="da-DK" sz="4800" dirty="0">
                <a:solidFill>
                  <a:schemeClr val="bg1"/>
                </a:solidFill>
              </a:rPr>
            </a:br>
            <a:endParaRPr lang="da-DK" sz="4800" dirty="0">
              <a:solidFill>
                <a:schemeClr val="bg1"/>
              </a:solidFill>
            </a:endParaRPr>
          </a:p>
        </p:txBody>
      </p:sp>
      <p:sp>
        <p:nvSpPr>
          <p:cNvPr id="3" name="Pladsholder til indhold 2">
            <a:extLst>
              <a:ext uri="{FF2B5EF4-FFF2-40B4-BE49-F238E27FC236}">
                <a16:creationId xmlns:a16="http://schemas.microsoft.com/office/drawing/2014/main" id="{8C83D590-E98E-8E66-690F-F6D85D7EE404}"/>
              </a:ext>
            </a:extLst>
          </p:cNvPr>
          <p:cNvSpPr>
            <a:spLocks noGrp="1"/>
          </p:cNvSpPr>
          <p:nvPr>
            <p:ph idx="1"/>
          </p:nvPr>
        </p:nvSpPr>
        <p:spPr>
          <a:xfrm>
            <a:off x="3928256" y="361188"/>
            <a:ext cx="7507531" cy="5961888"/>
          </a:xfrm>
        </p:spPr>
        <p:txBody>
          <a:bodyPr anchor="ctr">
            <a:normAutofit fontScale="92500" lnSpcReduction="10000"/>
          </a:bodyPr>
          <a:lstStyle/>
          <a:p>
            <a:pPr marL="0" indent="0">
              <a:lnSpc>
                <a:spcPct val="107000"/>
              </a:lnSpc>
              <a:spcAft>
                <a:spcPts val="800"/>
              </a:spcAft>
              <a:buNone/>
            </a:pPr>
            <a:r>
              <a:rPr lang="da-DK" sz="2400" b="1" dirty="0">
                <a:effectLst/>
                <a:latin typeface="Calibri" panose="020F0502020204030204" pitchFamily="34" charset="0"/>
                <a:ea typeface="Calibri" panose="020F0502020204030204" pitchFamily="34" charset="0"/>
                <a:cs typeface="Times New Roman" panose="02020603050405020304" pitchFamily="18" charset="0"/>
              </a:rPr>
              <a:t>PPI-Interviews – Resultater</a:t>
            </a:r>
          </a:p>
          <a:p>
            <a:pPr>
              <a:lnSpc>
                <a:spcPct val="107000"/>
              </a:lnSpc>
              <a:spcAft>
                <a:spcPts val="800"/>
              </a:spcAft>
            </a:pPr>
            <a:r>
              <a:rPr lang="da-DK" sz="1800" dirty="0">
                <a:effectLst/>
                <a:latin typeface="Calibri" panose="020F0502020204030204" pitchFamily="34" charset="0"/>
                <a:ea typeface="Calibri" panose="020F0502020204030204" pitchFamily="34" charset="0"/>
                <a:cs typeface="Times New Roman" panose="02020603050405020304" pitchFamily="18" charset="0"/>
              </a:rPr>
              <a:t>Af stor betydning at mødes med andre KOL-patienter i fora med ligestillede, fx i patientforening.</a:t>
            </a:r>
          </a:p>
          <a:p>
            <a:pPr>
              <a:lnSpc>
                <a:spcPct val="107000"/>
              </a:lnSpc>
              <a:spcAft>
                <a:spcPts val="800"/>
              </a:spcAft>
            </a:pPr>
            <a:r>
              <a:rPr lang="da-DK" sz="1800" i="1" dirty="0">
                <a:effectLst/>
                <a:latin typeface="Calibri" panose="020F0502020204030204" pitchFamily="34" charset="0"/>
                <a:ea typeface="Calibri" panose="020F0502020204030204" pitchFamily="34" charset="0"/>
                <a:cs typeface="Times New Roman" panose="02020603050405020304" pitchFamily="18" charset="0"/>
              </a:rPr>
              <a:t>”Det er hyggeligt, og lige tilpasset det, vi kan klare. Man kan jo ikke bare lige melde sig til et hold i idrætsforeningen. Og så kan vi jo også snakke lidt.”</a:t>
            </a:r>
            <a:r>
              <a:rPr lang="da-DK" sz="1800" dirty="0">
                <a:effectLst/>
                <a:latin typeface="Calibri" panose="020F0502020204030204" pitchFamily="34" charset="0"/>
                <a:ea typeface="Calibri" panose="020F0502020204030204" pitchFamily="34" charset="0"/>
                <a:cs typeface="Times New Roman" panose="02020603050405020304" pitchFamily="18" charset="0"/>
              </a:rPr>
              <a:t> (Informant 4, kvinde 76 år)</a:t>
            </a:r>
          </a:p>
          <a:p>
            <a:pPr>
              <a:lnSpc>
                <a:spcPct val="107000"/>
              </a:lnSpc>
              <a:spcAft>
                <a:spcPts val="800"/>
              </a:spcAft>
            </a:pPr>
            <a:r>
              <a:rPr lang="da-DK" sz="1800" dirty="0">
                <a:effectLst/>
                <a:latin typeface="Calibri" panose="020F0502020204030204" pitchFamily="34" charset="0"/>
                <a:ea typeface="Calibri" panose="020F0502020204030204" pitchFamily="34" charset="0"/>
                <a:cs typeface="Times New Roman" panose="02020603050405020304" pitchFamily="18" charset="0"/>
              </a:rPr>
              <a:t>To af informanterne redegjorde for, at det samtidig var af stor betydning både for patienten og dennes pårørende, at også de pårørende deltog i aktiviteter m.m. i patientforeningen. Det var af betydning for KOL-patienten at de pårørende vidste noget om KOL, og andre KOL-patienters oplevelser, udfordringer m.m. </a:t>
            </a:r>
          </a:p>
          <a:p>
            <a:pPr>
              <a:lnSpc>
                <a:spcPct val="107000"/>
              </a:lnSpc>
              <a:spcAft>
                <a:spcPts val="800"/>
              </a:spcAft>
            </a:pPr>
            <a:r>
              <a:rPr lang="da-DK" sz="1800" i="1" dirty="0">
                <a:effectLst/>
                <a:latin typeface="Calibri" panose="020F0502020204030204" pitchFamily="34" charset="0"/>
                <a:ea typeface="Calibri" panose="020F0502020204030204" pitchFamily="34" charset="0"/>
                <a:cs typeface="Times New Roman" panose="02020603050405020304" pitchFamily="18" charset="0"/>
              </a:rPr>
              <a:t>”Ved at deltage i foreningens aktiviteter viser hun mig, at hun er interesseret i mig og min sygdom. De andre i patientforeningens er blevet vores venner”</a:t>
            </a:r>
            <a:r>
              <a:rPr lang="da-DK" sz="1800" dirty="0">
                <a:effectLst/>
                <a:latin typeface="Calibri" panose="020F0502020204030204" pitchFamily="34" charset="0"/>
                <a:ea typeface="Calibri" panose="020F0502020204030204" pitchFamily="34" charset="0"/>
                <a:cs typeface="Times New Roman" panose="02020603050405020304" pitchFamily="18" charset="0"/>
              </a:rPr>
              <a:t> (Informant 2, mand 73 år)</a:t>
            </a:r>
          </a:p>
          <a:p>
            <a:pPr>
              <a:lnSpc>
                <a:spcPct val="107000"/>
              </a:lnSpc>
              <a:spcAft>
                <a:spcPts val="800"/>
              </a:spcAft>
            </a:pPr>
            <a:r>
              <a:rPr lang="da-DK" sz="1800" i="1" dirty="0">
                <a:effectLst/>
                <a:latin typeface="Calibri" panose="020F0502020204030204" pitchFamily="34" charset="0"/>
                <a:ea typeface="Calibri" panose="020F0502020204030204" pitchFamily="34" charset="0"/>
                <a:cs typeface="Times New Roman" panose="02020603050405020304" pitchFamily="18" charset="0"/>
              </a:rPr>
              <a:t>”Min mand er formand for patientforeningen. Vi har brug for at vores pårørende bakker os op” </a:t>
            </a:r>
            <a:r>
              <a:rPr lang="da-DK" sz="1800" dirty="0">
                <a:effectLst/>
                <a:latin typeface="Calibri" panose="020F0502020204030204" pitchFamily="34" charset="0"/>
                <a:ea typeface="Calibri" panose="020F0502020204030204" pitchFamily="34" charset="0"/>
                <a:cs typeface="Times New Roman" panose="02020603050405020304" pitchFamily="18" charset="0"/>
              </a:rPr>
              <a:t>(Informant 1, kvinde 72 år)</a:t>
            </a:r>
          </a:p>
          <a:p>
            <a:pPr>
              <a:lnSpc>
                <a:spcPct val="107000"/>
              </a:lnSpc>
              <a:spcAft>
                <a:spcPts val="800"/>
              </a:spcAft>
            </a:pPr>
            <a:r>
              <a:rPr lang="da-DK" sz="1800" i="1" dirty="0">
                <a:effectLst/>
                <a:latin typeface="Calibri" panose="020F0502020204030204" pitchFamily="34" charset="0"/>
                <a:ea typeface="Calibri" panose="020F0502020204030204" pitchFamily="34" charset="0"/>
                <a:cs typeface="Times New Roman" panose="02020603050405020304" pitchFamily="18" charset="0"/>
              </a:rPr>
              <a:t>”XX’s mand er formand. Han bruger virkelig meget tid. Det er dejligt med opbakning” </a:t>
            </a:r>
            <a:r>
              <a:rPr lang="da-DK" sz="1800" dirty="0">
                <a:effectLst/>
                <a:latin typeface="Calibri" panose="020F0502020204030204" pitchFamily="34" charset="0"/>
                <a:ea typeface="Calibri" panose="020F0502020204030204" pitchFamily="34" charset="0"/>
                <a:cs typeface="Times New Roman" panose="02020603050405020304" pitchFamily="18" charset="0"/>
              </a:rPr>
              <a:t>(Informant 3, kvinde 75 år)</a:t>
            </a:r>
          </a:p>
          <a:p>
            <a:endParaRPr lang="da-DK" sz="1800" dirty="0">
              <a:solidFill>
                <a:schemeClr val="tx2"/>
              </a:solidFill>
            </a:endParaRPr>
          </a:p>
        </p:txBody>
      </p:sp>
      <p:pic>
        <p:nvPicPr>
          <p:cNvPr id="5" name="Billede 4">
            <a:extLst>
              <a:ext uri="{FF2B5EF4-FFF2-40B4-BE49-F238E27FC236}">
                <a16:creationId xmlns:a16="http://schemas.microsoft.com/office/drawing/2014/main" id="{A9E69A08-A42F-8D66-14BB-AB8628D0CF98}"/>
              </a:ext>
            </a:extLst>
          </p:cNvPr>
          <p:cNvPicPr>
            <a:picLocks noChangeAspect="1"/>
          </p:cNvPicPr>
          <p:nvPr/>
        </p:nvPicPr>
        <p:blipFill>
          <a:blip r:embed="rId3"/>
          <a:stretch>
            <a:fillRect/>
          </a:stretch>
        </p:blipFill>
        <p:spPr>
          <a:xfrm>
            <a:off x="10000086" y="5688896"/>
            <a:ext cx="2164268" cy="1164437"/>
          </a:xfrm>
          <a:prstGeom prst="rect">
            <a:avLst/>
          </a:prstGeom>
        </p:spPr>
      </p:pic>
      <p:sp>
        <p:nvSpPr>
          <p:cNvPr id="4" name="Tekstfelt 3">
            <a:extLst>
              <a:ext uri="{FF2B5EF4-FFF2-40B4-BE49-F238E27FC236}">
                <a16:creationId xmlns:a16="http://schemas.microsoft.com/office/drawing/2014/main" id="{31A5E90A-EBF9-BC14-F8B7-E0CCA7E4394E}"/>
              </a:ext>
            </a:extLst>
          </p:cNvPr>
          <p:cNvSpPr txBox="1"/>
          <p:nvPr/>
        </p:nvSpPr>
        <p:spPr>
          <a:xfrm>
            <a:off x="6564885" y="6375933"/>
            <a:ext cx="1535540" cy="4245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Ingeborg Ilkjær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Pernille Kofoed Nielsen</a:t>
            </a:r>
            <a:endParaRPr lang="da-DK" dirty="0"/>
          </a:p>
        </p:txBody>
      </p:sp>
    </p:spTree>
    <p:extLst>
      <p:ext uri="{BB962C8B-B14F-4D97-AF65-F5344CB8AC3E}">
        <p14:creationId xmlns:p14="http://schemas.microsoft.com/office/powerpoint/2010/main" val="23745910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290DB37-CEF8-CEF2-1AD7-BE1893A7815A}"/>
              </a:ext>
            </a:extLst>
          </p:cNvPr>
          <p:cNvSpPr>
            <a:spLocks noGrp="1"/>
          </p:cNvSpPr>
          <p:nvPr>
            <p:ph type="title"/>
          </p:nvPr>
        </p:nvSpPr>
        <p:spPr>
          <a:xfrm rot="16200000">
            <a:off x="-1325880" y="1947672"/>
            <a:ext cx="5961888" cy="2788920"/>
          </a:xfrm>
        </p:spPr>
        <p:txBody>
          <a:bodyPr anchor="ctr">
            <a:normAutofit/>
          </a:bodyPr>
          <a:lstStyle/>
          <a:p>
            <a:r>
              <a:rPr lang="da-DK" sz="4800" dirty="0">
                <a:solidFill>
                  <a:schemeClr val="bg1"/>
                </a:solidFill>
              </a:rPr>
              <a:t>Delprojekt 1B - PPI</a:t>
            </a:r>
            <a:br>
              <a:rPr lang="da-DK" sz="4800" dirty="0">
                <a:solidFill>
                  <a:schemeClr val="bg1"/>
                </a:solidFill>
              </a:rPr>
            </a:br>
            <a:endParaRPr lang="da-DK" sz="4800" dirty="0">
              <a:solidFill>
                <a:schemeClr val="bg1"/>
              </a:solidFill>
            </a:endParaRPr>
          </a:p>
        </p:txBody>
      </p:sp>
      <p:sp>
        <p:nvSpPr>
          <p:cNvPr id="3" name="Pladsholder til indhold 2">
            <a:extLst>
              <a:ext uri="{FF2B5EF4-FFF2-40B4-BE49-F238E27FC236}">
                <a16:creationId xmlns:a16="http://schemas.microsoft.com/office/drawing/2014/main" id="{8C83D590-E98E-8E66-690F-F6D85D7EE404}"/>
              </a:ext>
            </a:extLst>
          </p:cNvPr>
          <p:cNvSpPr>
            <a:spLocks noGrp="1"/>
          </p:cNvSpPr>
          <p:nvPr>
            <p:ph idx="1"/>
          </p:nvPr>
        </p:nvSpPr>
        <p:spPr>
          <a:xfrm>
            <a:off x="3928256" y="306759"/>
            <a:ext cx="7507531" cy="5961888"/>
          </a:xfrm>
        </p:spPr>
        <p:txBody>
          <a:bodyPr anchor="ctr">
            <a:normAutofit/>
          </a:bodyPr>
          <a:lstStyle/>
          <a:p>
            <a:pPr marL="0" indent="0">
              <a:lnSpc>
                <a:spcPct val="107000"/>
              </a:lnSpc>
              <a:spcAft>
                <a:spcPts val="800"/>
              </a:spcAft>
              <a:buNone/>
            </a:pPr>
            <a:r>
              <a:rPr lang="da-DK" sz="2400" b="1" dirty="0">
                <a:effectLst/>
                <a:latin typeface="Calibri" panose="020F0502020204030204" pitchFamily="34" charset="0"/>
                <a:ea typeface="Calibri" panose="020F0502020204030204" pitchFamily="34" charset="0"/>
                <a:cs typeface="Times New Roman" panose="02020603050405020304" pitchFamily="18" charset="0"/>
              </a:rPr>
              <a:t>PPI-Interviews – Resultater</a:t>
            </a:r>
          </a:p>
          <a:p>
            <a:pPr>
              <a:lnSpc>
                <a:spcPct val="107000"/>
              </a:lnSpc>
              <a:spcAft>
                <a:spcPts val="800"/>
              </a:spcAft>
            </a:pPr>
            <a:r>
              <a:rPr lang="da-DK" sz="1800" dirty="0">
                <a:latin typeface="Calibri" panose="020F0502020204030204" pitchFamily="34" charset="0"/>
                <a:ea typeface="Calibri" panose="020F0502020204030204" pitchFamily="34" charset="0"/>
                <a:cs typeface="Times New Roman" panose="02020603050405020304" pitchFamily="18" charset="0"/>
              </a:rPr>
              <a:t>D</a:t>
            </a:r>
            <a:r>
              <a:rPr lang="da-DK" sz="1800" dirty="0">
                <a:effectLst/>
                <a:latin typeface="Calibri" panose="020F0502020204030204" pitchFamily="34" charset="0"/>
                <a:ea typeface="Calibri" panose="020F0502020204030204" pitchFamily="34" charset="0"/>
                <a:cs typeface="Times New Roman" panose="02020603050405020304" pitchFamily="18" charset="0"/>
              </a:rPr>
              <a:t>et var af stor betydning for patienternes ægtefæller at møde andre pårørende til KOL-patienter, som det var muligt at sparre med.</a:t>
            </a:r>
          </a:p>
          <a:p>
            <a:pPr>
              <a:lnSpc>
                <a:spcPct val="107000"/>
              </a:lnSpc>
              <a:spcAft>
                <a:spcPts val="800"/>
              </a:spcAft>
            </a:pPr>
            <a:r>
              <a:rPr lang="da-DK" sz="1800" i="1" dirty="0">
                <a:effectLst/>
                <a:latin typeface="Calibri" panose="020F0502020204030204" pitchFamily="34" charset="0"/>
                <a:ea typeface="Calibri" panose="020F0502020204030204" pitchFamily="34" charset="0"/>
                <a:cs typeface="Times New Roman" panose="02020603050405020304" pitchFamily="18" charset="0"/>
              </a:rPr>
              <a:t>”Det er af stor betydning for hende at mødes med andre i samme situation. Hun er ofte mere bange end mig, så er det godt at hun kan snakke med andre, der forstår hende”</a:t>
            </a:r>
            <a:r>
              <a:rPr lang="da-DK" sz="1800" dirty="0">
                <a:effectLst/>
                <a:latin typeface="Calibri" panose="020F0502020204030204" pitchFamily="34" charset="0"/>
                <a:ea typeface="Calibri" panose="020F0502020204030204" pitchFamily="34" charset="0"/>
                <a:cs typeface="Times New Roman" panose="02020603050405020304" pitchFamily="18" charset="0"/>
              </a:rPr>
              <a:t> (Informant 2, mand 73 år)</a:t>
            </a:r>
          </a:p>
          <a:p>
            <a:pPr marL="0" indent="0">
              <a:lnSpc>
                <a:spcPct val="107000"/>
              </a:lnSpc>
              <a:spcAft>
                <a:spcPts val="800"/>
              </a:spcAft>
              <a:buNone/>
            </a:pPr>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pPr marL="0" indent="0">
              <a:lnSpc>
                <a:spcPct val="107000"/>
              </a:lnSpc>
              <a:spcAft>
                <a:spcPts val="800"/>
              </a:spcAft>
              <a:buNone/>
            </a:pPr>
            <a:r>
              <a:rPr lang="da-DK" sz="2400" dirty="0">
                <a:effectLst/>
                <a:latin typeface="Calibri" panose="020F0502020204030204" pitchFamily="34" charset="0"/>
                <a:ea typeface="Calibri" panose="020F0502020204030204" pitchFamily="34" charset="0"/>
                <a:cs typeface="Times New Roman" panose="02020603050405020304" pitchFamily="18" charset="0"/>
              </a:rPr>
              <a:t>=&gt; spørgsmål om pårørende blev inkluderet i den endelige interviewguide</a:t>
            </a:r>
            <a:endParaRPr lang="da-DK" sz="2400" dirty="0">
              <a:solidFill>
                <a:schemeClr val="tx2"/>
              </a:solidFill>
            </a:endParaRPr>
          </a:p>
        </p:txBody>
      </p:sp>
      <p:pic>
        <p:nvPicPr>
          <p:cNvPr id="5" name="Billede 4">
            <a:extLst>
              <a:ext uri="{FF2B5EF4-FFF2-40B4-BE49-F238E27FC236}">
                <a16:creationId xmlns:a16="http://schemas.microsoft.com/office/drawing/2014/main" id="{A9E69A08-A42F-8D66-14BB-AB8628D0CF98}"/>
              </a:ext>
            </a:extLst>
          </p:cNvPr>
          <p:cNvPicPr>
            <a:picLocks noChangeAspect="1"/>
          </p:cNvPicPr>
          <p:nvPr/>
        </p:nvPicPr>
        <p:blipFill>
          <a:blip r:embed="rId3"/>
          <a:stretch>
            <a:fillRect/>
          </a:stretch>
        </p:blipFill>
        <p:spPr>
          <a:xfrm>
            <a:off x="10000086" y="5688896"/>
            <a:ext cx="2164268" cy="1164437"/>
          </a:xfrm>
          <a:prstGeom prst="rect">
            <a:avLst/>
          </a:prstGeom>
        </p:spPr>
      </p:pic>
      <p:sp>
        <p:nvSpPr>
          <p:cNvPr id="4" name="Tekstfelt 3">
            <a:extLst>
              <a:ext uri="{FF2B5EF4-FFF2-40B4-BE49-F238E27FC236}">
                <a16:creationId xmlns:a16="http://schemas.microsoft.com/office/drawing/2014/main" id="{9F3ECA04-2923-3A48-4AB7-A283924A3030}"/>
              </a:ext>
            </a:extLst>
          </p:cNvPr>
          <p:cNvSpPr txBox="1"/>
          <p:nvPr/>
        </p:nvSpPr>
        <p:spPr>
          <a:xfrm>
            <a:off x="6564885" y="6323076"/>
            <a:ext cx="1535540" cy="4245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Ingeborg Ilkjær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Pernille Kofoed Nielsen</a:t>
            </a:r>
            <a:endParaRPr lang="da-DK" dirty="0"/>
          </a:p>
        </p:txBody>
      </p:sp>
    </p:spTree>
    <p:extLst>
      <p:ext uri="{BB962C8B-B14F-4D97-AF65-F5344CB8AC3E}">
        <p14:creationId xmlns:p14="http://schemas.microsoft.com/office/powerpoint/2010/main" val="3115438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 name="Group 1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290DB37-CEF8-CEF2-1AD7-BE1893A7815A}"/>
              </a:ext>
            </a:extLst>
          </p:cNvPr>
          <p:cNvSpPr>
            <a:spLocks noGrp="1"/>
          </p:cNvSpPr>
          <p:nvPr>
            <p:ph type="title"/>
          </p:nvPr>
        </p:nvSpPr>
        <p:spPr>
          <a:xfrm rot="16200000">
            <a:off x="-1325880" y="1947672"/>
            <a:ext cx="5961888" cy="2788920"/>
          </a:xfrm>
        </p:spPr>
        <p:txBody>
          <a:bodyPr anchor="ctr">
            <a:normAutofit/>
          </a:bodyPr>
          <a:lstStyle/>
          <a:p>
            <a:r>
              <a:rPr lang="da-DK" sz="4800" dirty="0">
                <a:solidFill>
                  <a:schemeClr val="bg1"/>
                </a:solidFill>
              </a:rPr>
              <a:t>Delprojekt 1C + 1D</a:t>
            </a:r>
            <a:br>
              <a:rPr lang="da-DK" sz="4800" dirty="0">
                <a:solidFill>
                  <a:schemeClr val="bg1"/>
                </a:solidFill>
              </a:rPr>
            </a:br>
            <a:endParaRPr lang="da-DK" sz="4800" dirty="0">
              <a:solidFill>
                <a:schemeClr val="bg1"/>
              </a:solidFill>
            </a:endParaRPr>
          </a:p>
        </p:txBody>
      </p:sp>
      <p:sp>
        <p:nvSpPr>
          <p:cNvPr id="3" name="Pladsholder til indhold 2">
            <a:extLst>
              <a:ext uri="{FF2B5EF4-FFF2-40B4-BE49-F238E27FC236}">
                <a16:creationId xmlns:a16="http://schemas.microsoft.com/office/drawing/2014/main" id="{8C83D590-E98E-8E66-690F-F6D85D7EE404}"/>
              </a:ext>
            </a:extLst>
          </p:cNvPr>
          <p:cNvSpPr>
            <a:spLocks noGrp="1"/>
          </p:cNvSpPr>
          <p:nvPr>
            <p:ph idx="1"/>
          </p:nvPr>
        </p:nvSpPr>
        <p:spPr>
          <a:xfrm>
            <a:off x="4071067" y="841246"/>
            <a:ext cx="7364719" cy="5362783"/>
          </a:xfrm>
        </p:spPr>
        <p:txBody>
          <a:bodyPr anchor="ctr">
            <a:normAutofit/>
          </a:bodyPr>
          <a:lstStyle/>
          <a:p>
            <a:pPr marL="0" indent="0">
              <a:spcAft>
                <a:spcPts val="800"/>
              </a:spcAft>
              <a:buNone/>
            </a:pPr>
            <a:r>
              <a:rPr lang="da-DK" sz="1800" b="1" dirty="0">
                <a:solidFill>
                  <a:schemeClr val="tx2"/>
                </a:solidFill>
                <a:latin typeface="Calibri" panose="020F0502020204030204" pitchFamily="34" charset="0"/>
                <a:ea typeface="Calibri" panose="020F0502020204030204" pitchFamily="34" charset="0"/>
                <a:cs typeface="Times New Roman" panose="02020603050405020304" pitchFamily="18" charset="0"/>
              </a:rPr>
              <a:t>Proces:</a:t>
            </a:r>
          </a:p>
          <a:p>
            <a:pPr marL="400050" indent="-400050">
              <a:spcAft>
                <a:spcPts val="800"/>
              </a:spcAft>
              <a:buFont typeface="+mj-lt"/>
              <a:buAutoNum type="romanLcPeriod"/>
            </a:pPr>
            <a:r>
              <a:rPr lang="da-DK" sz="1800" b="1" dirty="0">
                <a:solidFill>
                  <a:schemeClr val="tx2"/>
                </a:solidFill>
                <a:latin typeface="Calibri" panose="020F0502020204030204" pitchFamily="34" charset="0"/>
                <a:ea typeface="Calibri" panose="020F0502020204030204" pitchFamily="34" charset="0"/>
                <a:cs typeface="Times New Roman" panose="02020603050405020304" pitchFamily="18" charset="0"/>
              </a:rPr>
              <a:t>Workshop x 2 </a:t>
            </a:r>
            <a:r>
              <a:rPr lang="da-DK" sz="1800" dirty="0">
                <a:solidFill>
                  <a:schemeClr val="tx2"/>
                </a:solidFill>
                <a:latin typeface="Calibri" panose="020F0502020204030204" pitchFamily="34" charset="0"/>
                <a:ea typeface="Calibri" panose="020F0502020204030204" pitchFamily="34" charset="0"/>
                <a:cs typeface="Times New Roman" panose="02020603050405020304" pitchFamily="18" charset="0"/>
              </a:rPr>
              <a:t>på tværs af alle SSH/SSA hold på </a:t>
            </a:r>
            <a:r>
              <a:rPr lang="da-DK" sz="1800" dirty="0" err="1">
                <a:solidFill>
                  <a:schemeClr val="tx2"/>
                </a:solidFill>
                <a:latin typeface="Calibri" panose="020F0502020204030204" pitchFamily="34" charset="0"/>
                <a:ea typeface="Calibri" panose="020F0502020204030204" pitchFamily="34" charset="0"/>
                <a:cs typeface="Times New Roman" panose="02020603050405020304" pitchFamily="18" charset="0"/>
              </a:rPr>
              <a:t>Bhsund</a:t>
            </a:r>
            <a:r>
              <a:rPr lang="da-DK" sz="1800" dirty="0">
                <a:solidFill>
                  <a:schemeClr val="tx2"/>
                </a:solidFill>
                <a:latin typeface="Calibri" panose="020F0502020204030204" pitchFamily="34" charset="0"/>
                <a:ea typeface="Calibri" panose="020F0502020204030204" pitchFamily="34" charset="0"/>
                <a:cs typeface="Times New Roman" panose="02020603050405020304" pitchFamily="18" charset="0"/>
              </a:rPr>
              <a:t> (</a:t>
            </a:r>
            <a:r>
              <a:rPr lang="da-DK" sz="1800" dirty="0" err="1">
                <a:solidFill>
                  <a:schemeClr val="tx2"/>
                </a:solidFill>
                <a:latin typeface="Calibri" panose="020F0502020204030204" pitchFamily="34" charset="0"/>
                <a:ea typeface="Calibri" panose="020F0502020204030204" pitchFamily="34" charset="0"/>
                <a:cs typeface="Times New Roman" panose="02020603050405020304" pitchFamily="18" charset="0"/>
              </a:rPr>
              <a:t>aug</a:t>
            </a:r>
            <a:r>
              <a:rPr lang="da-DK" sz="1800" dirty="0">
                <a:solidFill>
                  <a:schemeClr val="tx2"/>
                </a:solidFill>
                <a:latin typeface="Calibri" panose="020F0502020204030204" pitchFamily="34" charset="0"/>
                <a:ea typeface="Calibri" panose="020F0502020204030204" pitchFamily="34" charset="0"/>
                <a:cs typeface="Times New Roman" panose="02020603050405020304" pitchFamily="18" charset="0"/>
              </a:rPr>
              <a:t> + </a:t>
            </a:r>
            <a:r>
              <a:rPr lang="da-DK" sz="1800" dirty="0" err="1">
                <a:solidFill>
                  <a:schemeClr val="tx2"/>
                </a:solidFill>
                <a:latin typeface="Calibri" panose="020F0502020204030204" pitchFamily="34" charset="0"/>
                <a:ea typeface="Calibri" panose="020F0502020204030204" pitchFamily="34" charset="0"/>
                <a:cs typeface="Times New Roman" panose="02020603050405020304" pitchFamily="18" charset="0"/>
              </a:rPr>
              <a:t>okt</a:t>
            </a:r>
            <a:r>
              <a:rPr lang="da-DK" sz="1800" dirty="0">
                <a:solidFill>
                  <a:schemeClr val="tx2"/>
                </a:solidFill>
                <a:latin typeface="Calibri" panose="020F0502020204030204" pitchFamily="34" charset="0"/>
                <a:ea typeface="Calibri" panose="020F0502020204030204" pitchFamily="34" charset="0"/>
                <a:cs typeface="Times New Roman" panose="02020603050405020304" pitchFamily="18" charset="0"/>
              </a:rPr>
              <a:t> 2022)</a:t>
            </a:r>
            <a:endParaRPr lang="da-DK" sz="1800" b="1" dirty="0">
              <a:solidFill>
                <a:schemeClr val="tx2"/>
              </a:solidFill>
              <a:latin typeface="Calibri" panose="020F0502020204030204" pitchFamily="34" charset="0"/>
              <a:ea typeface="Calibri" panose="020F0502020204030204" pitchFamily="34" charset="0"/>
              <a:cs typeface="Times New Roman" panose="02020603050405020304" pitchFamily="18" charset="0"/>
            </a:endParaRPr>
          </a:p>
          <a:p>
            <a:pPr marL="400050" indent="-400050">
              <a:buFont typeface="+mj-lt"/>
              <a:buAutoNum type="romanLcPeriod"/>
            </a:pPr>
            <a:r>
              <a:rPr lang="da-DK" sz="1800" b="1" dirty="0">
                <a:solidFill>
                  <a:schemeClr val="tx2"/>
                </a:solidFill>
              </a:rPr>
              <a:t>Fokusgruppeinterview med 7 SSH/SSA </a:t>
            </a:r>
            <a:r>
              <a:rPr lang="da-DK" sz="1800" dirty="0">
                <a:solidFill>
                  <a:schemeClr val="tx2"/>
                </a:solidFill>
              </a:rPr>
              <a:t>omhandlende oplevelsen af livskvalitet ved brug af velfærdsteknologi hos borgere generelt og med særligt fokus på KOL-patienter (</a:t>
            </a:r>
            <a:r>
              <a:rPr lang="da-DK" sz="1800" dirty="0" err="1">
                <a:solidFill>
                  <a:schemeClr val="tx2"/>
                </a:solidFill>
              </a:rPr>
              <a:t>dec</a:t>
            </a:r>
            <a:r>
              <a:rPr lang="da-DK" sz="1800" dirty="0">
                <a:solidFill>
                  <a:schemeClr val="tx2"/>
                </a:solidFill>
              </a:rPr>
              <a:t> 2022) </a:t>
            </a:r>
          </a:p>
          <a:p>
            <a:pPr marL="400050" indent="-400050">
              <a:buFont typeface="+mj-lt"/>
              <a:buAutoNum type="romanLcPeriod"/>
            </a:pPr>
            <a:r>
              <a:rPr lang="da-DK" sz="1800" b="1" dirty="0">
                <a:solidFill>
                  <a:schemeClr val="tx2"/>
                </a:solidFill>
              </a:rPr>
              <a:t>Fokusgruppeinterview med 5 SSH/SSA-elever </a:t>
            </a:r>
            <a:r>
              <a:rPr lang="da-DK" sz="1800" dirty="0">
                <a:solidFill>
                  <a:schemeClr val="tx2"/>
                </a:solidFill>
              </a:rPr>
              <a:t>om deres oplevelse af velfærdsteknologi generelt og specifikt borgerens livskvalitet i forbindelse med KOL-kuffert (</a:t>
            </a:r>
            <a:r>
              <a:rPr lang="da-DK" sz="1800" dirty="0" err="1">
                <a:solidFill>
                  <a:schemeClr val="tx2"/>
                </a:solidFill>
              </a:rPr>
              <a:t>okt</a:t>
            </a:r>
            <a:r>
              <a:rPr lang="da-DK" sz="1800" dirty="0">
                <a:solidFill>
                  <a:schemeClr val="tx2"/>
                </a:solidFill>
              </a:rPr>
              <a:t> 2022) </a:t>
            </a:r>
          </a:p>
        </p:txBody>
      </p:sp>
      <p:pic>
        <p:nvPicPr>
          <p:cNvPr id="5" name="Billede 4">
            <a:extLst>
              <a:ext uri="{FF2B5EF4-FFF2-40B4-BE49-F238E27FC236}">
                <a16:creationId xmlns:a16="http://schemas.microsoft.com/office/drawing/2014/main" id="{A9E69A08-A42F-8D66-14BB-AB8628D0CF98}"/>
              </a:ext>
            </a:extLst>
          </p:cNvPr>
          <p:cNvPicPr>
            <a:picLocks noChangeAspect="1"/>
          </p:cNvPicPr>
          <p:nvPr/>
        </p:nvPicPr>
        <p:blipFill>
          <a:blip r:embed="rId3"/>
          <a:stretch>
            <a:fillRect/>
          </a:stretch>
        </p:blipFill>
        <p:spPr>
          <a:xfrm>
            <a:off x="10000086" y="5688896"/>
            <a:ext cx="2164268" cy="1164437"/>
          </a:xfrm>
          <a:prstGeom prst="rect">
            <a:avLst/>
          </a:prstGeom>
        </p:spPr>
      </p:pic>
      <p:sp>
        <p:nvSpPr>
          <p:cNvPr id="4" name="Tekstfelt 3">
            <a:extLst>
              <a:ext uri="{FF2B5EF4-FFF2-40B4-BE49-F238E27FC236}">
                <a16:creationId xmlns:a16="http://schemas.microsoft.com/office/drawing/2014/main" id="{475A799F-CEDB-37B3-D451-24E466AEB006}"/>
              </a:ext>
            </a:extLst>
          </p:cNvPr>
          <p:cNvSpPr txBox="1"/>
          <p:nvPr/>
        </p:nvSpPr>
        <p:spPr>
          <a:xfrm>
            <a:off x="4272987" y="6323076"/>
            <a:ext cx="5269110"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1" u="none" strike="noStrike" kern="1200" cap="none" spc="0" normalizeH="0" baseline="0" noProof="0" dirty="0">
                <a:ln>
                  <a:noFill/>
                </a:ln>
                <a:solidFill>
                  <a:prstClr val="white"/>
                </a:solidFill>
                <a:effectLst/>
                <a:uLnTx/>
                <a:uFillTx/>
                <a:latin typeface="Calibri" panose="020F0502020204030204"/>
                <a:ea typeface="+mn-ea"/>
                <a:cs typeface="+mn-cs"/>
              </a:rPr>
              <a:t>Gunhild Kock-Hansen, Lotte Myler, Rikke Sprotte Klausen, Pernille Kofoed Nielsen</a:t>
            </a:r>
            <a:endParaRPr lang="da-DK" dirty="0"/>
          </a:p>
        </p:txBody>
      </p:sp>
    </p:spTree>
    <p:extLst>
      <p:ext uri="{BB962C8B-B14F-4D97-AF65-F5344CB8AC3E}">
        <p14:creationId xmlns:p14="http://schemas.microsoft.com/office/powerpoint/2010/main" val="94536114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Billede 8">
            <a:extLst>
              <a:ext uri="{FF2B5EF4-FFF2-40B4-BE49-F238E27FC236}">
                <a16:creationId xmlns:a16="http://schemas.microsoft.com/office/drawing/2014/main" id="{C5E1D580-03E0-4D2D-986D-FF3D558E384C}"/>
              </a:ext>
            </a:extLst>
          </p:cNvPr>
          <p:cNvPicPr>
            <a:picLocks noChangeAspect="1"/>
          </p:cNvPicPr>
          <p:nvPr/>
        </p:nvPicPr>
        <p:blipFill>
          <a:blip r:embed="rId2"/>
          <a:stretch>
            <a:fillRect/>
          </a:stretch>
        </p:blipFill>
        <p:spPr>
          <a:xfrm>
            <a:off x="9746758" y="365125"/>
            <a:ext cx="1792379" cy="963251"/>
          </a:xfrm>
          <a:prstGeom prst="rect">
            <a:avLst/>
          </a:prstGeom>
        </p:spPr>
      </p:pic>
      <p:sp>
        <p:nvSpPr>
          <p:cNvPr id="2" name="Titel 1">
            <a:extLst>
              <a:ext uri="{FF2B5EF4-FFF2-40B4-BE49-F238E27FC236}">
                <a16:creationId xmlns:a16="http://schemas.microsoft.com/office/drawing/2014/main" id="{B82A62EC-E212-4195-B464-1B65AE0B8AB8}"/>
              </a:ext>
            </a:extLst>
          </p:cNvPr>
          <p:cNvSpPr>
            <a:spLocks noGrp="1"/>
          </p:cNvSpPr>
          <p:nvPr>
            <p:ph type="title"/>
          </p:nvPr>
        </p:nvSpPr>
        <p:spPr/>
        <p:txBody>
          <a:bodyPr/>
          <a:lstStyle/>
          <a:p>
            <a:endParaRPr lang="da-DK" b="1" dirty="0">
              <a:solidFill>
                <a:srgbClr val="0070C0"/>
              </a:solidFill>
            </a:endParaRPr>
          </a:p>
        </p:txBody>
      </p:sp>
      <p:sp>
        <p:nvSpPr>
          <p:cNvPr id="3" name="Pladsholder til indhold 2">
            <a:extLst>
              <a:ext uri="{FF2B5EF4-FFF2-40B4-BE49-F238E27FC236}">
                <a16:creationId xmlns:a16="http://schemas.microsoft.com/office/drawing/2014/main" id="{CF11D404-AA45-438B-A8EF-36110418017D}"/>
              </a:ext>
            </a:extLst>
          </p:cNvPr>
          <p:cNvSpPr>
            <a:spLocks noGrp="1"/>
          </p:cNvSpPr>
          <p:nvPr>
            <p:ph idx="1"/>
          </p:nvPr>
        </p:nvSpPr>
        <p:spPr>
          <a:xfrm>
            <a:off x="838199" y="1690688"/>
            <a:ext cx="10970941" cy="5524151"/>
          </a:xfrm>
        </p:spPr>
        <p:txBody>
          <a:bodyPr>
            <a:normAutofit/>
          </a:bodyPr>
          <a:lstStyle/>
          <a:p>
            <a:pPr marL="0" indent="0">
              <a:buNone/>
            </a:pPr>
            <a:endParaRPr lang="da-DK" sz="4000" i="1" dirty="0"/>
          </a:p>
          <a:p>
            <a:pPr marL="0" indent="0">
              <a:buNone/>
            </a:pPr>
            <a:endParaRPr lang="da-DK" sz="4000" i="1" dirty="0"/>
          </a:p>
          <a:p>
            <a:pPr marL="0" indent="0">
              <a:buNone/>
            </a:pPr>
            <a:r>
              <a:rPr lang="da-DK" sz="4000" i="1" dirty="0"/>
              <a:t>Tak for opmærksomheden –</a:t>
            </a:r>
          </a:p>
          <a:p>
            <a:pPr marL="0" indent="0" algn="ctr">
              <a:buNone/>
            </a:pPr>
            <a:endParaRPr lang="da-DK" sz="4000" i="1" dirty="0"/>
          </a:p>
          <a:p>
            <a:pPr marL="0" indent="0" algn="ctr">
              <a:buNone/>
            </a:pPr>
            <a:endParaRPr lang="da-DK" sz="4000" i="1" dirty="0"/>
          </a:p>
          <a:p>
            <a:pPr marL="0" indent="0" algn="r">
              <a:buNone/>
            </a:pPr>
            <a:r>
              <a:rPr lang="da-DK" sz="4000" i="1" dirty="0">
                <a:solidFill>
                  <a:schemeClr val="bg1"/>
                </a:solidFill>
              </a:rPr>
              <a:t>Pernille Kofoed Pernille </a:t>
            </a:r>
            <a:r>
              <a:rPr lang="da-DK" sz="1200" i="1" dirty="0" err="1">
                <a:solidFill>
                  <a:schemeClr val="accent1">
                    <a:lumMod val="75000"/>
                  </a:schemeClr>
                </a:solidFill>
              </a:rPr>
              <a:t>Pernille</a:t>
            </a:r>
            <a:r>
              <a:rPr lang="da-DK" sz="1200" i="1" dirty="0">
                <a:solidFill>
                  <a:schemeClr val="accent1">
                    <a:lumMod val="75000"/>
                  </a:schemeClr>
                </a:solidFill>
              </a:rPr>
              <a:t> Kofoed Nielsen, lektor ph.d.</a:t>
            </a:r>
          </a:p>
          <a:p>
            <a:pPr marL="0" indent="0" algn="r">
              <a:buNone/>
            </a:pPr>
            <a:r>
              <a:rPr lang="da-DK" sz="1200" i="1" dirty="0">
                <a:solidFill>
                  <a:schemeClr val="accent1">
                    <a:lumMod val="75000"/>
                  </a:schemeClr>
                </a:solidFill>
              </a:rPr>
              <a:t>Pernille.nielsen@bhsund.dk</a:t>
            </a:r>
          </a:p>
        </p:txBody>
      </p:sp>
    </p:spTree>
    <p:extLst>
      <p:ext uri="{BB962C8B-B14F-4D97-AF65-F5344CB8AC3E}">
        <p14:creationId xmlns:p14="http://schemas.microsoft.com/office/powerpoint/2010/main" val="418183395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0D441D9-AF1B-6C87-AA4F-CD833D229BE4}"/>
              </a:ext>
            </a:extLst>
          </p:cNvPr>
          <p:cNvSpPr>
            <a:spLocks noGrp="1"/>
          </p:cNvSpPr>
          <p:nvPr>
            <p:ph type="title"/>
          </p:nvPr>
        </p:nvSpPr>
        <p:spPr/>
        <p:txBody>
          <a:bodyPr/>
          <a:lstStyle/>
          <a:p>
            <a:endParaRPr lang="da-DK"/>
          </a:p>
        </p:txBody>
      </p:sp>
      <p:sp>
        <p:nvSpPr>
          <p:cNvPr id="3" name="Pladsholder til indhold 2">
            <a:extLst>
              <a:ext uri="{FF2B5EF4-FFF2-40B4-BE49-F238E27FC236}">
                <a16:creationId xmlns:a16="http://schemas.microsoft.com/office/drawing/2014/main" id="{841A3D38-1D43-30D4-6363-0F9051A4E5BC}"/>
              </a:ext>
            </a:extLst>
          </p:cNvPr>
          <p:cNvSpPr>
            <a:spLocks noGrp="1"/>
          </p:cNvSpPr>
          <p:nvPr>
            <p:ph idx="1"/>
          </p:nvPr>
        </p:nvSpPr>
        <p:spPr/>
        <p:txBody>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da-DK" sz="4000" b="0" i="1" u="none" strike="noStrike" kern="1200" cap="none" spc="0" normalizeH="0" baseline="0" noProof="0" dirty="0">
                <a:ln>
                  <a:noFill/>
                </a:ln>
                <a:solidFill>
                  <a:prstClr val="black"/>
                </a:solidFill>
                <a:effectLst/>
                <a:uLnTx/>
                <a:uFillTx/>
                <a:latin typeface="Calibri" panose="020F0502020204030204"/>
                <a:ea typeface="+mn-ea"/>
                <a:cs typeface="+mn-cs"/>
              </a:rPr>
              <a:t>Tak for opmærksomheden –</a:t>
            </a:r>
          </a:p>
          <a:p>
            <a:endParaRPr lang="da-DK" dirty="0"/>
          </a:p>
        </p:txBody>
      </p:sp>
      <p:pic>
        <p:nvPicPr>
          <p:cNvPr id="5" name="Billede 4">
            <a:extLst>
              <a:ext uri="{FF2B5EF4-FFF2-40B4-BE49-F238E27FC236}">
                <a16:creationId xmlns:a16="http://schemas.microsoft.com/office/drawing/2014/main" id="{19698EFC-2DDA-62DE-FC2A-FCE934FCFC33}"/>
              </a:ext>
            </a:extLst>
          </p:cNvPr>
          <p:cNvPicPr>
            <a:picLocks noChangeAspect="1"/>
          </p:cNvPicPr>
          <p:nvPr/>
        </p:nvPicPr>
        <p:blipFill>
          <a:blip r:embed="rId3"/>
          <a:stretch>
            <a:fillRect/>
          </a:stretch>
        </p:blipFill>
        <p:spPr>
          <a:xfrm>
            <a:off x="249622" y="868101"/>
            <a:ext cx="11692756" cy="4074289"/>
          </a:xfrm>
          <a:prstGeom prst="rect">
            <a:avLst/>
          </a:prstGeom>
        </p:spPr>
      </p:pic>
      <p:sp>
        <p:nvSpPr>
          <p:cNvPr id="4" name="Tekstfelt 3">
            <a:extLst>
              <a:ext uri="{FF2B5EF4-FFF2-40B4-BE49-F238E27FC236}">
                <a16:creationId xmlns:a16="http://schemas.microsoft.com/office/drawing/2014/main" id="{28C803A5-45D1-0B2A-9911-F9153C5875D2}"/>
              </a:ext>
            </a:extLst>
          </p:cNvPr>
          <p:cNvSpPr txBox="1"/>
          <p:nvPr/>
        </p:nvSpPr>
        <p:spPr>
          <a:xfrm>
            <a:off x="3821878" y="6294884"/>
            <a:ext cx="4545195" cy="415498"/>
          </a:xfrm>
          <a:prstGeom prst="rect">
            <a:avLst/>
          </a:prstGeom>
          <a:noFill/>
        </p:spPr>
        <p:txBody>
          <a:bodyPr wrap="square" rtlCol="0">
            <a:spAutoFit/>
          </a:bodyPr>
          <a:lstStyle/>
          <a:p>
            <a:pPr algn="ctr"/>
            <a:r>
              <a:rPr lang="da-DK" sz="1050" i="1" dirty="0">
                <a:solidFill>
                  <a:schemeClr val="bg1">
                    <a:lumMod val="75000"/>
                  </a:schemeClr>
                </a:solidFill>
              </a:rPr>
              <a:t>Pernille Kofoed Nielsen</a:t>
            </a:r>
          </a:p>
          <a:p>
            <a:pPr algn="ctr"/>
            <a:r>
              <a:rPr lang="da-DK" sz="1050" i="1" dirty="0">
                <a:solidFill>
                  <a:schemeClr val="bg1">
                    <a:lumMod val="75000"/>
                  </a:schemeClr>
                </a:solidFill>
              </a:rPr>
              <a:t>Fagforskningsdag </a:t>
            </a:r>
            <a:r>
              <a:rPr lang="da-DK" sz="1050" i="1" dirty="0" err="1">
                <a:solidFill>
                  <a:schemeClr val="bg1">
                    <a:lumMod val="75000"/>
                  </a:schemeClr>
                </a:solidFill>
              </a:rPr>
              <a:t>Bhsund</a:t>
            </a:r>
            <a:r>
              <a:rPr lang="da-DK" sz="1050" i="1" dirty="0">
                <a:solidFill>
                  <a:schemeClr val="bg1">
                    <a:lumMod val="75000"/>
                  </a:schemeClr>
                </a:solidFill>
              </a:rPr>
              <a:t> 27.04.202</a:t>
            </a:r>
            <a:r>
              <a:rPr lang="da-DK" sz="1050" dirty="0">
                <a:solidFill>
                  <a:schemeClr val="bg1">
                    <a:lumMod val="75000"/>
                  </a:schemeClr>
                </a:solidFill>
              </a:rPr>
              <a:t>3</a:t>
            </a:r>
          </a:p>
        </p:txBody>
      </p:sp>
    </p:spTree>
    <p:extLst>
      <p:ext uri="{BB962C8B-B14F-4D97-AF65-F5344CB8AC3E}">
        <p14:creationId xmlns:p14="http://schemas.microsoft.com/office/powerpoint/2010/main" val="383559572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373196127"/>
              </p:ext>
            </p:extLst>
          </p:nvPr>
        </p:nvGraphicFramePr>
        <p:xfrm>
          <a:off x="838200" y="1825625"/>
          <a:ext cx="10515597" cy="1603375"/>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4702627">
                  <a:extLst>
                    <a:ext uri="{9D8B030D-6E8A-4147-A177-3AD203B41FA5}">
                      <a16:colId xmlns:a16="http://schemas.microsoft.com/office/drawing/2014/main" val="3295974676"/>
                    </a:ext>
                  </a:extLst>
                </a:gridCol>
                <a:gridCol w="3505199">
                  <a:extLst>
                    <a:ext uri="{9D8B030D-6E8A-4147-A177-3AD203B41FA5}">
                      <a16:colId xmlns:a16="http://schemas.microsoft.com/office/drawing/2014/main" val="1741469107"/>
                    </a:ext>
                  </a:extLst>
                </a:gridCol>
              </a:tblGrid>
              <a:tr h="1603375">
                <a:tc>
                  <a:txBody>
                    <a:bodyPr/>
                    <a:lstStyle/>
                    <a:p>
                      <a:r>
                        <a:rPr lang="da-DK" sz="3200" dirty="0"/>
                        <a:t>08.30-09.40</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2400" i="1" u="sng"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KOL- kufferten. Telemedicinens muligheder og begrænsninger forstået ud fra et patientperspektiv</a:t>
                      </a:r>
                      <a:endParaRPr lang="da-DK" sz="2400" u="sng"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endParaRPr lang="da-DK" sz="2400" dirty="0"/>
                    </a:p>
                  </a:txBody>
                  <a:tcPr/>
                </a:tc>
                <a:tc>
                  <a:txBody>
                    <a:bodyPr/>
                    <a:lstStyle/>
                    <a:p>
                      <a:r>
                        <a:rPr lang="da-DK" sz="2400" dirty="0"/>
                        <a:t>v/ Ingeborg Ilkjær, </a:t>
                      </a:r>
                      <a:r>
                        <a:rPr lang="da-DK" sz="1600" b="0" dirty="0"/>
                        <a:t>sygeplejeforsker, lektor ph.d. </a:t>
                      </a:r>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2"/>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37571053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23" name="Rectangle 1122">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9"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5" name="Billede 4" descr="Et billede, der indeholder udendørs, klippe, natur&#10;&#10;Automatisk genereret beskrivelse">
            <a:extLst>
              <a:ext uri="{FF2B5EF4-FFF2-40B4-BE49-F238E27FC236}">
                <a16:creationId xmlns:a16="http://schemas.microsoft.com/office/drawing/2014/main" id="{5A7C1EFC-D3DA-404B-AF94-694E0BA3427E}"/>
              </a:ext>
            </a:extLst>
          </p:cNvPr>
          <p:cNvPicPr>
            <a:picLocks noChangeAspect="1"/>
          </p:cNvPicPr>
          <p:nvPr/>
        </p:nvPicPr>
        <p:blipFill rotWithShape="1">
          <a:blip r:embed="rId3">
            <a:extLst>
              <a:ext uri="{28A0092B-C50C-407E-A947-70E740481C1C}">
                <a14:useLocalDpi xmlns:a14="http://schemas.microsoft.com/office/drawing/2010/main" val="0"/>
              </a:ext>
            </a:extLst>
          </a:blip>
          <a:srcRect t="5436"/>
          <a:stretch/>
        </p:blipFill>
        <p:spPr>
          <a:xfrm>
            <a:off x="2522356" y="10"/>
            <a:ext cx="9669642" cy="6857990"/>
          </a:xfrm>
          <a:prstGeom prst="rect">
            <a:avLst/>
          </a:prstGeom>
        </p:spPr>
      </p:pic>
      <p:sp>
        <p:nvSpPr>
          <p:cNvPr id="1125" name="Rectangle 1124">
            <a:extLst>
              <a:ext uri="{FF2B5EF4-FFF2-40B4-BE49-F238E27FC236}">
                <a16:creationId xmlns:a16="http://schemas.microsoft.com/office/drawing/2014/main" id="{D1EA859B-E555-4109-94F3-6700E046E0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90263"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80F703E6-736F-216F-EFF6-EDF1615CBCE4}"/>
              </a:ext>
            </a:extLst>
          </p:cNvPr>
          <p:cNvSpPr>
            <a:spLocks noGrp="1"/>
          </p:cNvSpPr>
          <p:nvPr>
            <p:ph type="ctrTitle"/>
          </p:nvPr>
        </p:nvSpPr>
        <p:spPr>
          <a:xfrm>
            <a:off x="838200" y="365124"/>
            <a:ext cx="4410075" cy="3597275"/>
          </a:xfrm>
        </p:spPr>
        <p:txBody>
          <a:bodyPr vert="horz" lIns="91440" tIns="45720" rIns="91440" bIns="45720" rtlCol="0" anchor="ctr">
            <a:normAutofit/>
          </a:bodyPr>
          <a:lstStyle/>
          <a:p>
            <a:pPr algn="l"/>
            <a:r>
              <a:rPr lang="en-US" sz="3600" b="1" dirty="0">
                <a:solidFill>
                  <a:schemeClr val="accent1">
                    <a:lumMod val="75000"/>
                  </a:schemeClr>
                </a:solidFill>
                <a:latin typeface="Times New Roman" panose="02020603050405020304" pitchFamily="18" charset="0"/>
                <a:cs typeface="Times New Roman" panose="02020603050405020304" pitchFamily="18" charset="0"/>
              </a:rPr>
              <a:t>KOL- </a:t>
            </a:r>
            <a:r>
              <a:rPr lang="da-DK" sz="3600" b="1" dirty="0">
                <a:solidFill>
                  <a:schemeClr val="accent1">
                    <a:lumMod val="75000"/>
                  </a:schemeClr>
                </a:solidFill>
                <a:latin typeface="Times New Roman" panose="02020603050405020304" pitchFamily="18" charset="0"/>
                <a:cs typeface="Times New Roman" panose="02020603050405020304" pitchFamily="18" charset="0"/>
              </a:rPr>
              <a:t>kufferten</a:t>
            </a:r>
            <a:br>
              <a:rPr lang="en-US" sz="3200" b="1" dirty="0">
                <a:solidFill>
                  <a:schemeClr val="accent1">
                    <a:lumMod val="75000"/>
                  </a:schemeClr>
                </a:solidFill>
                <a:latin typeface="Times New Roman" panose="02020603050405020304" pitchFamily="18" charset="0"/>
                <a:cs typeface="Times New Roman" panose="02020603050405020304" pitchFamily="18" charset="0"/>
              </a:rPr>
            </a:br>
            <a:r>
              <a:rPr lang="en-US" sz="3200" b="1" dirty="0" err="1">
                <a:solidFill>
                  <a:schemeClr val="accent1">
                    <a:lumMod val="75000"/>
                  </a:schemeClr>
                </a:solidFill>
                <a:latin typeface="Times New Roman" panose="02020603050405020304" pitchFamily="18" charset="0"/>
                <a:cs typeface="Times New Roman" panose="02020603050405020304" pitchFamily="18" charset="0"/>
              </a:rPr>
              <a:t>Telemedicinens</a:t>
            </a:r>
            <a:r>
              <a:rPr lang="en-US" sz="3200" b="1" dirty="0">
                <a:solidFill>
                  <a:schemeClr val="accent1">
                    <a:lumMod val="75000"/>
                  </a:schemeClr>
                </a:solidFill>
                <a:latin typeface="Times New Roman" panose="02020603050405020304" pitchFamily="18" charset="0"/>
                <a:cs typeface="Times New Roman" panose="02020603050405020304" pitchFamily="18" charset="0"/>
              </a:rPr>
              <a:t>– </a:t>
            </a:r>
            <a:r>
              <a:rPr lang="en-US" sz="3200" b="1" dirty="0" err="1">
                <a:solidFill>
                  <a:schemeClr val="accent1">
                    <a:lumMod val="75000"/>
                  </a:schemeClr>
                </a:solidFill>
                <a:latin typeface="Times New Roman" panose="02020603050405020304" pitchFamily="18" charset="0"/>
                <a:cs typeface="Times New Roman" panose="02020603050405020304" pitchFamily="18" charset="0"/>
              </a:rPr>
              <a:t>muligheder</a:t>
            </a:r>
            <a:r>
              <a:rPr lang="en-US" sz="3200" b="1" dirty="0">
                <a:solidFill>
                  <a:schemeClr val="accent1">
                    <a:lumMod val="75000"/>
                  </a:schemeClr>
                </a:solidFill>
                <a:latin typeface="Times New Roman" panose="02020603050405020304" pitchFamily="18" charset="0"/>
                <a:cs typeface="Times New Roman" panose="02020603050405020304" pitchFamily="18" charset="0"/>
              </a:rPr>
              <a:t> og </a:t>
            </a:r>
            <a:r>
              <a:rPr lang="en-US" sz="3200" b="1" dirty="0" err="1">
                <a:solidFill>
                  <a:schemeClr val="accent1">
                    <a:lumMod val="75000"/>
                  </a:schemeClr>
                </a:solidFill>
                <a:latin typeface="Times New Roman" panose="02020603050405020304" pitchFamily="18" charset="0"/>
                <a:cs typeface="Times New Roman" panose="02020603050405020304" pitchFamily="18" charset="0"/>
              </a:rPr>
              <a:t>begrænsninger</a:t>
            </a:r>
            <a:r>
              <a:rPr lang="en-US" sz="3200" b="1" dirty="0">
                <a:solidFill>
                  <a:schemeClr val="accent1">
                    <a:lumMod val="75000"/>
                  </a:schemeClr>
                </a:solidFill>
                <a:latin typeface="Times New Roman" panose="02020603050405020304" pitchFamily="18" charset="0"/>
                <a:cs typeface="Times New Roman" panose="02020603050405020304" pitchFamily="18" charset="0"/>
              </a:rPr>
              <a:t> </a:t>
            </a:r>
            <a:r>
              <a:rPr lang="en-US" sz="3200" b="1" dirty="0" err="1">
                <a:solidFill>
                  <a:schemeClr val="accent1">
                    <a:lumMod val="75000"/>
                  </a:schemeClr>
                </a:solidFill>
                <a:latin typeface="Times New Roman" panose="02020603050405020304" pitchFamily="18" charset="0"/>
                <a:cs typeface="Times New Roman" panose="02020603050405020304" pitchFamily="18" charset="0"/>
              </a:rPr>
              <a:t>forstået</a:t>
            </a:r>
            <a:r>
              <a:rPr lang="en-US" sz="3200" b="1" dirty="0">
                <a:solidFill>
                  <a:schemeClr val="accent1">
                    <a:lumMod val="75000"/>
                  </a:schemeClr>
                </a:solidFill>
                <a:latin typeface="Times New Roman" panose="02020603050405020304" pitchFamily="18" charset="0"/>
                <a:cs typeface="Times New Roman" panose="02020603050405020304" pitchFamily="18" charset="0"/>
              </a:rPr>
              <a:t>  </a:t>
            </a:r>
            <a:r>
              <a:rPr lang="en-US" sz="3200" b="1" dirty="0" err="1">
                <a:solidFill>
                  <a:schemeClr val="accent1">
                    <a:lumMod val="75000"/>
                  </a:schemeClr>
                </a:solidFill>
                <a:latin typeface="Times New Roman" panose="02020603050405020304" pitchFamily="18" charset="0"/>
                <a:cs typeface="Times New Roman" panose="02020603050405020304" pitchFamily="18" charset="0"/>
              </a:rPr>
              <a:t>udfra</a:t>
            </a:r>
            <a:br>
              <a:rPr lang="en-US" sz="3200" b="1" dirty="0">
                <a:solidFill>
                  <a:schemeClr val="accent1">
                    <a:lumMod val="75000"/>
                  </a:schemeClr>
                </a:solidFill>
                <a:latin typeface="Times New Roman" panose="02020603050405020304" pitchFamily="18" charset="0"/>
                <a:cs typeface="Times New Roman" panose="02020603050405020304" pitchFamily="18" charset="0"/>
              </a:rPr>
            </a:br>
            <a:r>
              <a:rPr lang="en-US" sz="3200" b="1" dirty="0">
                <a:solidFill>
                  <a:schemeClr val="accent1">
                    <a:lumMod val="75000"/>
                  </a:schemeClr>
                </a:solidFill>
                <a:latin typeface="Times New Roman" panose="02020603050405020304" pitchFamily="18" charset="0"/>
                <a:cs typeface="Times New Roman" panose="02020603050405020304" pitchFamily="18" charset="0"/>
              </a:rPr>
              <a:t>et </a:t>
            </a:r>
            <a:r>
              <a:rPr lang="en-US" sz="3200" b="1" dirty="0" err="1">
                <a:solidFill>
                  <a:schemeClr val="accent1">
                    <a:lumMod val="75000"/>
                  </a:schemeClr>
                </a:solidFill>
                <a:latin typeface="Times New Roman" panose="02020603050405020304" pitchFamily="18" charset="0"/>
                <a:cs typeface="Times New Roman" panose="02020603050405020304" pitchFamily="18" charset="0"/>
              </a:rPr>
              <a:t>patientperspektiv</a:t>
            </a:r>
            <a:r>
              <a:rPr lang="en-US" sz="3200" b="1" dirty="0">
                <a:solidFill>
                  <a:schemeClr val="accent1">
                    <a:lumMod val="75000"/>
                  </a:schemeClr>
                </a:solidFill>
                <a:latin typeface="Times New Roman" panose="02020603050405020304" pitchFamily="18" charset="0"/>
                <a:cs typeface="Times New Roman" panose="02020603050405020304" pitchFamily="18" charset="0"/>
              </a:rPr>
              <a:t> </a:t>
            </a:r>
            <a:br>
              <a:rPr lang="en-US" sz="3200" b="1" dirty="0">
                <a:solidFill>
                  <a:schemeClr val="accent1">
                    <a:lumMod val="75000"/>
                  </a:schemeClr>
                </a:solidFill>
                <a:latin typeface="Times New Roman" panose="02020603050405020304" pitchFamily="18" charset="0"/>
                <a:cs typeface="Times New Roman" panose="02020603050405020304" pitchFamily="18" charset="0"/>
              </a:rPr>
            </a:br>
            <a:endParaRPr lang="en-US" sz="32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3" name="Undertitel 2">
            <a:extLst>
              <a:ext uri="{FF2B5EF4-FFF2-40B4-BE49-F238E27FC236}">
                <a16:creationId xmlns:a16="http://schemas.microsoft.com/office/drawing/2014/main" id="{15E0D793-30F5-B356-3CD9-C9A636FE004E}"/>
              </a:ext>
            </a:extLst>
          </p:cNvPr>
          <p:cNvSpPr>
            <a:spLocks noGrp="1"/>
          </p:cNvSpPr>
          <p:nvPr>
            <p:ph type="subTitle" idx="1"/>
          </p:nvPr>
        </p:nvSpPr>
        <p:spPr>
          <a:xfrm>
            <a:off x="838200" y="4562475"/>
            <a:ext cx="5257800" cy="1614488"/>
          </a:xfrm>
        </p:spPr>
        <p:txBody>
          <a:bodyPr vert="horz" lIns="91440" tIns="45720" rIns="91440" bIns="45720" rtlCol="0">
            <a:normAutofit/>
          </a:bodyPr>
          <a:lstStyle/>
          <a:p>
            <a:pPr algn="l"/>
            <a:r>
              <a:rPr lang="en-US" sz="2000" b="1" dirty="0"/>
              <a:t>Ingeborg Ilkjær</a:t>
            </a:r>
          </a:p>
          <a:p>
            <a:pPr algn="l"/>
            <a:r>
              <a:rPr lang="en-US" sz="2000" b="1" dirty="0"/>
              <a:t>Lektor ph.d.</a:t>
            </a:r>
          </a:p>
          <a:p>
            <a:pPr algn="l"/>
            <a:r>
              <a:rPr lang="en-US" sz="2000" b="1" dirty="0" err="1">
                <a:effectLst/>
              </a:rPr>
              <a:t>Bornholms</a:t>
            </a:r>
            <a:r>
              <a:rPr lang="en-US" sz="2000" b="1" dirty="0">
                <a:effectLst/>
              </a:rPr>
              <a:t> </a:t>
            </a:r>
            <a:r>
              <a:rPr lang="en-US" sz="2000" b="1" dirty="0" err="1">
                <a:effectLst/>
              </a:rPr>
              <a:t>Sundheds</a:t>
            </a:r>
            <a:r>
              <a:rPr lang="en-US" sz="2000" b="1" dirty="0">
                <a:effectLst/>
              </a:rPr>
              <a:t>- og </a:t>
            </a:r>
            <a:r>
              <a:rPr lang="en-US" sz="2000" b="1" dirty="0" err="1">
                <a:effectLst/>
              </a:rPr>
              <a:t>Sygeplejeskole</a:t>
            </a:r>
            <a:br>
              <a:rPr lang="en-US" sz="2000" b="1" dirty="0">
                <a:effectLst/>
              </a:rPr>
            </a:br>
            <a:r>
              <a:rPr lang="en-US" sz="2000" b="1" dirty="0" err="1">
                <a:effectLst/>
              </a:rPr>
              <a:t>Campusfællesskabet</a:t>
            </a:r>
            <a:endParaRPr lang="en-US" sz="2000" b="1" dirty="0"/>
          </a:p>
        </p:txBody>
      </p:sp>
    </p:spTree>
    <p:extLst>
      <p:ext uri="{BB962C8B-B14F-4D97-AF65-F5344CB8AC3E}">
        <p14:creationId xmlns:p14="http://schemas.microsoft.com/office/powerpoint/2010/main" val="235929357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2B185E7-50F3-4E4C-F74F-36F948084803}"/>
              </a:ext>
            </a:extLst>
          </p:cNvPr>
          <p:cNvSpPr>
            <a:spLocks noGrp="1"/>
          </p:cNvSpPr>
          <p:nvPr>
            <p:ph type="title"/>
          </p:nvPr>
        </p:nvSpPr>
        <p:spPr>
          <a:xfrm>
            <a:off x="66675" y="3752849"/>
            <a:ext cx="3022597" cy="2452687"/>
          </a:xfrm>
        </p:spPr>
        <p:txBody>
          <a:bodyPr vert="horz" lIns="91440" tIns="45720" rIns="91440" bIns="45720" rtlCol="0" anchor="ctr">
            <a:normAutofit/>
          </a:bodyPr>
          <a:lstStyle/>
          <a:p>
            <a:r>
              <a:rPr lang="en-US" sz="3600" b="1" dirty="0" err="1"/>
              <a:t>Formålet</a:t>
            </a:r>
            <a:r>
              <a:rPr lang="en-US" sz="3600" b="1" dirty="0"/>
              <a:t> med </a:t>
            </a:r>
            <a:r>
              <a:rPr lang="en-US" sz="3600" b="1" dirty="0" err="1"/>
              <a:t>undersøgelsen</a:t>
            </a:r>
            <a:endParaRPr lang="en-US" sz="3600" b="1" dirty="0"/>
          </a:p>
        </p:txBody>
      </p:sp>
      <p:pic>
        <p:nvPicPr>
          <p:cNvPr id="10242" name="Picture 2" descr="Vand, Hav, Ocean, Bølge, Natur, Kyst">
            <a:extLst>
              <a:ext uri="{FF2B5EF4-FFF2-40B4-BE49-F238E27FC236}">
                <a16:creationId xmlns:a16="http://schemas.microsoft.com/office/drawing/2014/main" id="{771C7216-61A0-734D-EBC7-8AB6712ACB32}"/>
              </a:ext>
            </a:extLst>
          </p:cNvPr>
          <p:cNvPicPr>
            <a:picLocks noGrp="1" noChangeAspect="1" noChangeArrowheads="1"/>
          </p:cNvPicPr>
          <p:nvPr>
            <p:ph sz="half" idx="2"/>
          </p:nvPr>
        </p:nvPicPr>
        <p:blipFill rotWithShape="1">
          <a:blip r:embed="rId3">
            <a:extLst>
              <a:ext uri="{28A0092B-C50C-407E-A947-70E740481C1C}">
                <a14:useLocalDpi xmlns:a14="http://schemas.microsoft.com/office/drawing/2010/main" val="0"/>
              </a:ext>
            </a:extLst>
          </a:blip>
          <a:srcRect t="38390" b="16015"/>
          <a:stretch/>
        </p:blipFill>
        <p:spPr bwMode="auto">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a:noFill/>
          <a:extLst>
            <a:ext uri="{909E8E84-426E-40DD-AFC4-6F175D3DCCD1}">
              <a14:hiddenFill xmlns:a14="http://schemas.microsoft.com/office/drawing/2010/main">
                <a:solidFill>
                  <a:srgbClr val="FFFFFF"/>
                </a:solidFill>
              </a14:hiddenFill>
            </a:ext>
          </a:extLst>
        </p:spPr>
      </p:pic>
      <p:sp>
        <p:nvSpPr>
          <p:cNvPr id="3" name="Pladsholder til indhold 2">
            <a:extLst>
              <a:ext uri="{FF2B5EF4-FFF2-40B4-BE49-F238E27FC236}">
                <a16:creationId xmlns:a16="http://schemas.microsoft.com/office/drawing/2014/main" id="{B6D7AA1B-C3EE-7F3E-A840-9D4F89B3DA4A}"/>
              </a:ext>
            </a:extLst>
          </p:cNvPr>
          <p:cNvSpPr>
            <a:spLocks noGrp="1"/>
          </p:cNvSpPr>
          <p:nvPr>
            <p:ph sz="half" idx="1"/>
          </p:nvPr>
        </p:nvSpPr>
        <p:spPr>
          <a:xfrm>
            <a:off x="2809875" y="3571874"/>
            <a:ext cx="9315449" cy="3171825"/>
          </a:xfrm>
        </p:spPr>
        <p:txBody>
          <a:bodyPr vert="horz" lIns="91440" tIns="45720" rIns="91440" bIns="45720" rtlCol="0" anchor="ctr">
            <a:normAutofit/>
          </a:bodyPr>
          <a:lstStyle/>
          <a:p>
            <a:pPr>
              <a:lnSpc>
                <a:spcPct val="107000"/>
              </a:lnSpc>
              <a:spcAft>
                <a:spcPts val="800"/>
              </a:spcAft>
            </a:pPr>
            <a:endParaRPr lang="da-DK" sz="2000" dirty="0">
              <a:effectLst/>
              <a:latin typeface="Times New Roman" panose="02020603050405020304" pitchFamily="18" charset="0"/>
              <a:ea typeface="Calibri" panose="020F0502020204030204" pitchFamily="34" charset="0"/>
              <a:cs typeface="Times New Roman" panose="02020603050405020304" pitchFamily="18" charset="0"/>
            </a:endParaRPr>
          </a:p>
          <a:p>
            <a:pPr marL="0" indent="0">
              <a:lnSpc>
                <a:spcPct val="107000"/>
              </a:lnSpc>
              <a:spcAft>
                <a:spcPts val="800"/>
              </a:spcAft>
              <a:buNone/>
            </a:pPr>
            <a:r>
              <a:rPr lang="da-DK" sz="2200" dirty="0">
                <a:effectLst/>
                <a:latin typeface="Times New Roman" panose="02020603050405020304" pitchFamily="18" charset="0"/>
                <a:ea typeface="Calibri" panose="020F0502020204030204" pitchFamily="34" charset="0"/>
                <a:cs typeface="Times New Roman" panose="02020603050405020304" pitchFamily="18" charset="0"/>
              </a:rPr>
              <a:t>- at beskrive og reflektere over en gruppe menneskers livskviltet på baggrund af sygdommen KOL i forbindelse med at være visiteret til KOL-kuffert.</a:t>
            </a:r>
            <a:endParaRPr lang="da-DK" sz="2200" dirty="0">
              <a:effectLst/>
              <a:latin typeface="Calibri" panose="020F0502020204030204" pitchFamily="34" charset="0"/>
              <a:ea typeface="Calibri" panose="020F0502020204030204" pitchFamily="34" charset="0"/>
              <a:cs typeface="Times New Roman" panose="02020603050405020304" pitchFamily="18" charset="0"/>
            </a:endParaRPr>
          </a:p>
          <a:p>
            <a:pPr marL="0" indent="0">
              <a:lnSpc>
                <a:spcPct val="107000"/>
              </a:lnSpc>
              <a:spcAft>
                <a:spcPts val="800"/>
              </a:spcAft>
              <a:buNone/>
            </a:pPr>
            <a:r>
              <a:rPr lang="da-DK" sz="2200" dirty="0">
                <a:effectLst/>
                <a:latin typeface="Times New Roman" panose="02020603050405020304" pitchFamily="18" charset="0"/>
                <a:ea typeface="Calibri" panose="020F0502020204030204" pitchFamily="34" charset="0"/>
                <a:cs typeface="Times New Roman" panose="02020603050405020304" pitchFamily="18" charset="0"/>
              </a:rPr>
              <a:t> - at tilvejebringe et empirisk materiale, der kan danne grundlag for tværfaglige diskussioner af såvel sundhedsfaglig, etisk, uddannelsesmæssige og institutionel karakter med henblik på at kvalificere brugen af velfærdsteknologi blandt borgere med KOL.</a:t>
            </a:r>
          </a:p>
          <a:p>
            <a:endParaRPr lang="en-US" sz="1800" dirty="0"/>
          </a:p>
        </p:txBody>
      </p:sp>
      <p:sp>
        <p:nvSpPr>
          <p:cNvPr id="4" name="Pladsholder til dato 3">
            <a:extLst>
              <a:ext uri="{FF2B5EF4-FFF2-40B4-BE49-F238E27FC236}">
                <a16:creationId xmlns:a16="http://schemas.microsoft.com/office/drawing/2014/main" id="{6BFF009B-FCFD-4B91-9B96-CACE097E872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F3323F8-B781-4909-AF9B-A13579AA762C}"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9CFC9455-2E1E-4E3E-8CBA-B93674D3779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C865F16C-A497-4E9B-B47A-9FEA2063C80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3376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QWERTY - Wikipedia">
            <a:extLst>
              <a:ext uri="{FF2B5EF4-FFF2-40B4-BE49-F238E27FC236}">
                <a16:creationId xmlns:a16="http://schemas.microsoft.com/office/drawing/2014/main" id="{A61A372E-4C27-05D2-C149-3B73BCF368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7264" y="4176584"/>
            <a:ext cx="6450418" cy="2568168"/>
          </a:xfrm>
          <a:prstGeom prst="rect">
            <a:avLst/>
          </a:prstGeom>
          <a:noFill/>
          <a:extLst>
            <a:ext uri="{909E8E84-426E-40DD-AFC4-6F175D3DCCD1}">
              <a14:hiddenFill xmlns:a14="http://schemas.microsoft.com/office/drawing/2010/main">
                <a:solidFill>
                  <a:srgbClr val="FFFFFF"/>
                </a:solidFill>
              </a14:hiddenFill>
            </a:ext>
          </a:extLst>
        </p:spPr>
      </p:pic>
      <p:pic>
        <p:nvPicPr>
          <p:cNvPr id="2" name="Billede 1">
            <a:extLst>
              <a:ext uri="{FF2B5EF4-FFF2-40B4-BE49-F238E27FC236}">
                <a16:creationId xmlns:a16="http://schemas.microsoft.com/office/drawing/2014/main" id="{A0F2B2D4-4B8B-9448-189E-6479F577145A}"/>
              </a:ext>
            </a:extLst>
          </p:cNvPr>
          <p:cNvPicPr>
            <a:picLocks noChangeAspect="1"/>
          </p:cNvPicPr>
          <p:nvPr/>
        </p:nvPicPr>
        <p:blipFill>
          <a:blip r:embed="rId4"/>
          <a:stretch>
            <a:fillRect/>
          </a:stretch>
        </p:blipFill>
        <p:spPr>
          <a:xfrm>
            <a:off x="234318" y="4176584"/>
            <a:ext cx="5054374" cy="5827718"/>
          </a:xfrm>
          <a:prstGeom prst="rect">
            <a:avLst/>
          </a:prstGeom>
        </p:spPr>
      </p:pic>
      <p:pic>
        <p:nvPicPr>
          <p:cNvPr id="3" name="Billede 2">
            <a:extLst>
              <a:ext uri="{FF2B5EF4-FFF2-40B4-BE49-F238E27FC236}">
                <a16:creationId xmlns:a16="http://schemas.microsoft.com/office/drawing/2014/main" id="{B0CAE4F6-77C9-5333-5821-D638F55B31A3}"/>
              </a:ext>
            </a:extLst>
          </p:cNvPr>
          <p:cNvPicPr>
            <a:picLocks noChangeAspect="1"/>
          </p:cNvPicPr>
          <p:nvPr/>
        </p:nvPicPr>
        <p:blipFill>
          <a:blip r:embed="rId5"/>
          <a:stretch>
            <a:fillRect/>
          </a:stretch>
        </p:blipFill>
        <p:spPr>
          <a:xfrm>
            <a:off x="6095999" y="176213"/>
            <a:ext cx="5247503" cy="3500044"/>
          </a:xfrm>
          <a:prstGeom prst="rect">
            <a:avLst/>
          </a:prstGeom>
        </p:spPr>
      </p:pic>
      <p:sp>
        <p:nvSpPr>
          <p:cNvPr id="5" name="Tekstfelt 4">
            <a:extLst>
              <a:ext uri="{FF2B5EF4-FFF2-40B4-BE49-F238E27FC236}">
                <a16:creationId xmlns:a16="http://schemas.microsoft.com/office/drawing/2014/main" id="{D33354DF-A68D-06ED-F94F-CA6718704242}"/>
              </a:ext>
            </a:extLst>
          </p:cNvPr>
          <p:cNvSpPr txBox="1"/>
          <p:nvPr/>
        </p:nvSpPr>
        <p:spPr>
          <a:xfrm>
            <a:off x="5982636" y="3648904"/>
            <a:ext cx="5975046"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err="1">
                <a:ln>
                  <a:noFill/>
                </a:ln>
                <a:solidFill>
                  <a:prstClr val="black"/>
                </a:solidFill>
                <a:effectLst/>
                <a:uLnTx/>
                <a:uFillTx/>
                <a:latin typeface="Calibri" panose="020F0502020204030204"/>
                <a:ea typeface="+mn-ea"/>
                <a:cs typeface="+mn-cs"/>
              </a:rPr>
              <a:t>Sholes</a:t>
            </a:r>
            <a:r>
              <a:rPr kumimoji="0" lang="da-DK" sz="1400" b="0" i="0" u="none" strike="noStrike" kern="1200" cap="none" spc="0" normalizeH="0" baseline="0" noProof="0" dirty="0">
                <a:ln>
                  <a:noFill/>
                </a:ln>
                <a:solidFill>
                  <a:prstClr val="black"/>
                </a:solidFill>
                <a:effectLst/>
                <a:uLnTx/>
                <a:uFillTx/>
                <a:latin typeface="Calibri" panose="020F0502020204030204"/>
                <a:ea typeface="+mn-ea"/>
                <a:cs typeface="+mn-cs"/>
              </a:rPr>
              <a:t> and </a:t>
            </a:r>
            <a:r>
              <a:rPr kumimoji="0" lang="da-DK" sz="1400" b="0" i="0" u="none" strike="noStrike" kern="1200" cap="none" spc="0" normalizeH="0" baseline="0" noProof="0" dirty="0" err="1">
                <a:ln>
                  <a:noFill/>
                </a:ln>
                <a:solidFill>
                  <a:prstClr val="black"/>
                </a:solidFill>
                <a:effectLst/>
                <a:uLnTx/>
                <a:uFillTx/>
                <a:latin typeface="Calibri" panose="020F0502020204030204"/>
                <a:ea typeface="+mn-ea"/>
                <a:cs typeface="+mn-cs"/>
              </a:rPr>
              <a:t>Glidden</a:t>
            </a:r>
            <a:r>
              <a:rPr kumimoji="0" lang="da-DK" sz="1400" b="0" i="0" u="none" strike="noStrike" kern="1200" cap="none" spc="0" normalizeH="0" baseline="0" noProof="0" dirty="0">
                <a:ln>
                  <a:noFill/>
                </a:ln>
                <a:solidFill>
                  <a:prstClr val="black"/>
                </a:solidFill>
                <a:effectLst/>
                <a:uLnTx/>
                <a:uFillTx/>
                <a:latin typeface="Calibri" panose="020F0502020204030204"/>
                <a:ea typeface="+mn-ea"/>
                <a:cs typeface="+mn-cs"/>
              </a:rPr>
              <a:t>-skrivemaskinen (også kendt som </a:t>
            </a:r>
            <a:r>
              <a:rPr kumimoji="0" lang="da-DK" sz="1400" b="0" i="0" u="none" strike="noStrike" kern="1200" cap="none" spc="0" normalizeH="0" baseline="0" noProof="0" dirty="0" err="1">
                <a:ln>
                  <a:noFill/>
                </a:ln>
                <a:solidFill>
                  <a:prstClr val="black"/>
                </a:solidFill>
                <a:effectLst/>
                <a:uLnTx/>
                <a:uFillTx/>
                <a:latin typeface="Calibri" panose="020F0502020204030204"/>
                <a:ea typeface="+mn-ea"/>
                <a:cs typeface="+mn-cs"/>
              </a:rPr>
              <a:t>Remington</a:t>
            </a:r>
            <a:r>
              <a:rPr kumimoji="0" lang="da-DK" sz="1400" b="0" i="0" u="none" strike="noStrike" kern="1200" cap="none" spc="0" normalizeH="0" baseline="0" noProof="0" dirty="0">
                <a:ln>
                  <a:noFill/>
                </a:ln>
                <a:solidFill>
                  <a:prstClr val="black"/>
                </a:solidFill>
                <a:effectLst/>
                <a:uLnTx/>
                <a:uFillTx/>
                <a:latin typeface="Calibri" panose="020F0502020204030204"/>
                <a:ea typeface="+mn-ea"/>
                <a:cs typeface="+mn-cs"/>
              </a:rPr>
              <a:t> nr. 1)</a:t>
            </a:r>
          </a:p>
        </p:txBody>
      </p:sp>
      <p:pic>
        <p:nvPicPr>
          <p:cNvPr id="6" name="Billede 5">
            <a:extLst>
              <a:ext uri="{FF2B5EF4-FFF2-40B4-BE49-F238E27FC236}">
                <a16:creationId xmlns:a16="http://schemas.microsoft.com/office/drawing/2014/main" id="{12349292-2036-D35E-8430-752039190EB8}"/>
              </a:ext>
            </a:extLst>
          </p:cNvPr>
          <p:cNvPicPr>
            <a:picLocks noChangeAspect="1"/>
          </p:cNvPicPr>
          <p:nvPr/>
        </p:nvPicPr>
        <p:blipFill>
          <a:blip r:embed="rId6"/>
          <a:stretch>
            <a:fillRect/>
          </a:stretch>
        </p:blipFill>
        <p:spPr>
          <a:xfrm>
            <a:off x="143204" y="0"/>
            <a:ext cx="5519714" cy="4176584"/>
          </a:xfrm>
          <a:prstGeom prst="rect">
            <a:avLst/>
          </a:prstGeom>
        </p:spPr>
      </p:pic>
    </p:spTree>
    <p:extLst>
      <p:ext uri="{BB962C8B-B14F-4D97-AF65-F5344CB8AC3E}">
        <p14:creationId xmlns:p14="http://schemas.microsoft.com/office/powerpoint/2010/main" val="46349700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72A09A5-5208-4F8D-8C01-D5602E738E35}"/>
              </a:ext>
            </a:extLst>
          </p:cNvPr>
          <p:cNvSpPr>
            <a:spLocks noGrp="1"/>
          </p:cNvSpPr>
          <p:nvPr>
            <p:ph type="title"/>
          </p:nvPr>
        </p:nvSpPr>
        <p:spPr/>
        <p:txBody>
          <a:bodyPr/>
          <a:lstStyle/>
          <a:p>
            <a:r>
              <a:rPr lang="da-DK" b="1" dirty="0">
                <a:solidFill>
                  <a:schemeClr val="accent1">
                    <a:lumMod val="75000"/>
                  </a:schemeClr>
                </a:solidFill>
              </a:rPr>
              <a:t>                        </a:t>
            </a:r>
            <a:r>
              <a:rPr lang="da-DK" b="1" dirty="0">
                <a:solidFill>
                  <a:schemeClr val="accent1">
                    <a:lumMod val="75000"/>
                  </a:schemeClr>
                </a:solidFill>
                <a:latin typeface="Times New Roman" panose="02020603050405020304" pitchFamily="18" charset="0"/>
                <a:cs typeface="Times New Roman" panose="02020603050405020304" pitchFamily="18" charset="0"/>
              </a:rPr>
              <a:t>Patientperspektivet</a:t>
            </a:r>
          </a:p>
        </p:txBody>
      </p:sp>
      <p:pic>
        <p:nvPicPr>
          <p:cNvPr id="4" name="Picture 2">
            <a:extLst>
              <a:ext uri="{FF2B5EF4-FFF2-40B4-BE49-F238E27FC236}">
                <a16:creationId xmlns:a16="http://schemas.microsoft.com/office/drawing/2014/main" id="{D610E875-4B48-4C73-BED9-6A7DADDCA263}"/>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tretch>
            <a:fillRect/>
          </a:stretch>
        </p:blipFill>
        <p:spPr bwMode="auto">
          <a:xfrm>
            <a:off x="484074" y="2105353"/>
            <a:ext cx="11223852" cy="3712505"/>
          </a:xfrm>
          <a:prstGeom prst="rect">
            <a:avLst/>
          </a:prstGeom>
          <a:noFill/>
          <a:extLst>
            <a:ext uri="{909E8E84-426E-40DD-AFC4-6F175D3DCCD1}">
              <a14:hiddenFill xmlns:a14="http://schemas.microsoft.com/office/drawing/2010/main">
                <a:solidFill>
                  <a:srgbClr val="FFFFFF"/>
                </a:solidFill>
              </a14:hiddenFill>
            </a:ext>
          </a:extLst>
        </p:spPr>
      </p:pic>
      <p:sp>
        <p:nvSpPr>
          <p:cNvPr id="3" name="Pladsholder til dato 2">
            <a:extLst>
              <a:ext uri="{FF2B5EF4-FFF2-40B4-BE49-F238E27FC236}">
                <a16:creationId xmlns:a16="http://schemas.microsoft.com/office/drawing/2014/main" id="{292394CA-A1D7-4F16-B826-158F98BC595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C28291B-E2DE-49E8-B6AA-735F11BE3686}"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65EBA58D-7E09-4EA8-A3E6-4331532FC51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94D27E67-E055-4A0C-8C7A-5ED0B0018EF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99411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A3BDDF1-434C-46DE-8DEA-B6A72FFBF454}"/>
              </a:ext>
            </a:extLst>
          </p:cNvPr>
          <p:cNvSpPr>
            <a:spLocks noGrp="1"/>
          </p:cNvSpPr>
          <p:nvPr>
            <p:ph type="title"/>
          </p:nvPr>
        </p:nvSpPr>
        <p:spPr/>
        <p:txBody>
          <a:bodyPr/>
          <a:lstStyle/>
          <a:p>
            <a:r>
              <a:rPr lang="da-DK" b="1" dirty="0">
                <a:solidFill>
                  <a:schemeClr val="accent1">
                    <a:lumMod val="75000"/>
                  </a:schemeClr>
                </a:solidFill>
                <a:latin typeface="Times New Roman" panose="02020603050405020304" pitchFamily="18" charset="0"/>
                <a:cs typeface="Times New Roman" panose="02020603050405020304" pitchFamily="18" charset="0"/>
              </a:rPr>
              <a:t>Telekufferten</a:t>
            </a:r>
          </a:p>
        </p:txBody>
      </p:sp>
      <p:sp>
        <p:nvSpPr>
          <p:cNvPr id="4" name="Pladsholder til indhold 3">
            <a:extLst>
              <a:ext uri="{FF2B5EF4-FFF2-40B4-BE49-F238E27FC236}">
                <a16:creationId xmlns:a16="http://schemas.microsoft.com/office/drawing/2014/main" id="{2B779DE5-6D1A-4CE4-9FFF-1246A428C9F9}"/>
              </a:ext>
            </a:extLst>
          </p:cNvPr>
          <p:cNvSpPr>
            <a:spLocks noGrp="1"/>
          </p:cNvSpPr>
          <p:nvPr>
            <p:ph sz="half" idx="2"/>
          </p:nvPr>
        </p:nvSpPr>
        <p:spPr/>
        <p:txBody>
          <a:bodyPr/>
          <a:lstStyle/>
          <a:p>
            <a:r>
              <a:rPr lang="da-DK" sz="3200" b="1" dirty="0">
                <a:solidFill>
                  <a:schemeClr val="accent1">
                    <a:lumMod val="75000"/>
                  </a:schemeClr>
                </a:solidFill>
                <a:effectLst/>
                <a:latin typeface="Times New Roman" panose="02020603050405020304" pitchFamily="18" charset="0"/>
                <a:ea typeface="Times New Roman" panose="02020603050405020304" pitchFamily="18" charset="0"/>
              </a:rPr>
              <a:t>Målet med tele-kufferten i Bornholms Regionskommune er at give og styrke patienter med fremskreden KOL indsigt i eget helbred og forebygge indlæggelser.</a:t>
            </a:r>
            <a:br>
              <a:rPr lang="da-DK" sz="1800" dirty="0">
                <a:solidFill>
                  <a:srgbClr val="333333"/>
                </a:solidFill>
                <a:effectLst/>
                <a:latin typeface="Times New Roman" panose="02020603050405020304" pitchFamily="18" charset="0"/>
                <a:ea typeface="Times New Roman" panose="02020603050405020304" pitchFamily="18" charset="0"/>
              </a:rPr>
            </a:br>
            <a:endParaRPr lang="da-DK" dirty="0"/>
          </a:p>
        </p:txBody>
      </p:sp>
      <p:pic>
        <p:nvPicPr>
          <p:cNvPr id="3074" name="Picture 2" descr="Telekuffert giver KOL-patienter tryghed">
            <a:extLst>
              <a:ext uri="{FF2B5EF4-FFF2-40B4-BE49-F238E27FC236}">
                <a16:creationId xmlns:a16="http://schemas.microsoft.com/office/drawing/2014/main" id="{BCFBD8B9-4699-4930-83A0-B0F26A09E03C}"/>
              </a:ext>
            </a:extLst>
          </p:cNvPr>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bwMode="auto">
          <a:xfrm>
            <a:off x="273121" y="1902808"/>
            <a:ext cx="5812655" cy="3953461"/>
          </a:xfrm>
          <a:prstGeom prst="rect">
            <a:avLst/>
          </a:prstGeom>
          <a:noFill/>
          <a:extLst>
            <a:ext uri="{909E8E84-426E-40DD-AFC4-6F175D3DCCD1}">
              <a14:hiddenFill xmlns:a14="http://schemas.microsoft.com/office/drawing/2010/main">
                <a:solidFill>
                  <a:srgbClr val="FFFFFF"/>
                </a:solidFill>
              </a14:hiddenFill>
            </a:ext>
          </a:extLst>
        </p:spPr>
      </p:pic>
      <p:sp>
        <p:nvSpPr>
          <p:cNvPr id="3" name="Pladsholder til dato 2">
            <a:extLst>
              <a:ext uri="{FF2B5EF4-FFF2-40B4-BE49-F238E27FC236}">
                <a16:creationId xmlns:a16="http://schemas.microsoft.com/office/drawing/2014/main" id="{BCD62C8F-A5B5-405A-A3CD-0BBC31BE11A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036213F-94B5-450D-9648-2B4B57FEDA60}"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6A58C9CE-7C97-478D-82BB-ADBA2B537C7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96218B85-79F8-44EC-937C-9D5ED83523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855447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252" name="Rectangle 9231">
            <a:extLst>
              <a:ext uri="{FF2B5EF4-FFF2-40B4-BE49-F238E27FC236}">
                <a16:creationId xmlns:a16="http://schemas.microsoft.com/office/drawing/2014/main" id="{EAE48C4B-3A90-42C3-BA00-6092B47717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58427ECE-A0AF-313A-46E1-ADAD04C803F1}"/>
              </a:ext>
            </a:extLst>
          </p:cNvPr>
          <p:cNvSpPr>
            <a:spLocks noGrp="1"/>
          </p:cNvSpPr>
          <p:nvPr>
            <p:ph type="title"/>
          </p:nvPr>
        </p:nvSpPr>
        <p:spPr>
          <a:xfrm>
            <a:off x="4654296" y="329184"/>
            <a:ext cx="6894576" cy="606117"/>
          </a:xfrm>
        </p:spPr>
        <p:txBody>
          <a:bodyPr vert="horz" lIns="91440" tIns="45720" rIns="91440" bIns="45720" rtlCol="0" anchor="b">
            <a:normAutofit fontScale="90000"/>
          </a:bodyPr>
          <a:lstStyle/>
          <a:p>
            <a:r>
              <a:rPr lang="da-DK" sz="5400" b="1" kern="1200" dirty="0">
                <a:solidFill>
                  <a:schemeClr val="accent1">
                    <a:lumMod val="75000"/>
                  </a:schemeClr>
                </a:solidFill>
                <a:latin typeface="Times New Roman" panose="02020603050405020304" pitchFamily="18" charset="0"/>
                <a:cs typeface="Times New Roman" panose="02020603050405020304" pitchFamily="18" charset="0"/>
              </a:rPr>
              <a:t>Inklusionskriterier</a:t>
            </a:r>
          </a:p>
        </p:txBody>
      </p:sp>
      <p:pic>
        <p:nvPicPr>
          <p:cNvPr id="9218" name="Picture 2" descr="Fotografier fra Bornholm | Se vores billeder af Bornholmske natur!">
            <a:extLst>
              <a:ext uri="{FF2B5EF4-FFF2-40B4-BE49-F238E27FC236}">
                <a16:creationId xmlns:a16="http://schemas.microsoft.com/office/drawing/2014/main" id="{EEBC7D58-F1E0-BE88-78FA-1F34934F0B09}"/>
              </a:ext>
            </a:extLst>
          </p:cNvPr>
          <p:cNvPicPr>
            <a:picLocks noGrp="1" noChangeAspect="1" noChangeArrowheads="1"/>
          </p:cNvPicPr>
          <p:nvPr>
            <p:ph sz="half" idx="2"/>
          </p:nvPr>
        </p:nvPicPr>
        <p:blipFill rotWithShape="1">
          <a:blip r:embed="rId3">
            <a:extLst>
              <a:ext uri="{28A0092B-C50C-407E-A947-70E740481C1C}">
                <a14:useLocalDpi xmlns:a14="http://schemas.microsoft.com/office/drawing/2010/main" val="0"/>
              </a:ext>
            </a:extLst>
          </a:blip>
          <a:srcRect t="5767" b="20110"/>
          <a:stretch/>
        </p:blipFill>
        <p:spPr bwMode="auto">
          <a:xfrm>
            <a:off x="20" y="10"/>
            <a:ext cx="4041316" cy="4193753"/>
          </a:xfrm>
          <a:custGeom>
            <a:avLst/>
            <a:gdLst/>
            <a:ahLst/>
            <a:cxnLst/>
            <a:rect l="l" t="t" r="r" b="b"/>
            <a:pathLst>
              <a:path w="4041336" h="4193763">
                <a:moveTo>
                  <a:pt x="0" y="0"/>
                </a:moveTo>
                <a:lnTo>
                  <a:pt x="4019848" y="0"/>
                </a:lnTo>
                <a:lnTo>
                  <a:pt x="4021195" y="11419"/>
                </a:lnTo>
                <a:cubicBezTo>
                  <a:pt x="4036145" y="95184"/>
                  <a:pt x="4033611" y="180091"/>
                  <a:pt x="4037665" y="264364"/>
                </a:cubicBezTo>
                <a:cubicBezTo>
                  <a:pt x="4042480" y="367421"/>
                  <a:pt x="4036399" y="470858"/>
                  <a:pt x="4034118" y="574168"/>
                </a:cubicBezTo>
                <a:cubicBezTo>
                  <a:pt x="4032344" y="662121"/>
                  <a:pt x="4023602" y="749948"/>
                  <a:pt x="4026263" y="838028"/>
                </a:cubicBezTo>
                <a:cubicBezTo>
                  <a:pt x="4026453" y="841074"/>
                  <a:pt x="4026453" y="844120"/>
                  <a:pt x="4026263" y="847166"/>
                </a:cubicBezTo>
                <a:cubicBezTo>
                  <a:pt x="4018154" y="944003"/>
                  <a:pt x="4018154" y="1041348"/>
                  <a:pt x="4026263" y="1138186"/>
                </a:cubicBezTo>
                <a:cubicBezTo>
                  <a:pt x="4028835" y="1178494"/>
                  <a:pt x="4028113" y="1218943"/>
                  <a:pt x="4024109" y="1259137"/>
                </a:cubicBezTo>
                <a:cubicBezTo>
                  <a:pt x="4020308" y="1310285"/>
                  <a:pt x="4008145" y="1362194"/>
                  <a:pt x="4016887" y="1412960"/>
                </a:cubicBezTo>
                <a:cubicBezTo>
                  <a:pt x="4022576" y="1454780"/>
                  <a:pt x="4025705" y="1496916"/>
                  <a:pt x="4026263" y="1539116"/>
                </a:cubicBezTo>
                <a:cubicBezTo>
                  <a:pt x="4030697" y="1633542"/>
                  <a:pt x="4026516" y="1728475"/>
                  <a:pt x="4024869" y="1823155"/>
                </a:cubicBezTo>
                <a:cubicBezTo>
                  <a:pt x="4023095" y="1933446"/>
                  <a:pt x="4025883" y="2043737"/>
                  <a:pt x="4017014" y="2154154"/>
                </a:cubicBezTo>
                <a:cubicBezTo>
                  <a:pt x="4012136" y="2243351"/>
                  <a:pt x="4012136" y="2332751"/>
                  <a:pt x="4017014" y="2421948"/>
                </a:cubicBezTo>
                <a:cubicBezTo>
                  <a:pt x="4019421" y="2503683"/>
                  <a:pt x="4031711" y="2584656"/>
                  <a:pt x="4029684" y="2667279"/>
                </a:cubicBezTo>
                <a:cubicBezTo>
                  <a:pt x="4027276" y="2763608"/>
                  <a:pt x="4015874" y="2859684"/>
                  <a:pt x="4019421" y="2956268"/>
                </a:cubicBezTo>
                <a:cubicBezTo>
                  <a:pt x="4021068" y="3002339"/>
                  <a:pt x="4021195" y="3048410"/>
                  <a:pt x="4022082" y="3094480"/>
                </a:cubicBezTo>
                <a:cubicBezTo>
                  <a:pt x="4023222" y="3149943"/>
                  <a:pt x="4033231" y="3205278"/>
                  <a:pt x="4027656" y="3260614"/>
                </a:cubicBezTo>
                <a:cubicBezTo>
                  <a:pt x="4018408" y="3352883"/>
                  <a:pt x="3994462" y="3443628"/>
                  <a:pt x="4009412" y="3538181"/>
                </a:cubicBezTo>
                <a:cubicBezTo>
                  <a:pt x="4017647" y="3590217"/>
                  <a:pt x="4026896" y="3642380"/>
                  <a:pt x="4031711" y="3694923"/>
                </a:cubicBezTo>
                <a:cubicBezTo>
                  <a:pt x="4035892" y="3741882"/>
                  <a:pt x="4046407" y="3789603"/>
                  <a:pt x="4038425" y="3836308"/>
                </a:cubicBezTo>
                <a:cubicBezTo>
                  <a:pt x="4031584" y="3876287"/>
                  <a:pt x="4035131" y="3916266"/>
                  <a:pt x="4029810" y="3956245"/>
                </a:cubicBezTo>
                <a:cubicBezTo>
                  <a:pt x="4022842" y="4008661"/>
                  <a:pt x="4019168" y="4061966"/>
                  <a:pt x="4013847" y="4114764"/>
                </a:cubicBezTo>
                <a:lnTo>
                  <a:pt x="4010970" y="4161894"/>
                </a:lnTo>
                <a:lnTo>
                  <a:pt x="4002764" y="4161042"/>
                </a:lnTo>
                <a:cubicBezTo>
                  <a:pt x="3957904" y="4159210"/>
                  <a:pt x="3912934" y="4160186"/>
                  <a:pt x="3868108" y="4163980"/>
                </a:cubicBezTo>
                <a:cubicBezTo>
                  <a:pt x="3637072" y="4178737"/>
                  <a:pt x="3405779" y="4172076"/>
                  <a:pt x="3174741" y="4175341"/>
                </a:cubicBezTo>
                <a:cubicBezTo>
                  <a:pt x="2865668" y="4179782"/>
                  <a:pt x="2556851" y="4168420"/>
                  <a:pt x="2247906" y="4167376"/>
                </a:cubicBezTo>
                <a:cubicBezTo>
                  <a:pt x="2184582" y="4167115"/>
                  <a:pt x="2121002" y="4170510"/>
                  <a:pt x="2057934" y="4175733"/>
                </a:cubicBezTo>
                <a:cubicBezTo>
                  <a:pt x="1970560" y="4182786"/>
                  <a:pt x="1884336" y="4173905"/>
                  <a:pt x="1797729" y="4165547"/>
                </a:cubicBezTo>
                <a:cubicBezTo>
                  <a:pt x="1693340" y="4155492"/>
                  <a:pt x="1589207" y="4164372"/>
                  <a:pt x="1485458" y="4175995"/>
                </a:cubicBezTo>
                <a:cubicBezTo>
                  <a:pt x="1307344" y="4195571"/>
                  <a:pt x="1127888" y="4198979"/>
                  <a:pt x="949185" y="4186181"/>
                </a:cubicBezTo>
                <a:cubicBezTo>
                  <a:pt x="751793" y="4172468"/>
                  <a:pt x="554529" y="4174950"/>
                  <a:pt x="357136" y="4175995"/>
                </a:cubicBezTo>
                <a:lnTo>
                  <a:pt x="0" y="4175060"/>
                </a:lnTo>
                <a:close/>
              </a:path>
            </a:pathLst>
          </a:custGeom>
          <a:noFill/>
          <a:extLst>
            <a:ext uri="{909E8E84-426E-40DD-AFC4-6F175D3DCCD1}">
              <a14:hiddenFill xmlns:a14="http://schemas.microsoft.com/office/drawing/2010/main">
                <a:solidFill>
                  <a:srgbClr val="FFFFFF"/>
                </a:solidFill>
              </a14:hiddenFill>
            </a:ext>
          </a:extLst>
        </p:spPr>
      </p:pic>
      <p:sp>
        <p:nvSpPr>
          <p:cNvPr id="9253" name="sketch line">
            <a:extLst>
              <a:ext uri="{FF2B5EF4-FFF2-40B4-BE49-F238E27FC236}">
                <a16:creationId xmlns:a16="http://schemas.microsoft.com/office/drawing/2014/main" id="{F919E280-CA27-4214-97E6-294E0C3BC4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54296" y="2463186"/>
            <a:ext cx="4243589" cy="18288"/>
          </a:xfrm>
          <a:custGeom>
            <a:avLst/>
            <a:gdLst>
              <a:gd name="connsiteX0" fmla="*/ 0 w 4243589"/>
              <a:gd name="connsiteY0" fmla="*/ 0 h 18288"/>
              <a:gd name="connsiteX1" fmla="*/ 478919 w 4243589"/>
              <a:gd name="connsiteY1" fmla="*/ 0 h 18288"/>
              <a:gd name="connsiteX2" fmla="*/ 957839 w 4243589"/>
              <a:gd name="connsiteY2" fmla="*/ 0 h 18288"/>
              <a:gd name="connsiteX3" fmla="*/ 1521630 w 4243589"/>
              <a:gd name="connsiteY3" fmla="*/ 0 h 18288"/>
              <a:gd name="connsiteX4" fmla="*/ 2212729 w 4243589"/>
              <a:gd name="connsiteY4" fmla="*/ 0 h 18288"/>
              <a:gd name="connsiteX5" fmla="*/ 2734084 w 4243589"/>
              <a:gd name="connsiteY5" fmla="*/ 0 h 18288"/>
              <a:gd name="connsiteX6" fmla="*/ 3255439 w 4243589"/>
              <a:gd name="connsiteY6" fmla="*/ 0 h 18288"/>
              <a:gd name="connsiteX7" fmla="*/ 4243589 w 4243589"/>
              <a:gd name="connsiteY7" fmla="*/ 0 h 18288"/>
              <a:gd name="connsiteX8" fmla="*/ 4243589 w 4243589"/>
              <a:gd name="connsiteY8" fmla="*/ 18288 h 18288"/>
              <a:gd name="connsiteX9" fmla="*/ 3594926 w 4243589"/>
              <a:gd name="connsiteY9" fmla="*/ 18288 h 18288"/>
              <a:gd name="connsiteX10" fmla="*/ 3073571 w 4243589"/>
              <a:gd name="connsiteY10" fmla="*/ 18288 h 18288"/>
              <a:gd name="connsiteX11" fmla="*/ 2552216 w 4243589"/>
              <a:gd name="connsiteY11" fmla="*/ 18288 h 18288"/>
              <a:gd name="connsiteX12" fmla="*/ 1903553 w 4243589"/>
              <a:gd name="connsiteY12" fmla="*/ 18288 h 18288"/>
              <a:gd name="connsiteX13" fmla="*/ 1212454 w 4243589"/>
              <a:gd name="connsiteY13" fmla="*/ 18288 h 18288"/>
              <a:gd name="connsiteX14" fmla="*/ 733535 w 4243589"/>
              <a:gd name="connsiteY14" fmla="*/ 18288 h 18288"/>
              <a:gd name="connsiteX15" fmla="*/ 0 w 4243589"/>
              <a:gd name="connsiteY15" fmla="*/ 18288 h 18288"/>
              <a:gd name="connsiteX16" fmla="*/ 0 w 4243589"/>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18288" fill="none" extrusionOk="0">
                <a:moveTo>
                  <a:pt x="0" y="0"/>
                </a:moveTo>
                <a:cubicBezTo>
                  <a:pt x="213395" y="-21006"/>
                  <a:pt x="307421" y="-18116"/>
                  <a:pt x="478919" y="0"/>
                </a:cubicBezTo>
                <a:cubicBezTo>
                  <a:pt x="650417" y="18116"/>
                  <a:pt x="831092" y="-21237"/>
                  <a:pt x="957839" y="0"/>
                </a:cubicBezTo>
                <a:cubicBezTo>
                  <a:pt x="1084586" y="21237"/>
                  <a:pt x="1301682" y="25124"/>
                  <a:pt x="1521630" y="0"/>
                </a:cubicBezTo>
                <a:cubicBezTo>
                  <a:pt x="1741578" y="-25124"/>
                  <a:pt x="1970269" y="-29139"/>
                  <a:pt x="2212729" y="0"/>
                </a:cubicBezTo>
                <a:cubicBezTo>
                  <a:pt x="2455189" y="29139"/>
                  <a:pt x="2558847" y="-4796"/>
                  <a:pt x="2734084" y="0"/>
                </a:cubicBezTo>
                <a:cubicBezTo>
                  <a:pt x="2909321" y="4796"/>
                  <a:pt x="3097217" y="-13409"/>
                  <a:pt x="3255439" y="0"/>
                </a:cubicBezTo>
                <a:cubicBezTo>
                  <a:pt x="3413662" y="13409"/>
                  <a:pt x="3979999" y="-10121"/>
                  <a:pt x="4243589" y="0"/>
                </a:cubicBezTo>
                <a:cubicBezTo>
                  <a:pt x="4244484" y="8974"/>
                  <a:pt x="4243043" y="9359"/>
                  <a:pt x="4243589" y="18288"/>
                </a:cubicBezTo>
                <a:cubicBezTo>
                  <a:pt x="4058777" y="31246"/>
                  <a:pt x="3910348" y="3158"/>
                  <a:pt x="3594926" y="18288"/>
                </a:cubicBezTo>
                <a:cubicBezTo>
                  <a:pt x="3279504" y="33418"/>
                  <a:pt x="3319955" y="-3977"/>
                  <a:pt x="3073571" y="18288"/>
                </a:cubicBezTo>
                <a:cubicBezTo>
                  <a:pt x="2827187" y="40553"/>
                  <a:pt x="2767387" y="1863"/>
                  <a:pt x="2552216" y="18288"/>
                </a:cubicBezTo>
                <a:cubicBezTo>
                  <a:pt x="2337046" y="34713"/>
                  <a:pt x="2181871" y="19527"/>
                  <a:pt x="1903553" y="18288"/>
                </a:cubicBezTo>
                <a:cubicBezTo>
                  <a:pt x="1625235" y="17049"/>
                  <a:pt x="1557672" y="24174"/>
                  <a:pt x="1212454" y="18288"/>
                </a:cubicBezTo>
                <a:cubicBezTo>
                  <a:pt x="867236" y="12402"/>
                  <a:pt x="874382" y="15627"/>
                  <a:pt x="733535" y="18288"/>
                </a:cubicBezTo>
                <a:cubicBezTo>
                  <a:pt x="592688" y="20949"/>
                  <a:pt x="183477" y="14753"/>
                  <a:pt x="0" y="18288"/>
                </a:cubicBezTo>
                <a:cubicBezTo>
                  <a:pt x="-229" y="14222"/>
                  <a:pt x="509" y="5816"/>
                  <a:pt x="0" y="0"/>
                </a:cubicBezTo>
                <a:close/>
              </a:path>
              <a:path w="4243589" h="18288" stroke="0" extrusionOk="0">
                <a:moveTo>
                  <a:pt x="0" y="0"/>
                </a:moveTo>
                <a:cubicBezTo>
                  <a:pt x="143690" y="16630"/>
                  <a:pt x="266667" y="14847"/>
                  <a:pt x="521355" y="0"/>
                </a:cubicBezTo>
                <a:cubicBezTo>
                  <a:pt x="776043" y="-14847"/>
                  <a:pt x="814491" y="-17363"/>
                  <a:pt x="1000275" y="0"/>
                </a:cubicBezTo>
                <a:cubicBezTo>
                  <a:pt x="1186059" y="17363"/>
                  <a:pt x="1352504" y="-23507"/>
                  <a:pt x="1521630" y="0"/>
                </a:cubicBezTo>
                <a:cubicBezTo>
                  <a:pt x="1690756" y="23507"/>
                  <a:pt x="1889525" y="5871"/>
                  <a:pt x="2127857" y="0"/>
                </a:cubicBezTo>
                <a:cubicBezTo>
                  <a:pt x="2366189" y="-5871"/>
                  <a:pt x="2620628" y="-27997"/>
                  <a:pt x="2776520" y="0"/>
                </a:cubicBezTo>
                <a:cubicBezTo>
                  <a:pt x="2932412" y="27997"/>
                  <a:pt x="3131683" y="-25073"/>
                  <a:pt x="3467618" y="0"/>
                </a:cubicBezTo>
                <a:cubicBezTo>
                  <a:pt x="3803553" y="25073"/>
                  <a:pt x="4017371" y="3071"/>
                  <a:pt x="4243589" y="0"/>
                </a:cubicBezTo>
                <a:cubicBezTo>
                  <a:pt x="4243134" y="6162"/>
                  <a:pt x="4243492" y="11775"/>
                  <a:pt x="4243589" y="18288"/>
                </a:cubicBezTo>
                <a:cubicBezTo>
                  <a:pt x="4017834" y="-5779"/>
                  <a:pt x="3834586" y="13376"/>
                  <a:pt x="3594926" y="18288"/>
                </a:cubicBezTo>
                <a:cubicBezTo>
                  <a:pt x="3355266" y="23200"/>
                  <a:pt x="3204179" y="2869"/>
                  <a:pt x="2903827" y="18288"/>
                </a:cubicBezTo>
                <a:cubicBezTo>
                  <a:pt x="2603475" y="33707"/>
                  <a:pt x="2526187" y="46187"/>
                  <a:pt x="2212729" y="18288"/>
                </a:cubicBezTo>
                <a:cubicBezTo>
                  <a:pt x="1899271" y="-9611"/>
                  <a:pt x="1966289" y="29692"/>
                  <a:pt x="1733809" y="18288"/>
                </a:cubicBezTo>
                <a:cubicBezTo>
                  <a:pt x="1501329" y="6884"/>
                  <a:pt x="1343612" y="12492"/>
                  <a:pt x="1085146" y="18288"/>
                </a:cubicBezTo>
                <a:cubicBezTo>
                  <a:pt x="826680" y="24084"/>
                  <a:pt x="778184" y="35607"/>
                  <a:pt x="521355" y="18288"/>
                </a:cubicBezTo>
                <a:cubicBezTo>
                  <a:pt x="264526" y="969"/>
                  <a:pt x="120277" y="4268"/>
                  <a:pt x="0" y="18288"/>
                </a:cubicBezTo>
                <a:cubicBezTo>
                  <a:pt x="766" y="10800"/>
                  <a:pt x="-457" y="8180"/>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 name="Billede 8" descr="Et billede, der indeholder bord&#10;&#10;Automatisk genereret beskrivelse">
            <a:extLst>
              <a:ext uri="{FF2B5EF4-FFF2-40B4-BE49-F238E27FC236}">
                <a16:creationId xmlns:a16="http://schemas.microsoft.com/office/drawing/2014/main" id="{A328795F-1F10-4D0B-A4DF-9427611CBD70}"/>
              </a:ext>
            </a:extLst>
          </p:cNvPr>
          <p:cNvPicPr>
            <a:picLocks noChangeAspect="1"/>
          </p:cNvPicPr>
          <p:nvPr/>
        </p:nvPicPr>
        <p:blipFill rotWithShape="1">
          <a:blip r:embed="rId4">
            <a:extLst>
              <a:ext uri="{28A0092B-C50C-407E-A947-70E740481C1C}">
                <a14:useLocalDpi xmlns:a14="http://schemas.microsoft.com/office/drawing/2010/main" val="0"/>
              </a:ext>
            </a:extLst>
          </a:blip>
          <a:srcRect t="9227" b="2377"/>
          <a:stretch/>
        </p:blipFill>
        <p:spPr bwMode="auto">
          <a:xfrm>
            <a:off x="-67468" y="4230481"/>
            <a:ext cx="4108804" cy="2627716"/>
          </a:xfrm>
          <a:custGeom>
            <a:avLst/>
            <a:gdLst/>
            <a:ahLst/>
            <a:cxnLst/>
            <a:rect l="l" t="t" r="r" b="b"/>
            <a:pathLst>
              <a:path w="4051081" h="2496030">
                <a:moveTo>
                  <a:pt x="2464753" y="4"/>
                </a:moveTo>
                <a:cubicBezTo>
                  <a:pt x="2509518" y="-78"/>
                  <a:pt x="2554292" y="1163"/>
                  <a:pt x="2599067" y="4428"/>
                </a:cubicBezTo>
                <a:cubicBezTo>
                  <a:pt x="2749817" y="17813"/>
                  <a:pt x="2901270" y="21079"/>
                  <a:pt x="3052443" y="14222"/>
                </a:cubicBezTo>
                <a:cubicBezTo>
                  <a:pt x="3173923" y="5694"/>
                  <a:pt x="3295774" y="4206"/>
                  <a:pt x="3417420" y="9782"/>
                </a:cubicBezTo>
                <a:cubicBezTo>
                  <a:pt x="3530764" y="16442"/>
                  <a:pt x="3644108" y="23233"/>
                  <a:pt x="3757835" y="19315"/>
                </a:cubicBezTo>
                <a:cubicBezTo>
                  <a:pt x="3803121" y="17748"/>
                  <a:pt x="3847768" y="15789"/>
                  <a:pt x="3892671" y="13177"/>
                </a:cubicBezTo>
                <a:cubicBezTo>
                  <a:pt x="3933972" y="9619"/>
                  <a:pt x="3975386" y="7938"/>
                  <a:pt x="4016790" y="8134"/>
                </a:cubicBezTo>
                <a:lnTo>
                  <a:pt x="4034037" y="8999"/>
                </a:lnTo>
                <a:lnTo>
                  <a:pt x="4035370" y="62503"/>
                </a:lnTo>
                <a:cubicBezTo>
                  <a:pt x="4033549" y="118790"/>
                  <a:pt x="4026390" y="174983"/>
                  <a:pt x="4020562" y="231143"/>
                </a:cubicBezTo>
                <a:cubicBezTo>
                  <a:pt x="4014860" y="285717"/>
                  <a:pt x="4006498" y="343464"/>
                  <a:pt x="4019168" y="393470"/>
                </a:cubicBezTo>
                <a:cubicBezTo>
                  <a:pt x="4042480" y="482184"/>
                  <a:pt x="4024236" y="566457"/>
                  <a:pt x="4014100" y="651618"/>
                </a:cubicBezTo>
                <a:cubicBezTo>
                  <a:pt x="4001874" y="734926"/>
                  <a:pt x="4003635" y="819681"/>
                  <a:pt x="4019295" y="902406"/>
                </a:cubicBezTo>
                <a:cubicBezTo>
                  <a:pt x="4031711" y="960787"/>
                  <a:pt x="4031711" y="1020184"/>
                  <a:pt x="4033231" y="1078946"/>
                </a:cubicBezTo>
                <a:cubicBezTo>
                  <a:pt x="4034118" y="1115753"/>
                  <a:pt x="4020562" y="1153193"/>
                  <a:pt x="4011566" y="1189872"/>
                </a:cubicBezTo>
                <a:cubicBezTo>
                  <a:pt x="3995476" y="1256123"/>
                  <a:pt x="3989648" y="1323388"/>
                  <a:pt x="4011566" y="1387989"/>
                </a:cubicBezTo>
                <a:cubicBezTo>
                  <a:pt x="4042100" y="1477465"/>
                  <a:pt x="4059584" y="1566941"/>
                  <a:pt x="4046914" y="1661622"/>
                </a:cubicBezTo>
                <a:cubicBezTo>
                  <a:pt x="4039566" y="1720003"/>
                  <a:pt x="4037919" y="1779654"/>
                  <a:pt x="4026896" y="1837274"/>
                </a:cubicBezTo>
                <a:cubicBezTo>
                  <a:pt x="4008779" y="1932843"/>
                  <a:pt x="4015240" y="2027776"/>
                  <a:pt x="4029684" y="2121948"/>
                </a:cubicBezTo>
                <a:cubicBezTo>
                  <a:pt x="4039832" y="2200637"/>
                  <a:pt x="4040934" y="2280226"/>
                  <a:pt x="4032978" y="2359155"/>
                </a:cubicBezTo>
                <a:lnTo>
                  <a:pt x="4023519" y="2496030"/>
                </a:lnTo>
                <a:lnTo>
                  <a:pt x="0" y="2496030"/>
                </a:lnTo>
                <a:lnTo>
                  <a:pt x="0" y="12459"/>
                </a:lnTo>
                <a:lnTo>
                  <a:pt x="17104" y="15006"/>
                </a:lnTo>
                <a:cubicBezTo>
                  <a:pt x="83627" y="15006"/>
                  <a:pt x="150022" y="12263"/>
                  <a:pt x="216416" y="7824"/>
                </a:cubicBezTo>
                <a:cubicBezTo>
                  <a:pt x="361434" y="-156"/>
                  <a:pt x="506837" y="3162"/>
                  <a:pt x="651370" y="17748"/>
                </a:cubicBezTo>
                <a:cubicBezTo>
                  <a:pt x="753623" y="25440"/>
                  <a:pt x="856335" y="24213"/>
                  <a:pt x="958396" y="14092"/>
                </a:cubicBezTo>
                <a:cubicBezTo>
                  <a:pt x="1145682" y="-1710"/>
                  <a:pt x="1332584" y="10958"/>
                  <a:pt x="1519486" y="21666"/>
                </a:cubicBezTo>
                <a:cubicBezTo>
                  <a:pt x="1700504" y="32113"/>
                  <a:pt x="1881394" y="24408"/>
                  <a:pt x="2062411" y="17487"/>
                </a:cubicBezTo>
                <a:cubicBezTo>
                  <a:pt x="2196255" y="12394"/>
                  <a:pt x="2330459" y="249"/>
                  <a:pt x="2464753" y="4"/>
                </a:cubicBezTo>
                <a:close/>
              </a:path>
            </a:pathLst>
          </a:custGeom>
          <a:noFill/>
        </p:spPr>
      </p:pic>
      <p:graphicFrame>
        <p:nvGraphicFramePr>
          <p:cNvPr id="9236" name="Pladsholder til indhold 2">
            <a:extLst>
              <a:ext uri="{FF2B5EF4-FFF2-40B4-BE49-F238E27FC236}">
                <a16:creationId xmlns:a16="http://schemas.microsoft.com/office/drawing/2014/main" id="{22B75D28-E5F0-E875-67A9-D466BE22B01E}"/>
              </a:ext>
            </a:extLst>
          </p:cNvPr>
          <p:cNvGraphicFramePr>
            <a:graphicFrameLocks noGrp="1"/>
          </p:cNvGraphicFramePr>
          <p:nvPr>
            <p:ph sz="half" idx="1"/>
          </p:nvPr>
        </p:nvGraphicFramePr>
        <p:xfrm>
          <a:off x="4429057" y="1136088"/>
          <a:ext cx="7314451" cy="558538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3" name="Pladsholder til dato 2">
            <a:extLst>
              <a:ext uri="{FF2B5EF4-FFF2-40B4-BE49-F238E27FC236}">
                <a16:creationId xmlns:a16="http://schemas.microsoft.com/office/drawing/2014/main" id="{D3D4C65B-8E26-4B33-8F52-20104065907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34866F7-6ED1-4E2B-8CFC-51F8B6EA6731}"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4" name="Pladsholder til sidefod 3">
            <a:extLst>
              <a:ext uri="{FF2B5EF4-FFF2-40B4-BE49-F238E27FC236}">
                <a16:creationId xmlns:a16="http://schemas.microsoft.com/office/drawing/2014/main" id="{3BF169F4-2FD0-4DCC-8A0B-6CED68012E8E}"/>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5" name="Pladsholder til slidenummer 4">
            <a:extLst>
              <a:ext uri="{FF2B5EF4-FFF2-40B4-BE49-F238E27FC236}">
                <a16:creationId xmlns:a16="http://schemas.microsoft.com/office/drawing/2014/main" id="{69BAF914-5117-4CC0-8E0F-8775EFFDC3B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5231142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180" name="Rectangle 6169">
            <a:extLst>
              <a:ext uri="{FF2B5EF4-FFF2-40B4-BE49-F238E27FC236}">
                <a16:creationId xmlns:a16="http://schemas.microsoft.com/office/drawing/2014/main" id="{3346177D-ADC4-4968-B747-5CFCD390B5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DB603037-D1B6-7AE7-7354-AC79E9C474C1}"/>
              </a:ext>
            </a:extLst>
          </p:cNvPr>
          <p:cNvSpPr>
            <a:spLocks noGrp="1"/>
          </p:cNvSpPr>
          <p:nvPr>
            <p:ph type="title"/>
          </p:nvPr>
        </p:nvSpPr>
        <p:spPr>
          <a:xfrm>
            <a:off x="5596501" y="501594"/>
            <a:ext cx="5754896" cy="1655483"/>
          </a:xfrm>
        </p:spPr>
        <p:txBody>
          <a:bodyPr vert="horz" lIns="91440" tIns="45720" rIns="91440" bIns="45720" rtlCol="0" anchor="b">
            <a:normAutofit/>
          </a:bodyPr>
          <a:lstStyle/>
          <a:p>
            <a:endParaRPr lang="en-US" sz="4000" dirty="0"/>
          </a:p>
        </p:txBody>
      </p:sp>
      <p:sp>
        <p:nvSpPr>
          <p:cNvPr id="3" name="Pladsholder til indhold 2">
            <a:extLst>
              <a:ext uri="{FF2B5EF4-FFF2-40B4-BE49-F238E27FC236}">
                <a16:creationId xmlns:a16="http://schemas.microsoft.com/office/drawing/2014/main" id="{8D7971DC-8ED3-A977-71E2-60F01702604D}"/>
              </a:ext>
            </a:extLst>
          </p:cNvPr>
          <p:cNvSpPr>
            <a:spLocks noGrp="1"/>
          </p:cNvSpPr>
          <p:nvPr>
            <p:ph sz="half" idx="1"/>
          </p:nvPr>
        </p:nvSpPr>
        <p:spPr>
          <a:xfrm>
            <a:off x="496390" y="501167"/>
            <a:ext cx="10019210" cy="5494684"/>
          </a:xfrm>
        </p:spPr>
        <p:txBody>
          <a:bodyPr vert="horz" lIns="91440" tIns="45720" rIns="91440" bIns="45720" rtlCol="0" anchor="t">
            <a:normAutofit fontScale="92500" lnSpcReduction="10000"/>
          </a:bodyPr>
          <a:lstStyle/>
          <a:p>
            <a:pPr marL="0" indent="0">
              <a:buNone/>
            </a:pPr>
            <a:r>
              <a:rPr lang="en-US" sz="3600" b="1" dirty="0" err="1">
                <a:solidFill>
                  <a:schemeClr val="accent1">
                    <a:lumMod val="75000"/>
                  </a:schemeClr>
                </a:solidFill>
              </a:rPr>
              <a:t>Hvem</a:t>
            </a:r>
            <a:r>
              <a:rPr lang="en-US" sz="3600" b="1" dirty="0">
                <a:solidFill>
                  <a:schemeClr val="accent1">
                    <a:lumMod val="75000"/>
                  </a:schemeClr>
                </a:solidFill>
              </a:rPr>
              <a:t> er </a:t>
            </a:r>
            <a:r>
              <a:rPr lang="en-US" sz="3600" b="1" dirty="0" err="1">
                <a:solidFill>
                  <a:schemeClr val="accent1">
                    <a:lumMod val="75000"/>
                  </a:schemeClr>
                </a:solidFill>
              </a:rPr>
              <a:t>deltagerne</a:t>
            </a:r>
            <a:endParaRPr lang="en-US" sz="3600" b="1" dirty="0">
              <a:solidFill>
                <a:schemeClr val="accent1">
                  <a:lumMod val="75000"/>
                </a:schemeClr>
              </a:solidFill>
            </a:endParaRPr>
          </a:p>
          <a:p>
            <a:pPr marL="0" indent="0">
              <a:buNone/>
            </a:pPr>
            <a:r>
              <a:rPr lang="en-US" sz="3600" dirty="0">
                <a:solidFill>
                  <a:schemeClr val="accent1">
                    <a:lumMod val="75000"/>
                  </a:schemeClr>
                </a:solidFill>
                <a:latin typeface="Times New Roman" panose="02020603050405020304" pitchFamily="18" charset="0"/>
                <a:cs typeface="Times New Roman" panose="02020603050405020304" pitchFamily="18" charset="0"/>
              </a:rPr>
              <a:t>5 </a:t>
            </a:r>
            <a:r>
              <a:rPr lang="da-DK" sz="3600" dirty="0">
                <a:solidFill>
                  <a:schemeClr val="accent1">
                    <a:lumMod val="75000"/>
                  </a:schemeClr>
                </a:solidFill>
                <a:latin typeface="Times New Roman" panose="02020603050405020304" pitchFamily="18" charset="0"/>
                <a:cs typeface="Times New Roman" panose="02020603050405020304" pitchFamily="18" charset="0"/>
              </a:rPr>
              <a:t>mænd</a:t>
            </a:r>
            <a:r>
              <a:rPr lang="en-US" sz="3600" dirty="0">
                <a:solidFill>
                  <a:schemeClr val="accent1">
                    <a:lumMod val="75000"/>
                  </a:schemeClr>
                </a:solidFill>
                <a:latin typeface="Times New Roman" panose="02020603050405020304" pitchFamily="18" charset="0"/>
                <a:cs typeface="Times New Roman" panose="02020603050405020304" pitchFamily="18" charset="0"/>
              </a:rPr>
              <a:t>  og 7 </a:t>
            </a:r>
            <a:r>
              <a:rPr lang="da-DK" sz="3600" dirty="0">
                <a:solidFill>
                  <a:schemeClr val="accent1">
                    <a:lumMod val="75000"/>
                  </a:schemeClr>
                </a:solidFill>
                <a:latin typeface="Times New Roman" panose="02020603050405020304" pitchFamily="18" charset="0"/>
                <a:cs typeface="Times New Roman" panose="02020603050405020304" pitchFamily="18" charset="0"/>
              </a:rPr>
              <a:t>kvinder</a:t>
            </a:r>
          </a:p>
          <a:p>
            <a:pPr marL="0" indent="0">
              <a:buNone/>
            </a:pPr>
            <a:r>
              <a:rPr lang="en-US" sz="3600" dirty="0">
                <a:solidFill>
                  <a:schemeClr val="accent1">
                    <a:lumMod val="75000"/>
                  </a:schemeClr>
                </a:solidFill>
                <a:latin typeface="Times New Roman" panose="02020603050405020304" pitchFamily="18" charset="0"/>
                <a:cs typeface="Times New Roman" panose="02020603050405020304" pitchFamily="18" charset="0"/>
              </a:rPr>
              <a:t>Alder 62-83 or</a:t>
            </a:r>
          </a:p>
          <a:p>
            <a:pPr marL="0" indent="0">
              <a:buNone/>
            </a:pPr>
            <a:r>
              <a:rPr lang="en-US" sz="3600" dirty="0">
                <a:solidFill>
                  <a:schemeClr val="accent1">
                    <a:lumMod val="75000"/>
                  </a:schemeClr>
                </a:solidFill>
                <a:latin typeface="Times New Roman" panose="02020603050405020304" pitchFamily="18" charset="0"/>
                <a:cs typeface="Times New Roman" panose="02020603050405020304" pitchFamily="18" charset="0"/>
              </a:rPr>
              <a:t>11 </a:t>
            </a:r>
            <a:r>
              <a:rPr lang="da-DK" sz="3600" dirty="0">
                <a:solidFill>
                  <a:schemeClr val="accent1">
                    <a:lumMod val="75000"/>
                  </a:schemeClr>
                </a:solidFill>
                <a:latin typeface="Times New Roman" panose="02020603050405020304" pitchFamily="18" charset="0"/>
                <a:cs typeface="Times New Roman" panose="02020603050405020304" pitchFamily="18" charset="0"/>
              </a:rPr>
              <a:t>har</a:t>
            </a:r>
            <a:r>
              <a:rPr lang="en-US" sz="3600" dirty="0">
                <a:solidFill>
                  <a:schemeClr val="accent1">
                    <a:lumMod val="75000"/>
                  </a:schemeClr>
                </a:solidFill>
                <a:latin typeface="Times New Roman" panose="02020603050405020304" pitchFamily="18" charset="0"/>
                <a:cs typeface="Times New Roman" panose="02020603050405020304" pitchFamily="18" charset="0"/>
              </a:rPr>
              <a:t>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været</a:t>
            </a:r>
            <a:r>
              <a:rPr lang="en-US" sz="3600" dirty="0">
                <a:solidFill>
                  <a:schemeClr val="accent1">
                    <a:lumMod val="75000"/>
                  </a:schemeClr>
                </a:solidFill>
                <a:latin typeface="Times New Roman" panose="02020603050405020304" pitchFamily="18" charset="0"/>
                <a:cs typeface="Times New Roman" panose="02020603050405020304" pitchFamily="18" charset="0"/>
              </a:rPr>
              <a:t> med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i</a:t>
            </a:r>
            <a:r>
              <a:rPr lang="en-US" sz="3600" dirty="0">
                <a:solidFill>
                  <a:schemeClr val="accent1">
                    <a:lumMod val="75000"/>
                  </a:schemeClr>
                </a:solidFill>
                <a:latin typeface="Times New Roman" panose="02020603050405020304" pitchFamily="18" charset="0"/>
                <a:cs typeface="Times New Roman" panose="02020603050405020304" pitchFamily="18" charset="0"/>
              </a:rPr>
              <a:t> tele-</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kufferten</a:t>
            </a:r>
            <a:r>
              <a:rPr lang="en-US" sz="3600" dirty="0">
                <a:solidFill>
                  <a:schemeClr val="accent1">
                    <a:lumMod val="75000"/>
                  </a:schemeClr>
                </a:solidFill>
                <a:latin typeface="Times New Roman" panose="02020603050405020304" pitchFamily="18" charset="0"/>
                <a:cs typeface="Times New Roman" panose="02020603050405020304" pitchFamily="18" charset="0"/>
              </a:rPr>
              <a:t> mere end 1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år</a:t>
            </a:r>
            <a:endParaRPr lang="en-US" sz="3600" dirty="0">
              <a:solidFill>
                <a:schemeClr val="accent1">
                  <a:lumMod val="75000"/>
                </a:schemeClr>
              </a:solidFill>
              <a:latin typeface="Times New Roman" panose="02020603050405020304" pitchFamily="18" charset="0"/>
              <a:cs typeface="Times New Roman" panose="02020603050405020304" pitchFamily="18" charset="0"/>
            </a:endParaRPr>
          </a:p>
          <a:p>
            <a:pPr marL="0" indent="0">
              <a:buNone/>
            </a:pPr>
            <a:r>
              <a:rPr lang="en-US" sz="3600" dirty="0">
                <a:solidFill>
                  <a:schemeClr val="accent1">
                    <a:lumMod val="75000"/>
                  </a:schemeClr>
                </a:solidFill>
                <a:latin typeface="Times New Roman" panose="02020603050405020304" pitchFamily="18" charset="0"/>
                <a:cs typeface="Times New Roman" panose="02020603050405020304" pitchFamily="18" charset="0"/>
              </a:rPr>
              <a:t>10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af</a:t>
            </a:r>
            <a:r>
              <a:rPr lang="en-US" sz="3600" dirty="0">
                <a:solidFill>
                  <a:schemeClr val="accent1">
                    <a:lumMod val="75000"/>
                  </a:schemeClr>
                </a:solidFill>
                <a:latin typeface="Times New Roman" panose="02020603050405020304" pitchFamily="18" charset="0"/>
                <a:cs typeface="Times New Roman" panose="02020603050405020304" pitchFamily="18" charset="0"/>
              </a:rPr>
              <a:t>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patienterne</a:t>
            </a:r>
            <a:r>
              <a:rPr lang="en-US" sz="3600" dirty="0">
                <a:solidFill>
                  <a:schemeClr val="accent1">
                    <a:lumMod val="75000"/>
                  </a:schemeClr>
                </a:solidFill>
                <a:latin typeface="Times New Roman" panose="02020603050405020304" pitchFamily="18" charset="0"/>
                <a:cs typeface="Times New Roman" panose="02020603050405020304" pitchFamily="18" charset="0"/>
              </a:rPr>
              <a:t> er nu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i</a:t>
            </a:r>
            <a:r>
              <a:rPr lang="en-US" sz="3600" dirty="0">
                <a:solidFill>
                  <a:schemeClr val="accent1">
                    <a:lumMod val="75000"/>
                  </a:schemeClr>
                </a:solidFill>
                <a:latin typeface="Times New Roman" panose="02020603050405020304" pitchFamily="18" charset="0"/>
                <a:cs typeface="Times New Roman" panose="02020603050405020304" pitchFamily="18" charset="0"/>
              </a:rPr>
              <a:t> stadium 4</a:t>
            </a:r>
          </a:p>
          <a:p>
            <a:pPr marL="0" indent="0">
              <a:buNone/>
            </a:pPr>
            <a:r>
              <a:rPr lang="en-US" sz="3600" dirty="0">
                <a:solidFill>
                  <a:schemeClr val="accent1">
                    <a:lumMod val="75000"/>
                  </a:schemeClr>
                </a:solidFill>
                <a:latin typeface="Times New Roman" panose="02020603050405020304" pitchFamily="18" charset="0"/>
                <a:cs typeface="Times New Roman" panose="02020603050405020304" pitchFamily="18" charset="0"/>
              </a:rPr>
              <a:t>5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af</a:t>
            </a:r>
            <a:r>
              <a:rPr lang="en-US" sz="3600" dirty="0">
                <a:solidFill>
                  <a:schemeClr val="accent1">
                    <a:lumMod val="75000"/>
                  </a:schemeClr>
                </a:solidFill>
                <a:latin typeface="Times New Roman" panose="02020603050405020304" pitchFamily="18" charset="0"/>
                <a:cs typeface="Times New Roman" panose="02020603050405020304" pitchFamily="18" charset="0"/>
              </a:rPr>
              <a:t>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patienterne</a:t>
            </a:r>
            <a:r>
              <a:rPr lang="en-US" sz="3600" dirty="0">
                <a:solidFill>
                  <a:schemeClr val="accent1">
                    <a:lumMod val="75000"/>
                  </a:schemeClr>
                </a:solidFill>
                <a:latin typeface="Times New Roman" panose="02020603050405020304" pitchFamily="18" charset="0"/>
                <a:cs typeface="Times New Roman" panose="02020603050405020304" pitchFamily="18" charset="0"/>
              </a:rPr>
              <a:t> er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i</a:t>
            </a:r>
            <a:r>
              <a:rPr lang="en-US" sz="3600" dirty="0">
                <a:solidFill>
                  <a:schemeClr val="accent1">
                    <a:lumMod val="75000"/>
                  </a:schemeClr>
                </a:solidFill>
                <a:latin typeface="Times New Roman" panose="02020603050405020304" pitchFamily="18" charset="0"/>
                <a:cs typeface="Times New Roman" panose="02020603050405020304" pitchFamily="18" charset="0"/>
              </a:rPr>
              <a:t>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iltbehandling</a:t>
            </a:r>
            <a:endParaRPr lang="en-US" sz="3600" dirty="0">
              <a:solidFill>
                <a:schemeClr val="accent1">
                  <a:lumMod val="75000"/>
                </a:schemeClr>
              </a:solidFill>
              <a:latin typeface="Times New Roman" panose="02020603050405020304" pitchFamily="18" charset="0"/>
              <a:cs typeface="Times New Roman" panose="02020603050405020304" pitchFamily="18" charset="0"/>
            </a:endParaRPr>
          </a:p>
          <a:p>
            <a:pPr marL="0" indent="0">
              <a:buNone/>
            </a:pPr>
            <a:r>
              <a:rPr lang="da-DK" sz="3600" dirty="0" err="1">
                <a:solidFill>
                  <a:schemeClr val="accent1">
                    <a:lumMod val="75000"/>
                  </a:schemeClr>
                </a:solidFill>
                <a:latin typeface="Times New Roman" panose="02020603050405020304" pitchFamily="18" charset="0"/>
                <a:cs typeface="Times New Roman" panose="02020603050405020304" pitchFamily="18" charset="0"/>
              </a:rPr>
              <a:t>Lungefunktion</a:t>
            </a:r>
            <a:r>
              <a:rPr lang="en-US" sz="3600" dirty="0">
                <a:solidFill>
                  <a:schemeClr val="accent1">
                    <a:lumMod val="75000"/>
                  </a:schemeClr>
                </a:solidFill>
                <a:latin typeface="Times New Roman" panose="02020603050405020304" pitchFamily="18" charset="0"/>
                <a:cs typeface="Times New Roman" panose="02020603050405020304" pitchFamily="18" charset="0"/>
              </a:rPr>
              <a:t>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i</a:t>
            </a:r>
            <a:r>
              <a:rPr lang="en-US" sz="3600" dirty="0">
                <a:solidFill>
                  <a:schemeClr val="accent1">
                    <a:lumMod val="75000"/>
                  </a:schemeClr>
                </a:solidFill>
                <a:latin typeface="Times New Roman" panose="02020603050405020304" pitchFamily="18" charset="0"/>
                <a:cs typeface="Times New Roman" panose="02020603050405020304" pitchFamily="18" charset="0"/>
              </a:rPr>
              <a:t> % hos de 10 ligger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mellem</a:t>
            </a:r>
            <a:r>
              <a:rPr lang="en-US" sz="3600" dirty="0">
                <a:solidFill>
                  <a:schemeClr val="accent1">
                    <a:lumMod val="75000"/>
                  </a:schemeClr>
                </a:solidFill>
                <a:latin typeface="Times New Roman" panose="02020603050405020304" pitchFamily="18" charset="0"/>
                <a:cs typeface="Times New Roman" panose="02020603050405020304" pitchFamily="18" charset="0"/>
              </a:rPr>
              <a:t> 15-20%, 1på 28% og 1 </a:t>
            </a:r>
            <a:r>
              <a:rPr lang="en-US" sz="3600" dirty="0" err="1">
                <a:solidFill>
                  <a:schemeClr val="accent1">
                    <a:lumMod val="75000"/>
                  </a:schemeClr>
                </a:solidFill>
                <a:latin typeface="Times New Roman" panose="02020603050405020304" pitchFamily="18" charset="0"/>
                <a:cs typeface="Times New Roman" panose="02020603050405020304" pitchFamily="18" charset="0"/>
              </a:rPr>
              <a:t>på</a:t>
            </a:r>
            <a:r>
              <a:rPr lang="en-US" sz="3600" dirty="0">
                <a:solidFill>
                  <a:schemeClr val="accent1">
                    <a:lumMod val="75000"/>
                  </a:schemeClr>
                </a:solidFill>
                <a:latin typeface="Times New Roman" panose="02020603050405020304" pitchFamily="18" charset="0"/>
                <a:cs typeface="Times New Roman" panose="02020603050405020304" pitchFamily="18" charset="0"/>
              </a:rPr>
              <a:t> 30%</a:t>
            </a:r>
          </a:p>
          <a:p>
            <a:pPr marL="0" indent="0">
              <a:buNone/>
            </a:pPr>
            <a:r>
              <a:rPr lang="en-US" sz="3600" dirty="0">
                <a:solidFill>
                  <a:schemeClr val="accent1">
                    <a:lumMod val="75000"/>
                  </a:schemeClr>
                </a:solidFill>
              </a:rPr>
              <a:t>10 </a:t>
            </a:r>
            <a:r>
              <a:rPr lang="en-US" sz="3600" dirty="0" err="1">
                <a:solidFill>
                  <a:schemeClr val="accent1">
                    <a:lumMod val="75000"/>
                  </a:schemeClr>
                </a:solidFill>
              </a:rPr>
              <a:t>af</a:t>
            </a:r>
            <a:r>
              <a:rPr lang="en-US" sz="3600" dirty="0">
                <a:solidFill>
                  <a:schemeClr val="accent1">
                    <a:lumMod val="75000"/>
                  </a:schemeClr>
                </a:solidFill>
              </a:rPr>
              <a:t> de 12 </a:t>
            </a:r>
            <a:r>
              <a:rPr lang="en-US" sz="3600" dirty="0" err="1">
                <a:solidFill>
                  <a:schemeClr val="accent1">
                    <a:lumMod val="75000"/>
                  </a:schemeClr>
                </a:solidFill>
              </a:rPr>
              <a:t>har</a:t>
            </a:r>
            <a:r>
              <a:rPr lang="en-US" sz="3600" dirty="0">
                <a:solidFill>
                  <a:schemeClr val="accent1">
                    <a:lumMod val="75000"/>
                  </a:schemeClr>
                </a:solidFill>
              </a:rPr>
              <a:t> </a:t>
            </a:r>
            <a:r>
              <a:rPr lang="en-US" sz="3600" dirty="0" err="1">
                <a:solidFill>
                  <a:schemeClr val="accent1">
                    <a:lumMod val="75000"/>
                  </a:schemeClr>
                </a:solidFill>
              </a:rPr>
              <a:t>været</a:t>
            </a:r>
            <a:r>
              <a:rPr lang="en-US" sz="3600" dirty="0">
                <a:solidFill>
                  <a:schemeClr val="accent1">
                    <a:lumMod val="75000"/>
                  </a:schemeClr>
                </a:solidFill>
              </a:rPr>
              <a:t> </a:t>
            </a:r>
            <a:r>
              <a:rPr lang="en-US" sz="3600" dirty="0" err="1">
                <a:solidFill>
                  <a:schemeClr val="accent1">
                    <a:lumMod val="75000"/>
                  </a:schemeClr>
                </a:solidFill>
              </a:rPr>
              <a:t>akut</a:t>
            </a:r>
            <a:r>
              <a:rPr lang="en-US" sz="3600" dirty="0">
                <a:solidFill>
                  <a:schemeClr val="accent1">
                    <a:lumMod val="75000"/>
                  </a:schemeClr>
                </a:solidFill>
              </a:rPr>
              <a:t> </a:t>
            </a:r>
            <a:r>
              <a:rPr lang="en-US" sz="3600" dirty="0" err="1">
                <a:solidFill>
                  <a:schemeClr val="accent1">
                    <a:lumMod val="75000"/>
                  </a:schemeClr>
                </a:solidFill>
              </a:rPr>
              <a:t>indlagte</a:t>
            </a:r>
            <a:r>
              <a:rPr lang="en-US" sz="3600" dirty="0">
                <a:solidFill>
                  <a:schemeClr val="accent1">
                    <a:lumMod val="75000"/>
                  </a:schemeClr>
                </a:solidFill>
              </a:rPr>
              <a:t> – </a:t>
            </a:r>
            <a:r>
              <a:rPr lang="en-US" sz="3600" dirty="0" err="1">
                <a:solidFill>
                  <a:schemeClr val="accent1">
                    <a:lumMod val="75000"/>
                  </a:schemeClr>
                </a:solidFill>
              </a:rPr>
              <a:t>nogle</a:t>
            </a:r>
            <a:r>
              <a:rPr lang="en-US" sz="3600" dirty="0">
                <a:solidFill>
                  <a:schemeClr val="accent1">
                    <a:lumMod val="75000"/>
                  </a:schemeClr>
                </a:solidFill>
              </a:rPr>
              <a:t> </a:t>
            </a:r>
            <a:r>
              <a:rPr lang="en-US" sz="3600" dirty="0" err="1">
                <a:solidFill>
                  <a:schemeClr val="accent1">
                    <a:lumMod val="75000"/>
                  </a:schemeClr>
                </a:solidFill>
              </a:rPr>
              <a:t>af</a:t>
            </a:r>
            <a:r>
              <a:rPr lang="en-US" sz="3600" dirty="0">
                <a:solidFill>
                  <a:schemeClr val="accent1">
                    <a:lumMod val="75000"/>
                  </a:schemeClr>
                </a:solidFill>
              </a:rPr>
              <a:t> </a:t>
            </a:r>
            <a:r>
              <a:rPr lang="en-US" sz="3600" dirty="0" err="1">
                <a:solidFill>
                  <a:schemeClr val="accent1">
                    <a:lumMod val="75000"/>
                  </a:schemeClr>
                </a:solidFill>
              </a:rPr>
              <a:t>pt</a:t>
            </a:r>
            <a:r>
              <a:rPr lang="en-US" sz="3600" dirty="0">
                <a:solidFill>
                  <a:schemeClr val="accent1">
                    <a:lumMod val="75000"/>
                  </a:schemeClr>
                </a:solidFill>
              </a:rPr>
              <a:t> mange </a:t>
            </a:r>
            <a:r>
              <a:rPr lang="en-US" sz="3600" dirty="0" err="1">
                <a:solidFill>
                  <a:schemeClr val="accent1">
                    <a:lumMod val="75000"/>
                  </a:schemeClr>
                </a:solidFill>
              </a:rPr>
              <a:t>gange</a:t>
            </a:r>
            <a:r>
              <a:rPr lang="en-US" sz="3600" dirty="0">
                <a:solidFill>
                  <a:schemeClr val="accent1">
                    <a:lumMod val="75000"/>
                  </a:schemeClr>
                </a:solidFill>
              </a:rPr>
              <a:t> </a:t>
            </a:r>
          </a:p>
        </p:txBody>
      </p:sp>
      <p:sp>
        <p:nvSpPr>
          <p:cNvPr id="6181" name="Rectangle 6171">
            <a:extLst>
              <a:ext uri="{FF2B5EF4-FFF2-40B4-BE49-F238E27FC236}">
                <a16:creationId xmlns:a16="http://schemas.microsoft.com/office/drawing/2014/main" id="{0844A943-BF79-4FEA-ABB1-3BD54D2366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0" y="6400799"/>
            <a:ext cx="12192000" cy="456773"/>
          </a:xfrm>
          <a:prstGeom prst="rect">
            <a:avLst/>
          </a:prstGeom>
          <a:gradFill>
            <a:gsLst>
              <a:gs pos="0">
                <a:schemeClr val="accent1"/>
              </a:gs>
              <a:gs pos="78000">
                <a:srgbClr val="000000"/>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82" name="Rectangle 6173">
            <a:extLst>
              <a:ext uri="{FF2B5EF4-FFF2-40B4-BE49-F238E27FC236}">
                <a16:creationId xmlns:a16="http://schemas.microsoft.com/office/drawing/2014/main" id="{6437CC72-F4A8-4DC3-AFAB-D22C482C81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038600" y="6400799"/>
            <a:ext cx="8153398" cy="456772"/>
          </a:xfrm>
          <a:prstGeom prst="rect">
            <a:avLst/>
          </a:prstGeom>
          <a:gradFill>
            <a:gsLst>
              <a:gs pos="0">
                <a:srgbClr val="000000">
                  <a:alpha val="63000"/>
                </a:srgbClr>
              </a:gs>
              <a:gs pos="100000">
                <a:schemeClr val="accent1">
                  <a:lumMod val="7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Pladsholder til indhold 3">
            <a:extLst>
              <a:ext uri="{FF2B5EF4-FFF2-40B4-BE49-F238E27FC236}">
                <a16:creationId xmlns:a16="http://schemas.microsoft.com/office/drawing/2014/main" id="{4ABC729A-5B21-4EA1-B0FD-F45799DC45EA}"/>
              </a:ext>
            </a:extLst>
          </p:cNvPr>
          <p:cNvSpPr>
            <a:spLocks noGrp="1"/>
          </p:cNvSpPr>
          <p:nvPr>
            <p:ph sz="half" idx="2"/>
          </p:nvPr>
        </p:nvSpPr>
        <p:spPr>
          <a:xfrm>
            <a:off x="9457508" y="1825625"/>
            <a:ext cx="1896291" cy="4351338"/>
          </a:xfrm>
        </p:spPr>
        <p:txBody>
          <a:bodyPr>
            <a:normAutofit fontScale="92500" lnSpcReduction="10000"/>
          </a:bodyPr>
          <a:lstStyle/>
          <a:p>
            <a:endParaRPr lang="da-DK" dirty="0"/>
          </a:p>
        </p:txBody>
      </p:sp>
      <p:sp>
        <p:nvSpPr>
          <p:cNvPr id="5" name="Pladsholder til dato 4">
            <a:extLst>
              <a:ext uri="{FF2B5EF4-FFF2-40B4-BE49-F238E27FC236}">
                <a16:creationId xmlns:a16="http://schemas.microsoft.com/office/drawing/2014/main" id="{C2F91261-24E3-47A0-8EF1-2F6B1A73E1C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B9913D1-DB01-4DF1-BEA3-DF45E4D570B6}"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idefod 5">
            <a:extLst>
              <a:ext uri="{FF2B5EF4-FFF2-40B4-BE49-F238E27FC236}">
                <a16:creationId xmlns:a16="http://schemas.microsoft.com/office/drawing/2014/main" id="{35C90F61-EC52-4576-8BB9-D91AEDA2650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Pladsholder til slidenummer 6">
            <a:extLst>
              <a:ext uri="{FF2B5EF4-FFF2-40B4-BE49-F238E27FC236}">
                <a16:creationId xmlns:a16="http://schemas.microsoft.com/office/drawing/2014/main" id="{202D9B75-4FD4-4A8E-B566-617177CE51D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288006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319" name="Rectangle 13318">
            <a:extLst>
              <a:ext uri="{FF2B5EF4-FFF2-40B4-BE49-F238E27FC236}">
                <a16:creationId xmlns:a16="http://schemas.microsoft.com/office/drawing/2014/main" id="{D009D6D5-DAC2-4A8B-A17A-E206B9012D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36076E3B-AB94-F7F0-1C06-BC5210FBC29D}"/>
              </a:ext>
            </a:extLst>
          </p:cNvPr>
          <p:cNvSpPr>
            <a:spLocks noGrp="1"/>
          </p:cNvSpPr>
          <p:nvPr>
            <p:ph type="title"/>
          </p:nvPr>
        </p:nvSpPr>
        <p:spPr>
          <a:xfrm>
            <a:off x="609996" y="365125"/>
            <a:ext cx="6548450" cy="1807305"/>
          </a:xfrm>
        </p:spPr>
        <p:txBody>
          <a:bodyPr vert="horz" lIns="91440" tIns="45720" rIns="91440" bIns="45720" rtlCol="0" anchor="ctr">
            <a:normAutofit/>
          </a:bodyPr>
          <a:lstStyle/>
          <a:p>
            <a:r>
              <a:rPr lang="da-DK" sz="3200" b="1" dirty="0">
                <a:solidFill>
                  <a:schemeClr val="accent1">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Hvem er </a:t>
            </a:r>
            <a:r>
              <a:rPr lang="da-DK" sz="3200" b="1" dirty="0" err="1">
                <a:solidFill>
                  <a:schemeClr val="accent1">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bornolmerne</a:t>
            </a:r>
            <a:r>
              <a:rPr lang="da-DK" sz="3200" b="1" dirty="0">
                <a:solidFill>
                  <a:schemeClr val="accent1">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 med KOL</a:t>
            </a:r>
            <a:br>
              <a:rPr lang="da-DK" sz="1800" dirty="0">
                <a:effectLst/>
                <a:latin typeface="Calibri" panose="020F0502020204030204" pitchFamily="34" charset="0"/>
                <a:ea typeface="Calibri" panose="020F0502020204030204" pitchFamily="34" charset="0"/>
                <a:cs typeface="Times New Roman" panose="02020603050405020304" pitchFamily="18" charset="0"/>
              </a:rPr>
            </a:br>
            <a:endParaRPr lang="en-US" dirty="0"/>
          </a:p>
        </p:txBody>
      </p:sp>
      <p:sp>
        <p:nvSpPr>
          <p:cNvPr id="4" name="Pladsholder til indhold 3">
            <a:extLst>
              <a:ext uri="{FF2B5EF4-FFF2-40B4-BE49-F238E27FC236}">
                <a16:creationId xmlns:a16="http://schemas.microsoft.com/office/drawing/2014/main" id="{7DD76569-FD90-22CB-267A-672DA4BCD32C}"/>
              </a:ext>
            </a:extLst>
          </p:cNvPr>
          <p:cNvSpPr>
            <a:spLocks noGrp="1"/>
          </p:cNvSpPr>
          <p:nvPr>
            <p:ph sz="half" idx="2"/>
          </p:nvPr>
        </p:nvSpPr>
        <p:spPr>
          <a:xfrm>
            <a:off x="718457" y="1541417"/>
            <a:ext cx="5982788" cy="4951457"/>
          </a:xfrm>
        </p:spPr>
        <p:txBody>
          <a:bodyPr vert="horz" lIns="91440" tIns="45720" rIns="91440" bIns="45720" rtlCol="0">
            <a:noAutofit/>
          </a:bodyPr>
          <a:lstStyle/>
          <a:p>
            <a:r>
              <a:rPr lang="en-US" sz="2400" dirty="0" err="1">
                <a:solidFill>
                  <a:schemeClr val="accent1">
                    <a:lumMod val="75000"/>
                  </a:schemeClr>
                </a:solidFill>
                <a:latin typeface="Times New Roman" panose="02020603050405020304" pitchFamily="18" charset="0"/>
                <a:cs typeface="Times New Roman" panose="02020603050405020304" pitchFamily="18" charset="0"/>
              </a:rPr>
              <a:t>Bolig</a:t>
            </a:r>
            <a:r>
              <a:rPr lang="en-US" sz="2400" dirty="0">
                <a:solidFill>
                  <a:schemeClr val="accent1">
                    <a:lumMod val="75000"/>
                  </a:schemeClr>
                </a:solidFill>
                <a:latin typeface="Times New Roman" panose="02020603050405020304" pitchFamily="18" charset="0"/>
                <a:cs typeface="Times New Roman" panose="02020603050405020304" pitchFamily="18" charset="0"/>
              </a:rPr>
              <a:t>: alle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bor</a:t>
            </a:r>
            <a:r>
              <a:rPr lang="en-US" sz="2400" dirty="0">
                <a:solidFill>
                  <a:schemeClr val="accent1">
                    <a:lumMod val="75000"/>
                  </a:schemeClr>
                </a:solidFill>
                <a:latin typeface="Times New Roman" panose="02020603050405020304" pitchFamily="18" charset="0"/>
                <a:cs typeface="Times New Roman" panose="02020603050405020304" pitchFamily="18" charset="0"/>
              </a:rPr>
              <a:t>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ved</a:t>
            </a:r>
            <a:r>
              <a:rPr lang="en-US" sz="2400" dirty="0">
                <a:solidFill>
                  <a:schemeClr val="accent1">
                    <a:lumMod val="75000"/>
                  </a:schemeClr>
                </a:solidFill>
                <a:latin typeface="Times New Roman" panose="02020603050405020304" pitchFamily="18" charset="0"/>
                <a:cs typeface="Times New Roman" panose="02020603050405020304" pitchFamily="18" charset="0"/>
              </a:rPr>
              <a:t>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jorden</a:t>
            </a:r>
            <a:r>
              <a:rPr lang="en-US" sz="2400" dirty="0">
                <a:solidFill>
                  <a:schemeClr val="accent1">
                    <a:lumMod val="75000"/>
                  </a:schemeClr>
                </a:solidFill>
                <a:latin typeface="Times New Roman" panose="02020603050405020304" pitchFamily="18" charset="0"/>
                <a:cs typeface="Times New Roman" panose="02020603050405020304" pitchFamily="18" charset="0"/>
              </a:rPr>
              <a:t>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i</a:t>
            </a:r>
            <a:r>
              <a:rPr lang="en-US" sz="2400" dirty="0">
                <a:solidFill>
                  <a:schemeClr val="accent1">
                    <a:lumMod val="75000"/>
                  </a:schemeClr>
                </a:solidFill>
                <a:latin typeface="Times New Roman" panose="02020603050405020304" pitchFamily="18" charset="0"/>
                <a:cs typeface="Times New Roman" panose="02020603050405020304" pitchFamily="18" charset="0"/>
              </a:rPr>
              <a:t> et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etplans</a:t>
            </a:r>
            <a:r>
              <a:rPr lang="en-US" sz="2400" dirty="0">
                <a:solidFill>
                  <a:schemeClr val="accent1">
                    <a:lumMod val="75000"/>
                  </a:schemeClr>
                </a:solidFill>
                <a:latin typeface="Times New Roman" panose="02020603050405020304" pitchFamily="18" charset="0"/>
                <a:cs typeface="Times New Roman" panose="02020603050405020304" pitchFamily="18" charset="0"/>
              </a:rPr>
              <a:t>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hus</a:t>
            </a:r>
            <a:r>
              <a:rPr lang="en-US" sz="2400" dirty="0">
                <a:solidFill>
                  <a:schemeClr val="accent1">
                    <a:lumMod val="75000"/>
                  </a:schemeClr>
                </a:solidFill>
                <a:latin typeface="Times New Roman" panose="02020603050405020304" pitchFamily="18" charset="0"/>
                <a:cs typeface="Times New Roman" panose="02020603050405020304" pitchFamily="18" charset="0"/>
              </a:rPr>
              <a:t>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eller</a:t>
            </a:r>
            <a:r>
              <a:rPr lang="en-US" sz="2400" dirty="0">
                <a:solidFill>
                  <a:schemeClr val="accent1">
                    <a:lumMod val="75000"/>
                  </a:schemeClr>
                </a:solidFill>
                <a:latin typeface="Times New Roman" panose="02020603050405020304" pitchFamily="18" charset="0"/>
                <a:cs typeface="Times New Roman" panose="02020603050405020304" pitchFamily="18" charset="0"/>
              </a:rPr>
              <a:t>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på</a:t>
            </a:r>
            <a:r>
              <a:rPr lang="en-US" sz="2400" dirty="0">
                <a:solidFill>
                  <a:schemeClr val="accent1">
                    <a:lumMod val="75000"/>
                  </a:schemeClr>
                </a:solidFill>
                <a:latin typeface="Times New Roman" panose="02020603050405020304" pitchFamily="18" charset="0"/>
                <a:cs typeface="Times New Roman" panose="02020603050405020304" pitchFamily="18" charset="0"/>
              </a:rPr>
              <a:t> et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landsted</a:t>
            </a:r>
            <a:endParaRPr lang="en-US" sz="2400" dirty="0">
              <a:solidFill>
                <a:schemeClr val="accent1">
                  <a:lumMod val="75000"/>
                </a:schemeClr>
              </a:solidFill>
              <a:latin typeface="Times New Roman" panose="02020603050405020304" pitchFamily="18" charset="0"/>
              <a:cs typeface="Times New Roman" panose="02020603050405020304" pitchFamily="18" charset="0"/>
            </a:endParaRPr>
          </a:p>
          <a:p>
            <a:r>
              <a:rPr lang="en-US" sz="2400" dirty="0">
                <a:solidFill>
                  <a:schemeClr val="accent1">
                    <a:lumMod val="75000"/>
                  </a:schemeClr>
                </a:solidFill>
                <a:latin typeface="Times New Roman" panose="02020603050405020304" pitchFamily="18" charset="0"/>
                <a:cs typeface="Times New Roman" panose="02020603050405020304" pitchFamily="18" charset="0"/>
              </a:rPr>
              <a:t>9 bor sammen med ægtefælde eller er samboende </a:t>
            </a:r>
          </a:p>
          <a:p>
            <a:r>
              <a:rPr lang="en-US" sz="2400" dirty="0">
                <a:solidFill>
                  <a:schemeClr val="accent1">
                    <a:lumMod val="75000"/>
                  </a:schemeClr>
                </a:solidFill>
                <a:latin typeface="Times New Roman" panose="02020603050405020304" pitchFamily="18" charset="0"/>
                <a:cs typeface="Times New Roman" panose="02020603050405020304" pitchFamily="18" charset="0"/>
              </a:rPr>
              <a:t>3 bor alene </a:t>
            </a:r>
          </a:p>
          <a:p>
            <a:r>
              <a:rPr lang="en-US" sz="2400" dirty="0">
                <a:solidFill>
                  <a:schemeClr val="accent1">
                    <a:lumMod val="75000"/>
                  </a:schemeClr>
                </a:solidFill>
                <a:latin typeface="Times New Roman" panose="02020603050405020304" pitchFamily="18" charset="0"/>
                <a:cs typeface="Times New Roman" panose="02020603050405020304" pitchFamily="18" charset="0"/>
              </a:rPr>
              <a:t>Alle har børn hvoraf de 11 er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bosat</a:t>
            </a:r>
            <a:r>
              <a:rPr lang="en-US" sz="2400" dirty="0">
                <a:solidFill>
                  <a:schemeClr val="accent1">
                    <a:lumMod val="75000"/>
                  </a:schemeClr>
                </a:solidFill>
                <a:latin typeface="Times New Roman" panose="02020603050405020304" pitchFamily="18" charset="0"/>
                <a:cs typeface="Times New Roman" panose="02020603050405020304" pitchFamily="18" charset="0"/>
              </a:rPr>
              <a:t>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i</a:t>
            </a:r>
            <a:r>
              <a:rPr lang="en-US" sz="2400" dirty="0">
                <a:solidFill>
                  <a:schemeClr val="accent1">
                    <a:lumMod val="75000"/>
                  </a:schemeClr>
                </a:solidFill>
                <a:latin typeface="Times New Roman" panose="02020603050405020304" pitchFamily="18" charset="0"/>
                <a:cs typeface="Times New Roman" panose="02020603050405020304" pitchFamily="18" charset="0"/>
              </a:rPr>
              <a:t> </a:t>
            </a:r>
            <a:r>
              <a:rPr lang="en-US" sz="2400" dirty="0" err="1">
                <a:solidFill>
                  <a:schemeClr val="accent1">
                    <a:lumMod val="75000"/>
                  </a:schemeClr>
                </a:solidFill>
                <a:latin typeface="Times New Roman" panose="02020603050405020304" pitchFamily="18" charset="0"/>
                <a:cs typeface="Times New Roman" panose="02020603050405020304" pitchFamily="18" charset="0"/>
              </a:rPr>
              <a:t>Bornholms</a:t>
            </a:r>
            <a:r>
              <a:rPr lang="en-US" sz="2400" dirty="0">
                <a:solidFill>
                  <a:schemeClr val="accent1">
                    <a:lumMod val="75000"/>
                  </a:schemeClr>
                </a:solidFill>
                <a:latin typeface="Times New Roman" panose="02020603050405020304" pitchFamily="18" charset="0"/>
                <a:cs typeface="Times New Roman" panose="02020603050405020304" pitchFamily="18" charset="0"/>
              </a:rPr>
              <a:t> kommunen.</a:t>
            </a:r>
          </a:p>
          <a:p>
            <a:r>
              <a:rPr lang="en-US" sz="2400" dirty="0">
                <a:solidFill>
                  <a:schemeClr val="accent1">
                    <a:lumMod val="75000"/>
                  </a:schemeClr>
                </a:solidFill>
                <a:latin typeface="Times New Roman" panose="02020603050405020304" pitchFamily="18" charset="0"/>
                <a:cs typeface="Times New Roman" panose="02020603050405020304" pitchFamily="18" charset="0"/>
              </a:rPr>
              <a:t>Aller er på førtids- eller folkepension.</a:t>
            </a:r>
          </a:p>
          <a:p>
            <a:r>
              <a:rPr lang="en-US" sz="2400" dirty="0">
                <a:solidFill>
                  <a:schemeClr val="accent1">
                    <a:lumMod val="75000"/>
                  </a:schemeClr>
                </a:solidFill>
                <a:latin typeface="Times New Roman" panose="02020603050405020304" pitchFamily="18" charset="0"/>
                <a:cs typeface="Times New Roman" panose="02020603050405020304" pitchFamily="18" charset="0"/>
              </a:rPr>
              <a:t>8 har arbejdet som ufaglært</a:t>
            </a:r>
          </a:p>
          <a:p>
            <a:r>
              <a:rPr lang="en-US" sz="2400" dirty="0">
                <a:solidFill>
                  <a:schemeClr val="accent1">
                    <a:lumMod val="75000"/>
                  </a:schemeClr>
                </a:solidFill>
                <a:latin typeface="Times New Roman" panose="02020603050405020304" pitchFamily="18" charset="0"/>
                <a:cs typeface="Times New Roman" panose="02020603050405020304" pitchFamily="18" charset="0"/>
              </a:rPr>
              <a:t>4 er faglærte eller har en med mellemlang vidergåendee udd.   </a:t>
            </a:r>
          </a:p>
        </p:txBody>
      </p:sp>
      <p:pic>
        <p:nvPicPr>
          <p:cNvPr id="13314" name="Picture 2" descr="Havet, Bornholm, Blomst, Wildflower">
            <a:extLst>
              <a:ext uri="{FF2B5EF4-FFF2-40B4-BE49-F238E27FC236}">
                <a16:creationId xmlns:a16="http://schemas.microsoft.com/office/drawing/2014/main" id="{BD97FE81-E30A-9269-AF0F-E23453A0050D}"/>
              </a:ext>
            </a:extLst>
          </p:cNvPr>
          <p:cNvPicPr>
            <a:picLocks noGrp="1" noChangeAspect="1" noChangeArrowheads="1"/>
          </p:cNvPicPr>
          <p:nvPr>
            <p:ph sz="half" idx="1"/>
          </p:nvPr>
        </p:nvPicPr>
        <p:blipFill rotWithShape="1">
          <a:blip r:embed="rId3">
            <a:extLst>
              <a:ext uri="{28A0092B-C50C-407E-A947-70E740481C1C}">
                <a14:useLocalDpi xmlns:a14="http://schemas.microsoft.com/office/drawing/2010/main" val="0"/>
              </a:ext>
            </a:extLst>
          </a:blip>
          <a:srcRect l="10195" r="3368" b="2"/>
          <a:stretch/>
        </p:blipFill>
        <p:spPr bwMode="auto">
          <a:xfrm>
            <a:off x="6229215" y="10"/>
            <a:ext cx="5962785" cy="6857990"/>
          </a:xfrm>
          <a:custGeom>
            <a:avLst/>
            <a:gdLst/>
            <a:ahLst/>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noFill/>
          <a:extLst>
            <a:ext uri="{909E8E84-426E-40DD-AFC4-6F175D3DCCD1}">
              <a14:hiddenFill xmlns:a14="http://schemas.microsoft.com/office/drawing/2010/main">
                <a:solidFill>
                  <a:srgbClr val="FFFFFF"/>
                </a:solidFill>
              </a14:hiddenFill>
            </a:ext>
          </a:extLst>
        </p:spPr>
      </p:pic>
      <p:sp>
        <p:nvSpPr>
          <p:cNvPr id="3" name="Pladsholder til dato 2">
            <a:extLst>
              <a:ext uri="{FF2B5EF4-FFF2-40B4-BE49-F238E27FC236}">
                <a16:creationId xmlns:a16="http://schemas.microsoft.com/office/drawing/2014/main" id="{91870C17-E6C2-4828-BAEE-0459486A53E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91FC9EA4-838B-44C8-90AD-A37A888D4068}"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BA5232AA-D59C-426F-8EA2-02311206224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3CE9983F-5C07-41DD-B1AE-008AEE338CD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114719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AE60A98-0987-4B16-BEB9-2768A7E8C272}"/>
              </a:ext>
            </a:extLst>
          </p:cNvPr>
          <p:cNvSpPr>
            <a:spLocks noGrp="1"/>
          </p:cNvSpPr>
          <p:nvPr>
            <p:ph type="title"/>
          </p:nvPr>
        </p:nvSpPr>
        <p:spPr/>
        <p:txBody>
          <a:bodyPr>
            <a:normAutofit/>
          </a:bodyPr>
          <a:lstStyle/>
          <a:p>
            <a:r>
              <a:rPr lang="da-DK" sz="3200" b="1" dirty="0">
                <a:solidFill>
                  <a:schemeClr val="accent1">
                    <a:lumMod val="75000"/>
                  </a:schemeClr>
                </a:solidFill>
                <a:latin typeface="Times New Roman" panose="02020603050405020304" pitchFamily="18" charset="0"/>
                <a:cs typeface="Times New Roman" panose="02020603050405020304" pitchFamily="18" charset="0"/>
              </a:rPr>
              <a:t>EMPIRIDREVET KVALITATIV UNDERSØGELSE</a:t>
            </a:r>
          </a:p>
        </p:txBody>
      </p:sp>
      <p:sp>
        <p:nvSpPr>
          <p:cNvPr id="3" name="Pladsholder til indhold 2">
            <a:extLst>
              <a:ext uri="{FF2B5EF4-FFF2-40B4-BE49-F238E27FC236}">
                <a16:creationId xmlns:a16="http://schemas.microsoft.com/office/drawing/2014/main" id="{3FDE0792-C912-4A5B-A609-8ED0A34B3F54}"/>
              </a:ext>
            </a:extLst>
          </p:cNvPr>
          <p:cNvSpPr>
            <a:spLocks noGrp="1"/>
          </p:cNvSpPr>
          <p:nvPr>
            <p:ph idx="1"/>
          </p:nvPr>
        </p:nvSpPr>
        <p:spPr>
          <a:xfrm>
            <a:off x="838200" y="1410790"/>
            <a:ext cx="10515600" cy="5447210"/>
          </a:xfrm>
        </p:spPr>
        <p:txBody>
          <a:bodyPr>
            <a:normAutofit lnSpcReduction="10000"/>
          </a:bodyPr>
          <a:lstStyle/>
          <a:p>
            <a:r>
              <a:rPr lang="da-DK" sz="2600" dirty="0">
                <a:effectLst/>
                <a:latin typeface="Times New Roman" panose="02020603050405020304" pitchFamily="18" charset="0"/>
                <a:ea typeface="Calibri" panose="020F0502020204030204" pitchFamily="34" charset="0"/>
              </a:rPr>
              <a:t>Hvorfor sagde du ja til at være knyttet til KOL-kuffert?</a:t>
            </a:r>
          </a:p>
          <a:p>
            <a:r>
              <a:rPr lang="da-DK" sz="2600" dirty="0">
                <a:effectLst/>
                <a:latin typeface="Times New Roman" panose="02020603050405020304" pitchFamily="18" charset="0"/>
                <a:ea typeface="Calibri" panose="020F0502020204030204" pitchFamily="34" charset="0"/>
              </a:rPr>
              <a:t>Hvordan er dine </a:t>
            </a:r>
            <a:r>
              <a:rPr lang="da-DK" sz="2600" b="1" dirty="0">
                <a:solidFill>
                  <a:schemeClr val="accent1">
                    <a:lumMod val="75000"/>
                  </a:schemeClr>
                </a:solidFill>
                <a:effectLst/>
                <a:latin typeface="Times New Roman" panose="02020603050405020304" pitchFamily="18" charset="0"/>
                <a:ea typeface="Calibri" panose="020F0502020204030204" pitchFamily="34" charset="0"/>
              </a:rPr>
              <a:t>erfaringer</a:t>
            </a:r>
            <a:r>
              <a:rPr lang="da-DK" sz="2600" b="1" dirty="0">
                <a:effectLst/>
                <a:latin typeface="Times New Roman" panose="02020603050405020304" pitchFamily="18" charset="0"/>
                <a:ea typeface="Calibri" panose="020F0502020204030204" pitchFamily="34" charset="0"/>
              </a:rPr>
              <a:t> </a:t>
            </a:r>
            <a:r>
              <a:rPr lang="da-DK" sz="2600" dirty="0">
                <a:effectLst/>
                <a:latin typeface="Times New Roman" panose="02020603050405020304" pitchFamily="18" charset="0"/>
                <a:ea typeface="Calibri" panose="020F0502020204030204" pitchFamily="34" charset="0"/>
              </a:rPr>
              <a:t>med KOL-kufferten? </a:t>
            </a:r>
          </a:p>
          <a:p>
            <a:r>
              <a:rPr lang="da-DK" sz="2600" dirty="0">
                <a:effectLst/>
                <a:latin typeface="Times New Roman" panose="02020603050405020304" pitchFamily="18" charset="0"/>
                <a:ea typeface="Calibri" panose="020F0502020204030204" pitchFamily="34" charset="0"/>
              </a:rPr>
              <a:t>Hvilken </a:t>
            </a:r>
            <a:r>
              <a:rPr lang="da-DK" sz="2600" b="1" dirty="0">
                <a:solidFill>
                  <a:schemeClr val="accent1">
                    <a:lumMod val="75000"/>
                  </a:schemeClr>
                </a:solidFill>
                <a:effectLst/>
                <a:latin typeface="Times New Roman" panose="02020603050405020304" pitchFamily="18" charset="0"/>
                <a:ea typeface="Calibri" panose="020F0502020204030204" pitchFamily="34" charset="0"/>
              </a:rPr>
              <a:t>betydning</a:t>
            </a:r>
            <a:r>
              <a:rPr lang="da-DK" sz="2600" dirty="0">
                <a:effectLst/>
                <a:latin typeface="Times New Roman" panose="02020603050405020304" pitchFamily="18" charset="0"/>
                <a:ea typeface="Calibri" panose="020F0502020204030204" pitchFamily="34" charset="0"/>
              </a:rPr>
              <a:t> har det for dig at bruge KOL-kufferten?</a:t>
            </a:r>
          </a:p>
          <a:p>
            <a:r>
              <a:rPr lang="da-DK" sz="2600" dirty="0">
                <a:effectLst/>
                <a:latin typeface="Times New Roman" panose="02020603050405020304" pitchFamily="18" charset="0"/>
                <a:ea typeface="Calibri" panose="020F0502020204030204" pitchFamily="34" charset="0"/>
              </a:rPr>
              <a:t>Hvilken </a:t>
            </a:r>
            <a:r>
              <a:rPr lang="da-DK" sz="2600" b="1" dirty="0">
                <a:solidFill>
                  <a:schemeClr val="accent1">
                    <a:lumMod val="75000"/>
                  </a:schemeClr>
                </a:solidFill>
                <a:effectLst/>
                <a:latin typeface="Times New Roman" panose="02020603050405020304" pitchFamily="18" charset="0"/>
                <a:ea typeface="Calibri" panose="020F0502020204030204" pitchFamily="34" charset="0"/>
              </a:rPr>
              <a:t>betydning</a:t>
            </a:r>
            <a:r>
              <a:rPr lang="da-DK" sz="2600" dirty="0">
                <a:solidFill>
                  <a:schemeClr val="accent1">
                    <a:lumMod val="75000"/>
                  </a:schemeClr>
                </a:solidFill>
                <a:effectLst/>
                <a:latin typeface="Times New Roman" panose="02020603050405020304" pitchFamily="18" charset="0"/>
                <a:ea typeface="Calibri" panose="020F0502020204030204" pitchFamily="34" charset="0"/>
              </a:rPr>
              <a:t> </a:t>
            </a:r>
            <a:r>
              <a:rPr lang="da-DK" sz="2600" dirty="0">
                <a:effectLst/>
                <a:latin typeface="Times New Roman" panose="02020603050405020304" pitchFamily="18" charset="0"/>
                <a:ea typeface="Calibri" panose="020F0502020204030204" pitchFamily="34" charset="0"/>
              </a:rPr>
              <a:t>har netværk/pårørende i forbindelse med telemedicin og generelt? </a:t>
            </a:r>
          </a:p>
          <a:p>
            <a:r>
              <a:rPr lang="da-DK" sz="2600" dirty="0">
                <a:effectLst/>
                <a:latin typeface="Times New Roman" panose="02020603050405020304" pitchFamily="18" charset="0"/>
                <a:ea typeface="Calibri" panose="020F0502020204030204" pitchFamily="34" charset="0"/>
              </a:rPr>
              <a:t>Hvordan har KOL- kufferten </a:t>
            </a:r>
            <a:r>
              <a:rPr lang="da-DK" sz="2600" b="1" dirty="0">
                <a:solidFill>
                  <a:schemeClr val="accent1">
                    <a:lumMod val="75000"/>
                  </a:schemeClr>
                </a:solidFill>
                <a:effectLst/>
                <a:latin typeface="Times New Roman" panose="02020603050405020304" pitchFamily="18" charset="0"/>
                <a:ea typeface="Calibri" panose="020F0502020204030204" pitchFamily="34" charset="0"/>
              </a:rPr>
              <a:t>indflydelse på dit liv </a:t>
            </a:r>
            <a:r>
              <a:rPr lang="da-DK" sz="2600" dirty="0">
                <a:effectLst/>
                <a:latin typeface="Times New Roman" panose="02020603050405020304" pitchFamily="18" charset="0"/>
                <a:ea typeface="Calibri" panose="020F0502020204030204" pitchFamily="34" charset="0"/>
              </a:rPr>
              <a:t>generelt?</a:t>
            </a:r>
            <a:endParaRPr lang="da-DK" sz="2600" dirty="0">
              <a:latin typeface="Times New Roman" panose="02020603050405020304" pitchFamily="18" charset="0"/>
              <a:ea typeface="Calibri" panose="020F0502020204030204" pitchFamily="34" charset="0"/>
            </a:endParaRPr>
          </a:p>
          <a:p>
            <a:r>
              <a:rPr lang="da-DK" sz="2600" dirty="0">
                <a:effectLst/>
                <a:latin typeface="Times New Roman" panose="02020603050405020304" pitchFamily="18" charset="0"/>
                <a:ea typeface="Calibri" panose="020F0502020204030204" pitchFamily="34" charset="0"/>
              </a:rPr>
              <a:t>Hvordan </a:t>
            </a:r>
            <a:r>
              <a:rPr lang="da-DK" sz="2600" b="1" dirty="0">
                <a:solidFill>
                  <a:schemeClr val="accent1">
                    <a:lumMod val="75000"/>
                  </a:schemeClr>
                </a:solidFill>
                <a:effectLst/>
                <a:latin typeface="Times New Roman" panose="02020603050405020304" pitchFamily="18" charset="0"/>
                <a:ea typeface="Calibri" panose="020F0502020204030204" pitchFamily="34" charset="0"/>
              </a:rPr>
              <a:t>klarer du </a:t>
            </a:r>
            <a:r>
              <a:rPr lang="da-DK" sz="2600" dirty="0">
                <a:effectLst/>
                <a:latin typeface="Times New Roman" panose="02020603050405020304" pitchFamily="18" charset="0"/>
                <a:ea typeface="Calibri" panose="020F0502020204030204" pitchFamily="34" charset="0"/>
              </a:rPr>
              <a:t>teknikken?</a:t>
            </a:r>
          </a:p>
          <a:p>
            <a:r>
              <a:rPr lang="da-DK" sz="2600" dirty="0">
                <a:effectLst/>
                <a:latin typeface="Times New Roman" panose="02020603050405020304" pitchFamily="18" charset="0"/>
                <a:ea typeface="Calibri" panose="020F0502020204030204" pitchFamily="34" charset="0"/>
              </a:rPr>
              <a:t>Hvad </a:t>
            </a:r>
            <a:r>
              <a:rPr lang="da-DK" sz="2600" b="1" dirty="0">
                <a:solidFill>
                  <a:schemeClr val="accent1">
                    <a:lumMod val="75000"/>
                  </a:schemeClr>
                </a:solidFill>
                <a:effectLst/>
                <a:latin typeface="Times New Roman" panose="02020603050405020304" pitchFamily="18" charset="0"/>
                <a:ea typeface="Calibri" panose="020F0502020204030204" pitchFamily="34" charset="0"/>
              </a:rPr>
              <a:t>taler du med </a:t>
            </a:r>
            <a:r>
              <a:rPr lang="da-DK" sz="2600" dirty="0">
                <a:effectLst/>
                <a:latin typeface="Times New Roman" panose="02020603050405020304" pitchFamily="18" charset="0"/>
                <a:ea typeface="Calibri" panose="020F0502020204030204" pitchFamily="34" charset="0"/>
              </a:rPr>
              <a:t>sygeplejersken om? </a:t>
            </a:r>
          </a:p>
          <a:p>
            <a:r>
              <a:rPr lang="da-DK" sz="2600" dirty="0">
                <a:effectLst/>
                <a:latin typeface="Times New Roman" panose="02020603050405020304" pitchFamily="18" charset="0"/>
                <a:ea typeface="Calibri" panose="020F0502020204030204" pitchFamily="34" charset="0"/>
              </a:rPr>
              <a:t>Hvordan </a:t>
            </a:r>
            <a:r>
              <a:rPr lang="da-DK" sz="2600" b="1" dirty="0">
                <a:solidFill>
                  <a:schemeClr val="accent1">
                    <a:lumMod val="75000"/>
                  </a:schemeClr>
                </a:solidFill>
                <a:effectLst/>
                <a:latin typeface="Times New Roman" panose="02020603050405020304" pitchFamily="18" charset="0"/>
                <a:ea typeface="Calibri" panose="020F0502020204030204" pitchFamily="34" charset="0"/>
              </a:rPr>
              <a:t>lever du med </a:t>
            </a:r>
            <a:r>
              <a:rPr lang="da-DK" sz="2600" dirty="0">
                <a:effectLst/>
                <a:latin typeface="Times New Roman" panose="02020603050405020304" pitchFamily="18" charset="0"/>
                <a:ea typeface="Calibri" panose="020F0502020204030204" pitchFamily="34" charset="0"/>
              </a:rPr>
              <a:t>KOL i hverdagen? </a:t>
            </a:r>
          </a:p>
          <a:p>
            <a:r>
              <a:rPr lang="da-DK" sz="2600" dirty="0">
                <a:effectLst/>
                <a:latin typeface="Times New Roman" panose="02020603050405020304" pitchFamily="18" charset="0"/>
                <a:ea typeface="Calibri" panose="020F0502020204030204" pitchFamily="34" charset="0"/>
              </a:rPr>
              <a:t>Hvordan </a:t>
            </a:r>
            <a:r>
              <a:rPr lang="da-DK" sz="2600" b="1" dirty="0">
                <a:solidFill>
                  <a:schemeClr val="accent1">
                    <a:lumMod val="75000"/>
                  </a:schemeClr>
                </a:solidFill>
                <a:effectLst/>
                <a:latin typeface="Times New Roman" panose="02020603050405020304" pitchFamily="18" charset="0"/>
                <a:ea typeface="Calibri" panose="020F0502020204030204" pitchFamily="34" charset="0"/>
              </a:rPr>
              <a:t>ser du på din fremtid med KOL </a:t>
            </a:r>
            <a:r>
              <a:rPr lang="da-DK" sz="2600" dirty="0">
                <a:effectLst/>
                <a:latin typeface="Times New Roman" panose="02020603050405020304" pitchFamily="18" charset="0"/>
                <a:ea typeface="Calibri" panose="020F0502020204030204" pitchFamily="34" charset="0"/>
              </a:rPr>
              <a:t>og hjælp til at klare hverdagen?</a:t>
            </a:r>
          </a:p>
          <a:p>
            <a:endParaRPr lang="da-DK" sz="2400" dirty="0">
              <a:latin typeface="Times New Roman" panose="02020603050405020304" pitchFamily="18" charset="0"/>
              <a:ea typeface="Calibri" panose="020F0502020204030204" pitchFamily="34" charset="0"/>
            </a:endParaRPr>
          </a:p>
          <a:p>
            <a:r>
              <a:rPr lang="da-DK" sz="2400" b="1" dirty="0">
                <a:solidFill>
                  <a:schemeClr val="accent1">
                    <a:lumMod val="75000"/>
                  </a:schemeClr>
                </a:solidFill>
                <a:effectLst/>
                <a:latin typeface="Times New Roman" panose="02020603050405020304" pitchFamily="18" charset="0"/>
                <a:ea typeface="Calibri" panose="020F0502020204030204" pitchFamily="34" charset="0"/>
              </a:rPr>
              <a:t>Erfaring – Betydning - Livsverden</a:t>
            </a:r>
          </a:p>
          <a:p>
            <a:endParaRPr lang="da-DK" dirty="0"/>
          </a:p>
        </p:txBody>
      </p:sp>
      <p:sp>
        <p:nvSpPr>
          <p:cNvPr id="4" name="Pladsholder til dato 3">
            <a:extLst>
              <a:ext uri="{FF2B5EF4-FFF2-40B4-BE49-F238E27FC236}">
                <a16:creationId xmlns:a16="http://schemas.microsoft.com/office/drawing/2014/main" id="{E29D3A65-603E-46EA-AC6B-3FC64FF4E64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82A104C-9A15-42FD-8D35-549CF2066EC7}"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56BED84B-AA60-4CD9-86EE-47B43CFDF1C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D6A1998E-8C83-4EEC-9450-47B6FD6CF66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9670682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127" name="Rectangle 5126">
            <a:extLst>
              <a:ext uri="{FF2B5EF4-FFF2-40B4-BE49-F238E27FC236}">
                <a16:creationId xmlns:a16="http://schemas.microsoft.com/office/drawing/2014/main" id="{3346177D-ADC4-4968-B747-5CFCD390B5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DECC7405-D3B9-6FCF-BDA5-D87EAE8B9869}"/>
              </a:ext>
            </a:extLst>
          </p:cNvPr>
          <p:cNvSpPr>
            <a:spLocks noGrp="1"/>
          </p:cNvSpPr>
          <p:nvPr>
            <p:ph type="title"/>
          </p:nvPr>
        </p:nvSpPr>
        <p:spPr>
          <a:xfrm>
            <a:off x="5596501" y="378824"/>
            <a:ext cx="5754896" cy="796833"/>
          </a:xfrm>
        </p:spPr>
        <p:txBody>
          <a:bodyPr vert="horz" lIns="91440" tIns="45720" rIns="91440" bIns="45720" rtlCol="0" anchor="b">
            <a:normAutofit/>
          </a:bodyPr>
          <a:lstStyle/>
          <a:p>
            <a:r>
              <a:rPr lang="da-DK" sz="4000" b="1" dirty="0">
                <a:solidFill>
                  <a:schemeClr val="accent1">
                    <a:lumMod val="75000"/>
                  </a:schemeClr>
                </a:solidFill>
                <a:latin typeface="Times New Roman" panose="02020603050405020304" pitchFamily="18" charset="0"/>
                <a:cs typeface="Times New Roman" panose="02020603050405020304" pitchFamily="18" charset="0"/>
              </a:rPr>
              <a:t>Etiske</a:t>
            </a:r>
            <a:r>
              <a:rPr lang="en-US" sz="4000" b="1" dirty="0">
                <a:solidFill>
                  <a:schemeClr val="accent1">
                    <a:lumMod val="75000"/>
                  </a:schemeClr>
                </a:solidFill>
                <a:latin typeface="Times New Roman" panose="02020603050405020304" pitchFamily="18" charset="0"/>
                <a:cs typeface="Times New Roman" panose="02020603050405020304" pitchFamily="18" charset="0"/>
              </a:rPr>
              <a:t> overvejelser</a:t>
            </a:r>
          </a:p>
        </p:txBody>
      </p:sp>
      <p:pic>
        <p:nvPicPr>
          <p:cNvPr id="5122" name="Picture 2" descr="Liebertsklippen Fotokunst">
            <a:extLst>
              <a:ext uri="{FF2B5EF4-FFF2-40B4-BE49-F238E27FC236}">
                <a16:creationId xmlns:a16="http://schemas.microsoft.com/office/drawing/2014/main" id="{A64C25F1-C69A-7336-1A4F-657CE0A10F4A}"/>
              </a:ext>
            </a:extLst>
          </p:cNvPr>
          <p:cNvPicPr>
            <a:picLocks noGrp="1" noChangeAspect="1" noChangeArrowheads="1"/>
          </p:cNvPicPr>
          <p:nvPr>
            <p:ph sz="half" idx="1"/>
          </p:nvPr>
        </p:nvPicPr>
        <p:blipFill rotWithShape="1">
          <a:blip r:embed="rId3">
            <a:extLst>
              <a:ext uri="{28A0092B-C50C-407E-A947-70E740481C1C}">
                <a14:useLocalDpi xmlns:a14="http://schemas.microsoft.com/office/drawing/2010/main" val="0"/>
              </a:ext>
            </a:extLst>
          </a:blip>
          <a:srcRect l="3173" r="37261" b="2"/>
          <a:stretch/>
        </p:blipFill>
        <p:spPr bwMode="auto">
          <a:xfrm>
            <a:off x="646196" y="1028701"/>
            <a:ext cx="4298100" cy="4810396"/>
          </a:xfrm>
          <a:prstGeom prst="rect">
            <a:avLst/>
          </a:prstGeom>
          <a:noFill/>
          <a:extLst>
            <a:ext uri="{909E8E84-426E-40DD-AFC4-6F175D3DCCD1}">
              <a14:hiddenFill xmlns:a14="http://schemas.microsoft.com/office/drawing/2010/main">
                <a:solidFill>
                  <a:srgbClr val="FFFFFF"/>
                </a:solidFill>
              </a14:hiddenFill>
            </a:ext>
          </a:extLst>
        </p:spPr>
      </p:pic>
      <p:sp>
        <p:nvSpPr>
          <p:cNvPr id="4" name="Pladsholder til indhold 3">
            <a:extLst>
              <a:ext uri="{FF2B5EF4-FFF2-40B4-BE49-F238E27FC236}">
                <a16:creationId xmlns:a16="http://schemas.microsoft.com/office/drawing/2014/main" id="{FC47E116-23DD-1181-1B5D-ED593CED4D23}"/>
              </a:ext>
            </a:extLst>
          </p:cNvPr>
          <p:cNvSpPr>
            <a:spLocks noGrp="1"/>
          </p:cNvSpPr>
          <p:nvPr>
            <p:ph sz="half" idx="2"/>
          </p:nvPr>
        </p:nvSpPr>
        <p:spPr>
          <a:xfrm>
            <a:off x="4944295" y="1280160"/>
            <a:ext cx="6773088" cy="4140499"/>
          </a:xfrm>
        </p:spPr>
        <p:txBody>
          <a:bodyPr vert="horz" lIns="91440" tIns="45720" rIns="91440" bIns="45720" rtlCol="0" anchor="t">
            <a:noAutofit/>
          </a:bodyPr>
          <a:lstStyle/>
          <a:p>
            <a:r>
              <a:rPr lang="da-DK" sz="3200" dirty="0">
                <a:effectLst/>
                <a:latin typeface="Times New Roman" panose="02020603050405020304" pitchFamily="18" charset="0"/>
                <a:ea typeface="Calibri" panose="020F0502020204030204" pitchFamily="34" charset="0"/>
              </a:rPr>
              <a:t>Alvorligt kronisk syge menneskers liv er fyldt med bekymringer, lidelse og følelsesladede situationer, hvor angst, bekymringer og problemer er forhold, der kan være vanskelige at håndtere. </a:t>
            </a:r>
          </a:p>
          <a:p>
            <a:r>
              <a:rPr lang="da-DK" sz="3200" dirty="0">
                <a:effectLst/>
                <a:latin typeface="Times New Roman" panose="02020603050405020304" pitchFamily="18" charset="0"/>
                <a:ea typeface="Calibri" panose="020F0502020204030204" pitchFamily="34" charset="0"/>
              </a:rPr>
              <a:t>Dette kræver, at patienten bliver set og mødt med respekt og nænsomhed, og at patienten og pårørende, som indgår i processen, bliver orienteret og føler sig tryg ved situationen. </a:t>
            </a:r>
            <a:endParaRPr lang="en-US" sz="3200" dirty="0"/>
          </a:p>
        </p:txBody>
      </p:sp>
      <p:sp>
        <p:nvSpPr>
          <p:cNvPr id="5129" name="Rectangle 5128">
            <a:extLst>
              <a:ext uri="{FF2B5EF4-FFF2-40B4-BE49-F238E27FC236}">
                <a16:creationId xmlns:a16="http://schemas.microsoft.com/office/drawing/2014/main" id="{0844A943-BF79-4FEA-ABB1-3BD54D2366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0" y="6400799"/>
            <a:ext cx="12192000" cy="456773"/>
          </a:xfrm>
          <a:prstGeom prst="rect">
            <a:avLst/>
          </a:prstGeom>
          <a:gradFill>
            <a:gsLst>
              <a:gs pos="0">
                <a:schemeClr val="accent1"/>
              </a:gs>
              <a:gs pos="78000">
                <a:srgbClr val="000000"/>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31" name="Rectangle 5130">
            <a:extLst>
              <a:ext uri="{FF2B5EF4-FFF2-40B4-BE49-F238E27FC236}">
                <a16:creationId xmlns:a16="http://schemas.microsoft.com/office/drawing/2014/main" id="{6437CC72-F4A8-4DC3-AFAB-D22C482C81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038600" y="6400799"/>
            <a:ext cx="8153398" cy="456772"/>
          </a:xfrm>
          <a:prstGeom prst="rect">
            <a:avLst/>
          </a:prstGeom>
          <a:gradFill>
            <a:gsLst>
              <a:gs pos="0">
                <a:srgbClr val="000000">
                  <a:alpha val="63000"/>
                </a:srgbClr>
              </a:gs>
              <a:gs pos="100000">
                <a:schemeClr val="accent1">
                  <a:lumMod val="7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Pladsholder til dato 2">
            <a:extLst>
              <a:ext uri="{FF2B5EF4-FFF2-40B4-BE49-F238E27FC236}">
                <a16:creationId xmlns:a16="http://schemas.microsoft.com/office/drawing/2014/main" id="{4585F235-9C99-453C-8FE6-A2E3BF8EAC7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3D84AE1-C1B8-4BC8-8396-AFBE92043B58}"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DCEA05B4-BD97-47CC-BE20-D882C69F292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E1BB72CB-153D-4042-9ECC-983E8A3D3DE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09192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F590083-54DB-4113-B448-107DD9F4532F}"/>
              </a:ext>
            </a:extLst>
          </p:cNvPr>
          <p:cNvSpPr>
            <a:spLocks noGrp="1"/>
          </p:cNvSpPr>
          <p:nvPr>
            <p:ph type="title"/>
          </p:nvPr>
        </p:nvSpPr>
        <p:spPr/>
        <p:txBody>
          <a:bodyPr/>
          <a:lstStyle/>
          <a:p>
            <a:r>
              <a:rPr lang="da-DK" dirty="0"/>
              <a:t>  </a:t>
            </a:r>
            <a:r>
              <a:rPr lang="da-DK" b="1" dirty="0">
                <a:solidFill>
                  <a:schemeClr val="accent1">
                    <a:lumMod val="75000"/>
                  </a:schemeClr>
                </a:solidFill>
                <a:latin typeface="Times New Roman" panose="02020603050405020304" pitchFamily="18" charset="0"/>
                <a:cs typeface="Times New Roman" panose="02020603050405020304" pitchFamily="18" charset="0"/>
              </a:rPr>
              <a:t>Mediering </a:t>
            </a:r>
          </a:p>
        </p:txBody>
      </p:sp>
      <p:sp>
        <p:nvSpPr>
          <p:cNvPr id="3" name="Pladsholder til indhold 2">
            <a:extLst>
              <a:ext uri="{FF2B5EF4-FFF2-40B4-BE49-F238E27FC236}">
                <a16:creationId xmlns:a16="http://schemas.microsoft.com/office/drawing/2014/main" id="{74713EC4-4B56-4E2B-B4CB-6A2D55005A20}"/>
              </a:ext>
            </a:extLst>
          </p:cNvPr>
          <p:cNvSpPr>
            <a:spLocks noGrp="1"/>
          </p:cNvSpPr>
          <p:nvPr>
            <p:ph sz="half" idx="1"/>
          </p:nvPr>
        </p:nvSpPr>
        <p:spPr/>
        <p:txBody>
          <a:bodyPr>
            <a:normAutofit/>
          </a:bodyPr>
          <a:lstStyle/>
          <a:p>
            <a:endParaRPr lang="da-DK" dirty="0"/>
          </a:p>
        </p:txBody>
      </p:sp>
      <p:sp>
        <p:nvSpPr>
          <p:cNvPr id="4" name="Pladsholder til indhold 3">
            <a:extLst>
              <a:ext uri="{FF2B5EF4-FFF2-40B4-BE49-F238E27FC236}">
                <a16:creationId xmlns:a16="http://schemas.microsoft.com/office/drawing/2014/main" id="{E6D59F00-15BF-40C8-8744-ACCB92524463}"/>
              </a:ext>
            </a:extLst>
          </p:cNvPr>
          <p:cNvSpPr>
            <a:spLocks noGrp="1"/>
          </p:cNvSpPr>
          <p:nvPr>
            <p:ph sz="half" idx="2"/>
          </p:nvPr>
        </p:nvSpPr>
        <p:spPr>
          <a:xfrm>
            <a:off x="6096000" y="667820"/>
            <a:ext cx="5257800" cy="5825055"/>
          </a:xfrm>
        </p:spPr>
        <p:txBody>
          <a:bodyPr>
            <a:noAutofit/>
          </a:bodyPr>
          <a:lstStyle/>
          <a:p>
            <a:r>
              <a:rPr lang="da-DK" sz="3600" dirty="0"/>
              <a:t>Tele-kufferten er bygget op om en asynkron model.</a:t>
            </a:r>
          </a:p>
          <a:p>
            <a:r>
              <a:rPr lang="da-DK" sz="3600" dirty="0"/>
              <a:t>Ansvaret er patientens</a:t>
            </a:r>
          </a:p>
          <a:p>
            <a:r>
              <a:rPr lang="da-DK" sz="3600" dirty="0"/>
              <a:t>Fejlkilde</a:t>
            </a:r>
          </a:p>
          <a:p>
            <a:r>
              <a:rPr lang="da-DK" sz="3600" dirty="0"/>
              <a:t>Tele-kufferten suppleres med en synkron model med telefonkontakt og video.</a:t>
            </a:r>
          </a:p>
          <a:p>
            <a:r>
              <a:rPr lang="da-DK" sz="3600" dirty="0"/>
              <a:t>Ansvaret er begges</a:t>
            </a:r>
          </a:p>
        </p:txBody>
      </p:sp>
      <p:pic>
        <p:nvPicPr>
          <p:cNvPr id="5" name="Picture 2" descr="Bornholms Natur | Billeder &amp; tekst om Naturen på Bornholm">
            <a:extLst>
              <a:ext uri="{FF2B5EF4-FFF2-40B4-BE49-F238E27FC236}">
                <a16:creationId xmlns:a16="http://schemas.microsoft.com/office/drawing/2014/main" id="{D02EF40E-ADE1-4F43-B515-CE720C4ED00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9985" r="10557" b="1"/>
          <a:stretch/>
        </p:blipFill>
        <p:spPr bwMode="auto">
          <a:xfrm>
            <a:off x="838200" y="1499359"/>
            <a:ext cx="4491446" cy="4767298"/>
          </a:xfrm>
          <a:prstGeom prst="rect">
            <a:avLst/>
          </a:prstGeom>
          <a:noFill/>
          <a:extLst>
            <a:ext uri="{909E8E84-426E-40DD-AFC4-6F175D3DCCD1}">
              <a14:hiddenFill xmlns:a14="http://schemas.microsoft.com/office/drawing/2010/main">
                <a:solidFill>
                  <a:srgbClr val="FFFFFF"/>
                </a:solidFill>
              </a14:hiddenFill>
            </a:ext>
          </a:extLst>
        </p:spPr>
      </p:pic>
      <p:sp>
        <p:nvSpPr>
          <p:cNvPr id="6" name="Pladsholder til dato 5">
            <a:extLst>
              <a:ext uri="{FF2B5EF4-FFF2-40B4-BE49-F238E27FC236}">
                <a16:creationId xmlns:a16="http://schemas.microsoft.com/office/drawing/2014/main" id="{0CAAC7E2-AFED-4EE4-8AD1-B70E900D655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57075BA-080C-4B5B-9B49-F88D42975733}"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7" name="Pladsholder til sidefod 6">
            <a:extLst>
              <a:ext uri="{FF2B5EF4-FFF2-40B4-BE49-F238E27FC236}">
                <a16:creationId xmlns:a16="http://schemas.microsoft.com/office/drawing/2014/main" id="{5B2C4BC4-12C6-4E11-B8DF-5A37AA839FD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8" name="Pladsholder til slidenummer 7">
            <a:extLst>
              <a:ext uri="{FF2B5EF4-FFF2-40B4-BE49-F238E27FC236}">
                <a16:creationId xmlns:a16="http://schemas.microsoft.com/office/drawing/2014/main" id="{78B914FA-F6D5-485F-8DD3-71D0614B6E1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340700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FEF2E87-497F-42C7-B64B-92B735B99616}"/>
              </a:ext>
            </a:extLst>
          </p:cNvPr>
          <p:cNvSpPr>
            <a:spLocks noGrp="1"/>
          </p:cNvSpPr>
          <p:nvPr>
            <p:ph type="title"/>
          </p:nvPr>
        </p:nvSpPr>
        <p:spPr>
          <a:xfrm>
            <a:off x="838200" y="365126"/>
            <a:ext cx="10515600" cy="353332"/>
          </a:xfrm>
        </p:spPr>
        <p:txBody>
          <a:bodyPr>
            <a:normAutofit fontScale="90000"/>
          </a:bodyPr>
          <a:lstStyle/>
          <a:p>
            <a:r>
              <a:rPr lang="da-DK" b="1" dirty="0">
                <a:solidFill>
                  <a:schemeClr val="accent1">
                    <a:lumMod val="75000"/>
                  </a:schemeClr>
                </a:solidFill>
                <a:latin typeface="Times New Roman" panose="02020603050405020304" pitchFamily="18" charset="0"/>
                <a:cs typeface="Times New Roman" panose="02020603050405020304" pitchFamily="18" charset="0"/>
              </a:rPr>
              <a:t>                      Tillid og tryghed</a:t>
            </a:r>
          </a:p>
        </p:txBody>
      </p:sp>
      <p:sp>
        <p:nvSpPr>
          <p:cNvPr id="4" name="Tekstfelt 3">
            <a:extLst>
              <a:ext uri="{FF2B5EF4-FFF2-40B4-BE49-F238E27FC236}">
                <a16:creationId xmlns:a16="http://schemas.microsoft.com/office/drawing/2014/main" id="{C556411C-E668-4764-AD9F-B81A3DC70840}"/>
              </a:ext>
            </a:extLst>
          </p:cNvPr>
          <p:cNvSpPr txBox="1"/>
          <p:nvPr/>
        </p:nvSpPr>
        <p:spPr>
          <a:xfrm>
            <a:off x="-352697" y="1267097"/>
            <a:ext cx="12331337" cy="5626220"/>
          </a:xfrm>
          <a:prstGeom prst="rect">
            <a:avLst/>
          </a:prstGeom>
          <a:noFill/>
        </p:spPr>
        <p:txBody>
          <a:bodyPr wrap="square">
            <a:spAutoFit/>
          </a:bodyPr>
          <a:lstStyle/>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0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Ganske enkelt en form for tryghed</a:t>
            </a:r>
            <a:endParaRPr kumimoji="0" lang="da-DK"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59790" marR="0" lvl="0" indent="0" algn="l" defTabSz="914400" rtl="0" eaLnBrk="1" fontAlgn="auto" latinLnBrk="0" hangingPunct="1">
              <a:lnSpc>
                <a:spcPct val="107000"/>
              </a:lnSpc>
              <a:spcBef>
                <a:spcPts val="0"/>
              </a:spcBef>
              <a:spcAft>
                <a:spcPts val="800"/>
              </a:spcAft>
              <a:buClrTx/>
              <a:buSzTx/>
              <a:buFontTx/>
              <a:buNone/>
              <a:tabLst/>
              <a:defRPr/>
            </a:pPr>
            <a:r>
              <a:rPr kumimoji="0" lang="da-DK" sz="20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A: (I) Hvilken betydning har det at være med i kufferten. A: To år har jeg været med. Den har faktisk haft rigtig god betydning. </a:t>
            </a:r>
            <a:r>
              <a:rPr kumimoji="0" lang="da-DK" sz="2000" b="0" i="0" u="none" strike="noStrike" kern="1200" cap="none" spc="0" normalizeH="0" baseline="0" noProof="0" dirty="0">
                <a:ln>
                  <a:noFill/>
                </a:ln>
                <a:solidFill>
                  <a:srgbClr val="C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Den er ganske enkelt en form for tryghed</a:t>
            </a:r>
            <a:r>
              <a:rPr kumimoji="0" lang="da-DK" sz="20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Ligesom jeg ved de har øje på mig. En gang om ugen og så det jeg ved, at hvis der er et eller andet, så kan jeg bare kontakte dem derude. Eller også ringer de til dig, hvis de synes det ser…, </a:t>
            </a:r>
            <a:br>
              <a:rPr kumimoji="0" lang="da-DK" sz="20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br>
            <a:r>
              <a:rPr kumimoji="0" lang="da-DK" sz="2000" b="0" i="1"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(A: har været indlagt 4 gange de sidste to år).</a:t>
            </a:r>
          </a:p>
          <a:p>
            <a:pPr marL="859790" marR="0" lvl="0" indent="0" algn="l" defTabSz="914400" rtl="0" eaLnBrk="1" fontAlgn="auto" latinLnBrk="0" hangingPunct="1">
              <a:lnSpc>
                <a:spcPct val="107000"/>
              </a:lnSpc>
              <a:spcBef>
                <a:spcPts val="0"/>
              </a:spcBef>
              <a:spcAft>
                <a:spcPts val="800"/>
              </a:spcAft>
              <a:buClrTx/>
              <a:buSzTx/>
              <a:buFontTx/>
              <a:buNone/>
              <a:tabLst/>
              <a:defRPr/>
            </a:pPr>
            <a:r>
              <a:rPr kumimoji="0" lang="da-DK" sz="20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Jeg ved, der er kontakt</a:t>
            </a:r>
            <a:endParaRPr kumimoji="0" lang="da-DK"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10260" marR="0" lvl="0" indent="0" algn="l" defTabSz="914400" rtl="0" eaLnBrk="1" fontAlgn="auto" latinLnBrk="0" hangingPunct="1">
              <a:lnSpc>
                <a:spcPct val="107000"/>
              </a:lnSpc>
              <a:spcBef>
                <a:spcPts val="0"/>
              </a:spcBef>
              <a:spcAft>
                <a:spcPts val="800"/>
              </a:spcAft>
              <a:buClrTx/>
              <a:buSzTx/>
              <a:buFontTx/>
              <a:buNone/>
              <a:tabLst/>
              <a:defRPr/>
            </a:pPr>
            <a:r>
              <a:rPr kumimoji="0" lang="da-DK" sz="20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M: (I) Hvad betyder kufferten for dig? M: Det betyder tryghed, at jeg ved, der er kontakt, og at jeg ikke behøver at ringe dem op, hvis der er et eller andet, jeg er i tvivl om, så skriver jeg lige et notat, og så får jeg et svar tilbage. Jeg tror, det er en fordel for begge parter, altså. </a:t>
            </a:r>
            <a:endParaRPr kumimoji="0" lang="da-DK"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15000"/>
              </a:lnSpc>
              <a:spcBef>
                <a:spcPts val="0"/>
              </a:spcBef>
              <a:spcAft>
                <a:spcPts val="800"/>
              </a:spcAft>
              <a:buClrTx/>
              <a:buSzTx/>
              <a:buFontTx/>
              <a:buNone/>
              <a:tabLst/>
              <a:defRPr/>
            </a:pPr>
            <a:r>
              <a:rPr kumimoji="0" lang="da-DK" sz="20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Jeg skal ikke vente på at komme i behandling</a:t>
            </a:r>
            <a:endParaRPr kumimoji="0" lang="da-DK"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0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 Altså jeg skal ikke vente på at komme i behandling, for det er stadigvæk kun to, der har med mig at gøre. Det er ligesom, de tager vare på os, på den måde kan man føle sig mere tryg. Du ved, du kan ringe og sige, jeg har det bare så dårligt. </a:t>
            </a:r>
            <a:endParaRPr kumimoji="0" lang="da-DK"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59790" marR="0" lvl="0" indent="0" algn="l" defTabSz="914400" rtl="0" eaLnBrk="1" fontAlgn="auto" latinLnBrk="0" hangingPunct="1">
              <a:lnSpc>
                <a:spcPct val="107000"/>
              </a:lnSpc>
              <a:spcBef>
                <a:spcPts val="0"/>
              </a:spcBef>
              <a:spcAft>
                <a:spcPts val="800"/>
              </a:spcAft>
              <a:buClrTx/>
              <a:buSzTx/>
              <a:buFontTx/>
              <a:buNone/>
              <a:tabLst/>
              <a:defRPr/>
            </a:pPr>
            <a:endParaRPr kumimoji="0" lang="da-DK"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3" name="Pladsholder til dato 2">
            <a:extLst>
              <a:ext uri="{FF2B5EF4-FFF2-40B4-BE49-F238E27FC236}">
                <a16:creationId xmlns:a16="http://schemas.microsoft.com/office/drawing/2014/main" id="{DE4C5F88-78E3-446A-B0EB-40D583ED420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CAA86D0-ADD6-4B83-A226-F93B65EF658B}"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69B51998-7EDD-417D-8949-DA2FE1BA41C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2ADBA548-3612-4D1F-8067-565EA932B80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74003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EF40B2A-E476-479C-80B5-B3223AEECAD9}"/>
              </a:ext>
            </a:extLst>
          </p:cNvPr>
          <p:cNvSpPr>
            <a:spLocks noGrp="1"/>
          </p:cNvSpPr>
          <p:nvPr>
            <p:ph type="title"/>
          </p:nvPr>
        </p:nvSpPr>
        <p:spPr/>
        <p:txBody>
          <a:bodyPr/>
          <a:lstStyle/>
          <a:p>
            <a:r>
              <a:rPr lang="da-DK" dirty="0"/>
              <a:t> </a:t>
            </a:r>
            <a:r>
              <a:rPr lang="da-DK" b="1" dirty="0">
                <a:solidFill>
                  <a:schemeClr val="accent1">
                    <a:lumMod val="75000"/>
                  </a:schemeClr>
                </a:solidFill>
                <a:latin typeface="Times New Roman" panose="02020603050405020304" pitchFamily="18" charset="0"/>
                <a:cs typeface="Times New Roman" panose="02020603050405020304" pitchFamily="18" charset="0"/>
              </a:rPr>
              <a:t>Jeg er sådan en erfaren rotte i det her</a:t>
            </a:r>
          </a:p>
        </p:txBody>
      </p:sp>
      <p:sp>
        <p:nvSpPr>
          <p:cNvPr id="3" name="Pladsholder til indhold 2">
            <a:extLst>
              <a:ext uri="{FF2B5EF4-FFF2-40B4-BE49-F238E27FC236}">
                <a16:creationId xmlns:a16="http://schemas.microsoft.com/office/drawing/2014/main" id="{084FADEC-8B4D-41C9-9B2F-D725F8AB1756}"/>
              </a:ext>
            </a:extLst>
          </p:cNvPr>
          <p:cNvSpPr>
            <a:spLocks noGrp="1"/>
          </p:cNvSpPr>
          <p:nvPr>
            <p:ph idx="1"/>
          </p:nvPr>
        </p:nvSpPr>
        <p:spPr>
          <a:xfrm>
            <a:off x="419725" y="1394085"/>
            <a:ext cx="10934075" cy="4782878"/>
          </a:xfrm>
        </p:spPr>
        <p:txBody>
          <a:bodyPr>
            <a:normAutofit lnSpcReduction="10000"/>
          </a:bodyPr>
          <a:lstStyle/>
          <a:p>
            <a:pPr marL="0" indent="0">
              <a:buNone/>
            </a:pPr>
            <a:r>
              <a:rPr lang="da-DK" dirty="0">
                <a:effectLst/>
                <a:latin typeface="Times New Roman" panose="02020603050405020304" pitchFamily="18" charset="0"/>
                <a:ea typeface="Calibri" panose="020F0502020204030204" pitchFamily="34" charset="0"/>
                <a:cs typeface="Times New Roman" panose="02020603050405020304" pitchFamily="18" charset="0"/>
              </a:rPr>
              <a:t>Hvis du får det dårligt, bruger du så kufferten. L: Næh -altså jeg har sådan været dårlig et par gange, men altså… ikke. Det er jo nogle gange sådan noget (knipser) nu. (I) Hvilken betydning har det for dig at være med i kufferten. L: Det betyder, der sidder nogen i den anden ende og holder øje med mine indberetninger. Og det er fint nok, der er nogen, der sidder og kigger på det. (I) Giver det dig en form for tryghed? L: Det synes jeg egentlig ikke. Måske for en ny diagnosticeret kan det betyde meget. Men ikke mig, fordi </a:t>
            </a:r>
            <a:r>
              <a:rPr lang="da-DK" dirty="0">
                <a:solidFill>
                  <a:schemeClr val="accent2">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jeg er sådan en erfaren rotte i det her</a:t>
            </a:r>
            <a:r>
              <a:rPr lang="da-DK" dirty="0">
                <a:effectLst/>
                <a:latin typeface="Times New Roman" panose="02020603050405020304" pitchFamily="18" charset="0"/>
                <a:ea typeface="Calibri" panose="020F0502020204030204" pitchFamily="34" charset="0"/>
                <a:cs typeface="Times New Roman" panose="02020603050405020304" pitchFamily="18" charset="0"/>
              </a:rPr>
              <a:t>. Oh, og min kone også. (I) I kan styre det selv – uden kufferten? L: Ja, det tror jeg egentlig godt vi kunne. Men øh, et eller andet sted er det nu rart lige at sende de der ting afsted. Så får man det gjort, ikke også. Så det virker fint. Men om det giver tryghed i hverdagen. Det synes jeg sgu egentlig ikke, vi har indrettet os, som vi nu bedste kan. </a:t>
            </a:r>
            <a:endParaRPr lang="da-DK"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dato 3">
            <a:extLst>
              <a:ext uri="{FF2B5EF4-FFF2-40B4-BE49-F238E27FC236}">
                <a16:creationId xmlns:a16="http://schemas.microsoft.com/office/drawing/2014/main" id="{24DA0727-A4F8-40D8-9CF5-67B8C52C569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E2C4187-383A-4F9F-B6B1-91CB880845F2}"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F60B33E7-33F0-4BBF-832D-CCB3249E570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8D306F96-332A-49BC-B48E-86C8489621F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261708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1023039907"/>
              </p:ext>
            </p:extLst>
          </p:nvPr>
        </p:nvGraphicFramePr>
        <p:xfrm>
          <a:off x="838200" y="1825625"/>
          <a:ext cx="10515597" cy="1603375"/>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4702627">
                  <a:extLst>
                    <a:ext uri="{9D8B030D-6E8A-4147-A177-3AD203B41FA5}">
                      <a16:colId xmlns:a16="http://schemas.microsoft.com/office/drawing/2014/main" val="3295974676"/>
                    </a:ext>
                  </a:extLst>
                </a:gridCol>
                <a:gridCol w="3505199">
                  <a:extLst>
                    <a:ext uri="{9D8B030D-6E8A-4147-A177-3AD203B41FA5}">
                      <a16:colId xmlns:a16="http://schemas.microsoft.com/office/drawing/2014/main" val="1741469107"/>
                    </a:ext>
                  </a:extLst>
                </a:gridCol>
              </a:tblGrid>
              <a:tr h="1603375">
                <a:tc>
                  <a:txBody>
                    <a:bodyPr/>
                    <a:lstStyle/>
                    <a:p>
                      <a:r>
                        <a:rPr lang="da-DK" sz="3200" dirty="0"/>
                        <a:t>08.10-08.30</a:t>
                      </a:r>
                    </a:p>
                  </a:txBody>
                  <a:tcPr/>
                </a:tc>
                <a:tc>
                  <a:txBody>
                    <a:bodyPr/>
                    <a:lstStyle/>
                    <a:p>
                      <a:r>
                        <a:rPr lang="da-DK" sz="24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Fremtidens fagprofessionelle – om mennesker og velfærdsteknologi</a:t>
                      </a:r>
                    </a:p>
                    <a:p>
                      <a:r>
                        <a:rPr lang="da-DK" sz="24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-et forskningsprojekt på Bornholm</a:t>
                      </a:r>
                    </a:p>
                    <a:p>
                      <a:endParaRPr lang="da-DK" sz="2400" dirty="0"/>
                    </a:p>
                  </a:txBody>
                  <a:tcPr/>
                </a:tc>
                <a:tc>
                  <a:txBody>
                    <a:bodyPr/>
                    <a:lstStyle/>
                    <a:p>
                      <a:r>
                        <a:rPr lang="da-DK" sz="2000" dirty="0"/>
                        <a:t>v/ Pernille Kofoed Nielsen, </a:t>
                      </a:r>
                      <a:r>
                        <a:rPr lang="da-DK" sz="1600" b="0" dirty="0"/>
                        <a:t>lektor, cand. scient. ph.d. Bornholms Sundheds-  og Sygeplejeskole</a:t>
                      </a:r>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2"/>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268575694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5B83E95-84ED-498B-972F-0818C9B27E99}"/>
              </a:ext>
            </a:extLst>
          </p:cNvPr>
          <p:cNvSpPr>
            <a:spLocks noGrp="1"/>
          </p:cNvSpPr>
          <p:nvPr>
            <p:ph type="title"/>
          </p:nvPr>
        </p:nvSpPr>
        <p:spPr>
          <a:xfrm>
            <a:off x="838200" y="470898"/>
            <a:ext cx="10515600" cy="600256"/>
          </a:xfrm>
        </p:spPr>
        <p:txBody>
          <a:bodyPr>
            <a:normAutofit fontScale="90000"/>
          </a:bodyPr>
          <a:lstStyle/>
          <a:p>
            <a:r>
              <a:rPr lang="da-DK" sz="4400" dirty="0">
                <a:solidFill>
                  <a:schemeClr val="accent1">
                    <a:lumMod val="75000"/>
                  </a:schemeClr>
                </a:solidFill>
                <a:effectLst/>
                <a:highlight>
                  <a:srgbClr val="D3D3D3"/>
                </a:highlight>
                <a:latin typeface="Times New Roman" panose="02020603050405020304" pitchFamily="18" charset="0"/>
                <a:ea typeface="Calibri" panose="020F0502020204030204" pitchFamily="34" charset="0"/>
                <a:cs typeface="Times New Roman" panose="02020603050405020304" pitchFamily="18" charset="0"/>
              </a:rPr>
              <a:t>Men nu har jeg været dårlig i en uge</a:t>
            </a:r>
            <a:br>
              <a:rPr lang="da-DK" sz="4400" dirty="0">
                <a:solidFill>
                  <a:schemeClr val="accent1">
                    <a:lumMod val="75000"/>
                  </a:schemeClr>
                </a:solidFill>
                <a:effectLst/>
                <a:highlight>
                  <a:srgbClr val="D3D3D3"/>
                </a:highlight>
                <a:latin typeface="Times New Roman" panose="02020603050405020304" pitchFamily="18" charset="0"/>
                <a:ea typeface="Calibri" panose="020F0502020204030204" pitchFamily="34" charset="0"/>
                <a:cs typeface="Times New Roman" panose="02020603050405020304" pitchFamily="18" charset="0"/>
              </a:rPr>
            </a:br>
            <a:endParaRPr lang="da-DK" b="1" dirty="0">
              <a:solidFill>
                <a:schemeClr val="accent1">
                  <a:lumMod val="75000"/>
                </a:schemeClr>
              </a:solidFill>
            </a:endParaRPr>
          </a:p>
        </p:txBody>
      </p:sp>
      <p:sp>
        <p:nvSpPr>
          <p:cNvPr id="3" name="Pladsholder til indhold 2">
            <a:extLst>
              <a:ext uri="{FF2B5EF4-FFF2-40B4-BE49-F238E27FC236}">
                <a16:creationId xmlns:a16="http://schemas.microsoft.com/office/drawing/2014/main" id="{77082B0A-082C-4B73-8416-DDAED9DFBBA7}"/>
              </a:ext>
            </a:extLst>
          </p:cNvPr>
          <p:cNvSpPr>
            <a:spLocks noGrp="1"/>
          </p:cNvSpPr>
          <p:nvPr>
            <p:ph idx="1"/>
          </p:nvPr>
        </p:nvSpPr>
        <p:spPr>
          <a:xfrm>
            <a:off x="263434" y="914400"/>
            <a:ext cx="11665131" cy="5578475"/>
          </a:xfrm>
        </p:spPr>
        <p:txBody>
          <a:bodyPr>
            <a:noAutofit/>
          </a:bodyPr>
          <a:lstStyle/>
          <a:p>
            <a:pPr marL="0" indent="0">
              <a:buNone/>
            </a:pPr>
            <a:r>
              <a:rPr lang="da-DK" dirty="0">
                <a:effectLst/>
                <a:latin typeface="Times New Roman" panose="02020603050405020304" pitchFamily="18" charset="0"/>
                <a:ea typeface="Calibri" panose="020F0502020204030204" pitchFamily="34" charset="0"/>
                <a:cs typeface="Times New Roman" panose="02020603050405020304" pitchFamily="18" charset="0"/>
              </a:rPr>
              <a:t>E: </a:t>
            </a:r>
            <a:r>
              <a:rPr lang="da-DK" dirty="0">
                <a:solidFill>
                  <a:srgbClr val="C00000"/>
                </a:solidFill>
                <a:effectLst/>
                <a:latin typeface="Times New Roman" panose="02020603050405020304" pitchFamily="18" charset="0"/>
                <a:ea typeface="Calibri" panose="020F0502020204030204" pitchFamily="34" charset="0"/>
                <a:cs typeface="Times New Roman" panose="02020603050405020304" pitchFamily="18" charset="0"/>
              </a:rPr>
              <a:t>Men nu har jeg været dårlig i en uge</a:t>
            </a:r>
            <a:r>
              <a:rPr lang="da-DK" dirty="0">
                <a:effectLst/>
                <a:latin typeface="Times New Roman" panose="02020603050405020304" pitchFamily="18" charset="0"/>
                <a:ea typeface="Calibri" panose="020F0502020204030204" pitchFamily="34" charset="0"/>
                <a:cs typeface="Times New Roman" panose="02020603050405020304" pitchFamily="18" charset="0"/>
              </a:rPr>
              <a:t>, hvor ilten har gået op og ned, men jeg har videokonsultation i morgen med sygeplejersken ude… men ej har fået at vide en </a:t>
            </a:r>
            <a:r>
              <a:rPr lang="da-DK" dirty="0" err="1">
                <a:effectLst/>
                <a:latin typeface="Times New Roman" panose="02020603050405020304" pitchFamily="18" charset="0"/>
                <a:ea typeface="Calibri" panose="020F0502020204030204" pitchFamily="34" charset="0"/>
                <a:cs typeface="Times New Roman" panose="02020603050405020304" pitchFamily="18" charset="0"/>
              </a:rPr>
              <a:t>gång</a:t>
            </a:r>
            <a:r>
              <a:rPr lang="da-DK" dirty="0">
                <a:effectLst/>
                <a:latin typeface="Times New Roman" panose="02020603050405020304" pitchFamily="18" charset="0"/>
                <a:ea typeface="Calibri" panose="020F0502020204030204" pitchFamily="34" charset="0"/>
                <a:cs typeface="Times New Roman" panose="02020603050405020304" pitchFamily="18" charset="0"/>
              </a:rPr>
              <a:t>, ilt vil ikke hjælpe mig. For jeg plejer at have en god iltmætning. Men det… i morges var den 86. Deng var ikke go’. (I) Bliver du dårlig tilpas når den er 86? E: Nej, men den ligger som regel på 91-92. (I) Hvilken betydning har det for dig, at du har kontakt til ambulatoriet og er med i kufferten? Jamen, det er meget. Det er vigtigt. (I) hvad er det, der er vigtigt, synes du? E: Det er, fordi man er så nervøs af det der… skal man søge læge? Eller skal man bare vente og vente. Men altså, når man har en gang om ugen, og sygeplejersken i amb. stopper lige op … </a:t>
            </a:r>
            <a:r>
              <a:rPr lang="da-DK" dirty="0" err="1">
                <a:effectLst/>
                <a:latin typeface="Times New Roman" panose="02020603050405020304" pitchFamily="18" charset="0"/>
                <a:ea typeface="Calibri" panose="020F0502020204030204" pitchFamily="34" charset="0"/>
                <a:cs typeface="Times New Roman" panose="02020603050405020304" pitchFamily="18" charset="0"/>
              </a:rPr>
              <a:t>Aj</a:t>
            </a:r>
            <a:r>
              <a:rPr lang="da-DK" dirty="0">
                <a:effectLst/>
                <a:latin typeface="Times New Roman" panose="02020603050405020304" pitchFamily="18" charset="0"/>
                <a:ea typeface="Calibri" panose="020F0502020204030204" pitchFamily="34" charset="0"/>
                <a:cs typeface="Times New Roman" panose="02020603050405020304" pitchFamily="18" charset="0"/>
              </a:rPr>
              <a:t> der skal en læge </a:t>
            </a:r>
            <a:r>
              <a:rPr lang="da-DK" dirty="0" err="1">
                <a:effectLst/>
                <a:latin typeface="Times New Roman" panose="02020603050405020304" pitchFamily="18" charset="0"/>
                <a:ea typeface="Calibri" panose="020F0502020204030204" pitchFamily="34" charset="0"/>
                <a:cs typeface="Times New Roman" panose="02020603050405020304" pitchFamily="18" charset="0"/>
              </a:rPr>
              <a:t>ingover</a:t>
            </a:r>
            <a:r>
              <a:rPr lang="da-DK" dirty="0">
                <a:effectLst/>
                <a:latin typeface="Times New Roman" panose="02020603050405020304" pitchFamily="18" charset="0"/>
                <a:ea typeface="Calibri" panose="020F0502020204030204" pitchFamily="34" charset="0"/>
                <a:cs typeface="Times New Roman" panose="02020603050405020304" pitchFamily="18" charset="0"/>
              </a:rPr>
              <a:t>, eller sådan noget lignende. Så ved man det er rigtig galt og søger egen læge med det samme. (I) Er det sådan, at du tror (kontakten til amb.) forhindrer dig i at blive indlagt? E: Ja det er helt sikkert … For ellers er jeg blevet </a:t>
            </a:r>
            <a:r>
              <a:rPr lang="da-DK" dirty="0" err="1">
                <a:effectLst/>
                <a:latin typeface="Times New Roman" panose="02020603050405020304" pitchFamily="18" charset="0"/>
                <a:ea typeface="Calibri" panose="020F0502020204030204" pitchFamily="34" charset="0"/>
                <a:cs typeface="Times New Roman" panose="02020603050405020304" pitchFamily="18" charset="0"/>
              </a:rPr>
              <a:t>bånge</a:t>
            </a:r>
            <a:r>
              <a:rPr lang="da-DK" dirty="0">
                <a:effectLst/>
                <a:latin typeface="Times New Roman" panose="02020603050405020304" pitchFamily="18" charset="0"/>
                <a:ea typeface="Calibri" panose="020F0502020204030204" pitchFamily="34" charset="0"/>
                <a:cs typeface="Times New Roman" panose="02020603050405020304" pitchFamily="18" charset="0"/>
              </a:rPr>
              <a:t> og så måske røget akut derud, … for jeg kan ikke lide at … altså at blive indlagt, så mener de jo i </a:t>
            </a:r>
            <a:r>
              <a:rPr lang="da-DK" dirty="0" err="1">
                <a:effectLst/>
                <a:latin typeface="Times New Roman" panose="02020603050405020304" pitchFamily="18" charset="0"/>
                <a:ea typeface="Calibri" panose="020F0502020204030204" pitchFamily="34" charset="0"/>
                <a:cs typeface="Times New Roman" panose="02020603050405020304" pitchFamily="18" charset="0"/>
              </a:rPr>
              <a:t>sjugehuset</a:t>
            </a:r>
            <a:r>
              <a:rPr lang="da-DK" dirty="0">
                <a:effectLst/>
                <a:latin typeface="Times New Roman" panose="02020603050405020304" pitchFamily="18" charset="0"/>
                <a:ea typeface="Calibri" panose="020F0502020204030204" pitchFamily="34" charset="0"/>
                <a:cs typeface="Times New Roman" panose="02020603050405020304" pitchFamily="18" charset="0"/>
              </a:rPr>
              <a:t> i dag, når man har været indlagt med en eller to timer eller noget andet, at så er man klar til at komme hjem. Så er man mere nervøs… </a:t>
            </a:r>
            <a:r>
              <a:rPr lang="da-DK" dirty="0" err="1">
                <a:effectLst/>
                <a:latin typeface="Times New Roman" panose="02020603050405020304" pitchFamily="18" charset="0"/>
                <a:ea typeface="Calibri" panose="020F0502020204030204" pitchFamily="34" charset="0"/>
                <a:cs typeface="Times New Roman" panose="02020603050405020304" pitchFamily="18" charset="0"/>
              </a:rPr>
              <a:t>bånge</a:t>
            </a:r>
            <a:r>
              <a:rPr lang="da-DK" dirty="0">
                <a:effectLst/>
                <a:latin typeface="Times New Roman" panose="02020603050405020304" pitchFamily="18" charset="0"/>
                <a:ea typeface="Calibri" panose="020F0502020204030204" pitchFamily="34" charset="0"/>
                <a:cs typeface="Times New Roman" panose="02020603050405020304" pitchFamily="18" charset="0"/>
              </a:rPr>
              <a:t>. Altså. </a:t>
            </a:r>
            <a:br>
              <a:rPr lang="da-DK" dirty="0">
                <a:effectLst/>
                <a:latin typeface="Times New Roman" panose="02020603050405020304" pitchFamily="18" charset="0"/>
                <a:ea typeface="Calibri" panose="020F0502020204030204" pitchFamily="34" charset="0"/>
                <a:cs typeface="Times New Roman" panose="02020603050405020304" pitchFamily="18" charset="0"/>
              </a:rPr>
            </a:br>
            <a:endParaRPr lang="da-DK"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dato 3">
            <a:extLst>
              <a:ext uri="{FF2B5EF4-FFF2-40B4-BE49-F238E27FC236}">
                <a16:creationId xmlns:a16="http://schemas.microsoft.com/office/drawing/2014/main" id="{4B4910A9-0DB5-480C-A202-34111E6F1E4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A51888A-7803-4307-BD9A-8D0A51F99C3B}"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7603CEE6-0EAB-4A57-9F37-D75EE97B74B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3AFAC759-E0F7-4A8D-ABD8-F99995342027}"/>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101289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D164EEE-670E-446F-8A14-CF0131B5DDBD}"/>
              </a:ext>
            </a:extLst>
          </p:cNvPr>
          <p:cNvSpPr>
            <a:spLocks noGrp="1"/>
          </p:cNvSpPr>
          <p:nvPr>
            <p:ph type="title"/>
          </p:nvPr>
        </p:nvSpPr>
        <p:spPr/>
        <p:txBody>
          <a:bodyPr/>
          <a:lstStyle/>
          <a:p>
            <a:r>
              <a:rPr lang="da-DK" b="1" dirty="0">
                <a:solidFill>
                  <a:schemeClr val="accent1">
                    <a:lumMod val="75000"/>
                  </a:schemeClr>
                </a:solidFill>
                <a:latin typeface="Times New Roman" panose="02020603050405020304" pitchFamily="18" charset="0"/>
                <a:cs typeface="Times New Roman" panose="02020603050405020304" pitchFamily="18" charset="0"/>
              </a:rPr>
              <a:t>         Det jeg mangler i kufferten</a:t>
            </a:r>
          </a:p>
        </p:txBody>
      </p:sp>
      <p:sp>
        <p:nvSpPr>
          <p:cNvPr id="3" name="Pladsholder til indhold 2">
            <a:extLst>
              <a:ext uri="{FF2B5EF4-FFF2-40B4-BE49-F238E27FC236}">
                <a16:creationId xmlns:a16="http://schemas.microsoft.com/office/drawing/2014/main" id="{9CA37CF1-9F94-4E05-B242-F425EFCD5C7B}"/>
              </a:ext>
            </a:extLst>
          </p:cNvPr>
          <p:cNvSpPr>
            <a:spLocks noGrp="1"/>
          </p:cNvSpPr>
          <p:nvPr>
            <p:ph idx="1"/>
          </p:nvPr>
        </p:nvSpPr>
        <p:spPr>
          <a:xfrm>
            <a:off x="838199" y="1528354"/>
            <a:ext cx="10905309" cy="4648609"/>
          </a:xfrm>
        </p:spPr>
        <p:txBody>
          <a:bodyPr>
            <a:normAutofit fontScale="92500"/>
          </a:bodyPr>
          <a:lstStyle/>
          <a:p>
            <a:pPr marL="0" indent="0">
              <a:buNone/>
            </a:pPr>
            <a:r>
              <a:rPr lang="da-DK" sz="3200" dirty="0">
                <a:effectLst/>
                <a:latin typeface="Times New Roman" panose="02020603050405020304" pitchFamily="18" charset="0"/>
                <a:ea typeface="Calibri" panose="020F0502020204030204" pitchFamily="34" charset="0"/>
                <a:cs typeface="Times New Roman" panose="02020603050405020304" pitchFamily="18" charset="0"/>
              </a:rPr>
              <a:t>M: </a:t>
            </a:r>
            <a:r>
              <a:rPr lang="da-DK" sz="3200" dirty="0">
                <a:solidFill>
                  <a:srgbClr val="C00000"/>
                </a:solidFill>
                <a:effectLst/>
                <a:latin typeface="Times New Roman" panose="02020603050405020304" pitchFamily="18" charset="0"/>
                <a:ea typeface="Calibri" panose="020F0502020204030204" pitchFamily="34" charset="0"/>
                <a:cs typeface="Times New Roman" panose="02020603050405020304" pitchFamily="18" charset="0"/>
              </a:rPr>
              <a:t>Det jeg mangler i kufferten</a:t>
            </a:r>
            <a:r>
              <a:rPr lang="da-DK" sz="3200" dirty="0">
                <a:effectLst/>
                <a:latin typeface="Times New Roman" panose="02020603050405020304" pitchFamily="18" charset="0"/>
                <a:ea typeface="Calibri" panose="020F0502020204030204" pitchFamily="34" charset="0"/>
                <a:cs typeface="Times New Roman" panose="02020603050405020304" pitchFamily="18" charset="0"/>
              </a:rPr>
              <a:t>. Ja, at man måske indimellem bliver spurgt om: Er der nogle ting, der er blevet sværere for dig inden for den sidste måned? Altså praktiske ting. I huset. Ganske almindelige ting, fordi dem får man ikke med i kufferten. Det er kun de der helt faste måleting. Hvad kunne du tænke dig de spurgte efter? Jeg kunne godt tænke mig, at der var et spørgsmål om: Er der nogen ting, der er blevet sværere for dig inden for... et bestemt tidsrum. Det gælder jo alle KOL-patienter, ikke også. Og vi har det der spørgeskema, når jeg er derude (i amb.).  Bliver du forpustet? Altså jeg er efterhånden snart træt af at svare på det, man svarer jo det samme hver gang – jeg kan jo ikke gå op ad de skide trapper, vel?  </a:t>
            </a:r>
            <a:endParaRPr lang="da-DK" sz="32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dirty="0"/>
          </a:p>
        </p:txBody>
      </p:sp>
      <p:sp>
        <p:nvSpPr>
          <p:cNvPr id="4" name="Pladsholder til dato 3">
            <a:extLst>
              <a:ext uri="{FF2B5EF4-FFF2-40B4-BE49-F238E27FC236}">
                <a16:creationId xmlns:a16="http://schemas.microsoft.com/office/drawing/2014/main" id="{3F1491E9-68BB-4F28-B628-D182BEADC6D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3194B28-A334-433D-8B9A-C643035BAD68}"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827C0B34-3053-461F-8BFF-1CC6C24980C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3AEBD6CC-1586-4939-B454-D43B018D908C}"/>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085200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204" name="Rectangle 8203">
            <a:extLst>
              <a:ext uri="{FF2B5EF4-FFF2-40B4-BE49-F238E27FC236}">
                <a16:creationId xmlns:a16="http://schemas.microsoft.com/office/drawing/2014/main" id="{1CDD8E39-EA14-4679-9655-1BFF5A7B63E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194" name="Picture 2" descr="Bornholm Foto">
            <a:extLst>
              <a:ext uri="{FF2B5EF4-FFF2-40B4-BE49-F238E27FC236}">
                <a16:creationId xmlns:a16="http://schemas.microsoft.com/office/drawing/2014/main" id="{768FA176-C2DD-41B9-9583-307259551D47}"/>
              </a:ext>
            </a:extLst>
          </p:cNvPr>
          <p:cNvPicPr>
            <a:picLocks noGrp="1" noChangeAspect="1" noChangeArrowheads="1"/>
          </p:cNvPicPr>
          <p:nvPr>
            <p:ph sz="half" idx="1"/>
          </p:nvPr>
        </p:nvPicPr>
        <p:blipFill rotWithShape="1">
          <a:blip r:embed="rId3">
            <a:extLst>
              <a:ext uri="{28A0092B-C50C-407E-A947-70E740481C1C}">
                <a14:useLocalDpi xmlns:a14="http://schemas.microsoft.com/office/drawing/2010/main" val="0"/>
              </a:ext>
            </a:extLst>
          </a:blip>
          <a:srcRect t="15730"/>
          <a:stretch/>
        </p:blipFill>
        <p:spPr bwMode="auto">
          <a:xfrm>
            <a:off x="20" y="10"/>
            <a:ext cx="12191980" cy="6857990"/>
          </a:xfrm>
          <a:custGeom>
            <a:avLst/>
            <a:gdLst/>
            <a:ahLst/>
            <a:cxnLst/>
            <a:rect l="l" t="t" r="r" b="b"/>
            <a:pathLst>
              <a:path w="12192000" h="6858000">
                <a:moveTo>
                  <a:pt x="0" y="0"/>
                </a:moveTo>
                <a:lnTo>
                  <a:pt x="12192000" y="0"/>
                </a:lnTo>
                <a:lnTo>
                  <a:pt x="12192000" y="6858000"/>
                </a:lnTo>
                <a:lnTo>
                  <a:pt x="11560655" y="6858000"/>
                </a:lnTo>
                <a:lnTo>
                  <a:pt x="11572884" y="6759738"/>
                </a:lnTo>
                <a:cubicBezTo>
                  <a:pt x="11663744" y="6693104"/>
                  <a:pt x="11749315" y="6619456"/>
                  <a:pt x="11812292" y="6532282"/>
                </a:cubicBezTo>
                <a:cubicBezTo>
                  <a:pt x="11851232" y="6478675"/>
                  <a:pt x="11886807" y="6425068"/>
                  <a:pt x="11956995" y="6386992"/>
                </a:cubicBezTo>
                <a:cubicBezTo>
                  <a:pt x="11918054" y="6334888"/>
                  <a:pt x="11851232" y="6322863"/>
                  <a:pt x="11801234" y="6284788"/>
                </a:cubicBezTo>
                <a:cubicBezTo>
                  <a:pt x="11797390" y="6253224"/>
                  <a:pt x="11876711" y="6262743"/>
                  <a:pt x="11856520" y="6193604"/>
                </a:cubicBezTo>
                <a:cubicBezTo>
                  <a:pt x="11829119" y="6101419"/>
                  <a:pt x="11858923" y="5996209"/>
                  <a:pt x="11722875" y="5956630"/>
                </a:cubicBezTo>
                <a:cubicBezTo>
                  <a:pt x="11686819" y="5866950"/>
                  <a:pt x="11676724" y="5723664"/>
                  <a:pt x="11763258" y="5635988"/>
                </a:cubicBezTo>
                <a:cubicBezTo>
                  <a:pt x="11892094" y="5505226"/>
                  <a:pt x="11871424" y="5422059"/>
                  <a:pt x="11706050" y="5351418"/>
                </a:cubicBezTo>
                <a:cubicBezTo>
                  <a:pt x="11684896" y="5342400"/>
                  <a:pt x="11707491" y="4786287"/>
                  <a:pt x="11697876" y="4763241"/>
                </a:cubicBezTo>
                <a:cubicBezTo>
                  <a:pt x="11713260" y="4731677"/>
                  <a:pt x="11749315" y="4739192"/>
                  <a:pt x="11776236" y="4730675"/>
                </a:cubicBezTo>
                <a:cubicBezTo>
                  <a:pt x="11894018" y="4694603"/>
                  <a:pt x="11897864" y="4694603"/>
                  <a:pt x="11868540" y="4584884"/>
                </a:cubicBezTo>
                <a:cubicBezTo>
                  <a:pt x="11859884" y="4551817"/>
                  <a:pt x="11880076" y="4538289"/>
                  <a:pt x="11898825" y="4517749"/>
                </a:cubicBezTo>
                <a:cubicBezTo>
                  <a:pt x="11969013" y="4441095"/>
                  <a:pt x="11969494" y="4440094"/>
                  <a:pt x="11897864" y="4375464"/>
                </a:cubicBezTo>
                <a:cubicBezTo>
                  <a:pt x="11877192" y="4356928"/>
                  <a:pt x="11863252" y="4336887"/>
                  <a:pt x="11854116" y="4311838"/>
                </a:cubicBezTo>
                <a:cubicBezTo>
                  <a:pt x="11837290" y="4266245"/>
                  <a:pt x="11837771" y="4228169"/>
                  <a:pt x="11901709" y="4203620"/>
                </a:cubicBezTo>
                <a:cubicBezTo>
                  <a:pt x="11946418" y="4186086"/>
                  <a:pt x="11971897" y="4166044"/>
                  <a:pt x="11974782" y="4114442"/>
                </a:cubicBezTo>
                <a:cubicBezTo>
                  <a:pt x="11976706" y="4071355"/>
                  <a:pt x="11981993" y="4043299"/>
                  <a:pt x="11932476" y="4024762"/>
                </a:cubicBezTo>
                <a:cubicBezTo>
                  <a:pt x="11892576" y="4009732"/>
                  <a:pt x="11881038" y="3977668"/>
                  <a:pt x="11885365" y="3939592"/>
                </a:cubicBezTo>
                <a:cubicBezTo>
                  <a:pt x="11895460" y="3846405"/>
                  <a:pt x="11841137" y="3791796"/>
                  <a:pt x="11751719" y="3749211"/>
                </a:cubicBezTo>
                <a:cubicBezTo>
                  <a:pt x="11666628" y="3708629"/>
                  <a:pt x="11592115" y="3654019"/>
                  <a:pt x="11513754" y="3604420"/>
                </a:cubicBezTo>
                <a:cubicBezTo>
                  <a:pt x="11426740" y="3549310"/>
                  <a:pt x="11325786" y="3516243"/>
                  <a:pt x="11220504" y="3488188"/>
                </a:cubicBezTo>
                <a:cubicBezTo>
                  <a:pt x="11239734" y="3448108"/>
                  <a:pt x="11306076" y="3470653"/>
                  <a:pt x="11312805" y="3414541"/>
                </a:cubicBezTo>
                <a:cubicBezTo>
                  <a:pt x="11148394" y="3366945"/>
                  <a:pt x="10991193" y="3295301"/>
                  <a:pt x="10805146" y="3277767"/>
                </a:cubicBezTo>
                <a:cubicBezTo>
                  <a:pt x="10955618" y="3286784"/>
                  <a:pt x="11092147" y="3222154"/>
                  <a:pt x="11234926" y="3203117"/>
                </a:cubicBezTo>
                <a:cubicBezTo>
                  <a:pt x="11248386" y="3171554"/>
                  <a:pt x="11217140" y="3179569"/>
                  <a:pt x="11204640" y="3174060"/>
                </a:cubicBezTo>
                <a:cubicBezTo>
                  <a:pt x="11192140" y="3168047"/>
                  <a:pt x="11176757" y="3166042"/>
                  <a:pt x="11174834" y="3143498"/>
                </a:cubicBezTo>
                <a:cubicBezTo>
                  <a:pt x="11243580" y="3110932"/>
                  <a:pt x="11329632" y="3132475"/>
                  <a:pt x="11400780" y="3099410"/>
                </a:cubicBezTo>
                <a:cubicBezTo>
                  <a:pt x="11384916" y="3051314"/>
                  <a:pt x="11323382" y="3080371"/>
                  <a:pt x="11297902" y="3041793"/>
                </a:cubicBezTo>
                <a:cubicBezTo>
                  <a:pt x="11364246" y="3034780"/>
                  <a:pt x="11425779" y="3031774"/>
                  <a:pt x="11485870" y="3021253"/>
                </a:cubicBezTo>
                <a:cubicBezTo>
                  <a:pt x="11532984" y="3013236"/>
                  <a:pt x="11545964" y="2972154"/>
                  <a:pt x="11513754" y="2944098"/>
                </a:cubicBezTo>
                <a:cubicBezTo>
                  <a:pt x="11484909" y="2919049"/>
                  <a:pt x="11442604" y="2917044"/>
                  <a:pt x="11405107" y="2906523"/>
                </a:cubicBezTo>
                <a:cubicBezTo>
                  <a:pt x="11137817" y="2833377"/>
                  <a:pt x="10857066" y="2809829"/>
                  <a:pt x="10572950" y="2803317"/>
                </a:cubicBezTo>
                <a:cubicBezTo>
                  <a:pt x="10117210" y="2792795"/>
                  <a:pt x="9660028" y="2793297"/>
                  <a:pt x="9205250" y="2778767"/>
                </a:cubicBezTo>
                <a:cubicBezTo>
                  <a:pt x="8996489" y="2772379"/>
                  <a:pt x="8788540" y="2761765"/>
                  <a:pt x="8579578" y="2759181"/>
                </a:cubicBezTo>
                <a:cubicBezTo>
                  <a:pt x="8509922" y="2758320"/>
                  <a:pt x="8440155" y="2758352"/>
                  <a:pt x="8370208" y="2759730"/>
                </a:cubicBezTo>
                <a:cubicBezTo>
                  <a:pt x="8070708" y="2765742"/>
                  <a:pt x="7771690" y="2764238"/>
                  <a:pt x="7470748" y="2819849"/>
                </a:cubicBezTo>
                <a:cubicBezTo>
                  <a:pt x="7316911" y="2848407"/>
                  <a:pt x="7156825" y="2838887"/>
                  <a:pt x="7001547" y="2861432"/>
                </a:cubicBezTo>
                <a:cubicBezTo>
                  <a:pt x="6765024" y="2896002"/>
                  <a:pt x="6528501" y="2936583"/>
                  <a:pt x="6295343" y="2988688"/>
                </a:cubicBezTo>
                <a:cubicBezTo>
                  <a:pt x="6222271" y="3005220"/>
                  <a:pt x="6131892" y="3015241"/>
                  <a:pt x="6075166" y="3078367"/>
                </a:cubicBezTo>
                <a:cubicBezTo>
                  <a:pt x="5985266" y="3038288"/>
                  <a:pt x="5929502" y="3113938"/>
                  <a:pt x="5859314" y="3139490"/>
                </a:cubicBezTo>
                <a:cubicBezTo>
                  <a:pt x="5831912" y="3149510"/>
                  <a:pt x="5795857" y="3163538"/>
                  <a:pt x="5800183" y="3195101"/>
                </a:cubicBezTo>
                <a:cubicBezTo>
                  <a:pt x="5804030" y="3234680"/>
                  <a:pt x="5844410" y="3260231"/>
                  <a:pt x="5882870" y="3252215"/>
                </a:cubicBezTo>
                <a:cubicBezTo>
                  <a:pt x="6002574" y="3227164"/>
                  <a:pt x="6109777" y="3283277"/>
                  <a:pt x="6232848" y="3274760"/>
                </a:cubicBezTo>
                <a:cubicBezTo>
                  <a:pt x="6125643" y="3298808"/>
                  <a:pt x="6018918" y="3323358"/>
                  <a:pt x="5911715" y="3347407"/>
                </a:cubicBezTo>
                <a:cubicBezTo>
                  <a:pt x="6070839" y="3366444"/>
                  <a:pt x="6227559" y="3332376"/>
                  <a:pt x="6384279" y="3312836"/>
                </a:cubicBezTo>
                <a:cubicBezTo>
                  <a:pt x="6434757" y="3306824"/>
                  <a:pt x="6513117" y="3260732"/>
                  <a:pt x="6526097" y="3325362"/>
                </a:cubicBezTo>
                <a:cubicBezTo>
                  <a:pt x="6534750" y="3368448"/>
                  <a:pt x="6450622" y="3371454"/>
                  <a:pt x="6403028" y="3383478"/>
                </a:cubicBezTo>
                <a:cubicBezTo>
                  <a:pt x="6192945" y="3435081"/>
                  <a:pt x="5979497" y="3465141"/>
                  <a:pt x="5767013" y="3500713"/>
                </a:cubicBezTo>
                <a:cubicBezTo>
                  <a:pt x="5746822" y="3504220"/>
                  <a:pt x="5720381" y="3501214"/>
                  <a:pt x="5706920" y="3511233"/>
                </a:cubicBezTo>
                <a:cubicBezTo>
                  <a:pt x="5598272" y="3591895"/>
                  <a:pt x="5460782" y="3618449"/>
                  <a:pt x="5310793" y="3677066"/>
                </a:cubicBezTo>
                <a:cubicBezTo>
                  <a:pt x="5405498" y="3704622"/>
                  <a:pt x="5469435" y="3648007"/>
                  <a:pt x="5548276" y="3660533"/>
                </a:cubicBezTo>
                <a:cubicBezTo>
                  <a:pt x="5467993" y="3721154"/>
                  <a:pt x="5374730" y="3732677"/>
                  <a:pt x="5293005" y="3765743"/>
                </a:cubicBezTo>
                <a:cubicBezTo>
                  <a:pt x="5234355" y="3789291"/>
                  <a:pt x="5016580" y="3862938"/>
                  <a:pt x="4983410" y="3883981"/>
                </a:cubicBezTo>
                <a:cubicBezTo>
                  <a:pt x="4883416" y="3949110"/>
                  <a:pt x="4756501" y="3979672"/>
                  <a:pt x="4674775" y="4068850"/>
                </a:cubicBezTo>
                <a:cubicBezTo>
                  <a:pt x="4617087" y="4131477"/>
                  <a:pt x="4520939" y="4119952"/>
                  <a:pt x="4453155" y="4163539"/>
                </a:cubicBezTo>
                <a:cubicBezTo>
                  <a:pt x="4429119" y="4204622"/>
                  <a:pt x="4475751" y="4215143"/>
                  <a:pt x="4492095" y="4237188"/>
                </a:cubicBezTo>
                <a:cubicBezTo>
                  <a:pt x="4513728" y="4266746"/>
                  <a:pt x="4475269" y="4283280"/>
                  <a:pt x="4464213" y="4318851"/>
                </a:cubicBezTo>
                <a:cubicBezTo>
                  <a:pt x="4591608" y="4278771"/>
                  <a:pt x="4713234" y="4255223"/>
                  <a:pt x="4857456" y="4241696"/>
                </a:cubicBezTo>
                <a:cubicBezTo>
                  <a:pt x="4809862" y="4299311"/>
                  <a:pt x="4752174" y="4274261"/>
                  <a:pt x="4713234" y="4295303"/>
                </a:cubicBezTo>
                <a:cubicBezTo>
                  <a:pt x="4687756" y="4308830"/>
                  <a:pt x="4648816" y="4314843"/>
                  <a:pt x="4656026" y="4348410"/>
                </a:cubicBezTo>
                <a:cubicBezTo>
                  <a:pt x="4661795" y="4374963"/>
                  <a:pt x="4694486" y="4371456"/>
                  <a:pt x="4718523" y="4368951"/>
                </a:cubicBezTo>
                <a:cubicBezTo>
                  <a:pt x="4810825" y="4359433"/>
                  <a:pt x="4900722" y="4356425"/>
                  <a:pt x="4989178" y="4420054"/>
                </a:cubicBezTo>
                <a:cubicBezTo>
                  <a:pt x="4764193" y="4512739"/>
                  <a:pt x="4505557" y="4473661"/>
                  <a:pt x="4304127" y="4609933"/>
                </a:cubicBezTo>
                <a:cubicBezTo>
                  <a:pt x="4332491" y="4652018"/>
                  <a:pt x="4372871" y="4629473"/>
                  <a:pt x="4402677" y="4624463"/>
                </a:cubicBezTo>
                <a:cubicBezTo>
                  <a:pt x="4598338" y="4590394"/>
                  <a:pt x="5297331" y="4651016"/>
                  <a:pt x="5398287" y="4608430"/>
                </a:cubicBezTo>
                <a:cubicBezTo>
                  <a:pt x="5460301" y="4582379"/>
                  <a:pt x="5525682" y="4569853"/>
                  <a:pt x="5592504" y="4585886"/>
                </a:cubicBezTo>
                <a:cubicBezTo>
                  <a:pt x="5656923" y="4601416"/>
                  <a:pt x="5640578" y="4819353"/>
                  <a:pt x="5411266" y="4964142"/>
                </a:cubicBezTo>
                <a:cubicBezTo>
                  <a:pt x="5378575" y="4984684"/>
                  <a:pt x="5524721" y="5014244"/>
                  <a:pt x="5480493" y="5031277"/>
                </a:cubicBezTo>
                <a:cubicBezTo>
                  <a:pt x="5445880" y="5044804"/>
                  <a:pt x="5276179" y="5037289"/>
                  <a:pt x="5233393" y="5047810"/>
                </a:cubicBezTo>
                <a:cubicBezTo>
                  <a:pt x="5216567" y="5052318"/>
                  <a:pt x="4701216" y="5221157"/>
                  <a:pt x="4750251" y="5256728"/>
                </a:cubicBezTo>
                <a:cubicBezTo>
                  <a:pt x="4896877" y="5363441"/>
                  <a:pt x="5388190" y="5558833"/>
                  <a:pt x="4508440" y="5624965"/>
                </a:cubicBezTo>
                <a:cubicBezTo>
                  <a:pt x="4536323" y="5663542"/>
                  <a:pt x="4613241" y="5638994"/>
                  <a:pt x="4602665" y="5706629"/>
                </a:cubicBezTo>
                <a:cubicBezTo>
                  <a:pt x="4485845" y="5743202"/>
                  <a:pt x="4350758" y="5741198"/>
                  <a:pt x="4215189" y="5797811"/>
                </a:cubicBezTo>
                <a:cubicBezTo>
                  <a:pt x="4276245" y="5838893"/>
                  <a:pt x="4346432" y="5813844"/>
                  <a:pt x="4407966" y="5826870"/>
                </a:cubicBezTo>
                <a:cubicBezTo>
                  <a:pt x="4373353" y="5878473"/>
                  <a:pt x="4313741" y="5870457"/>
                  <a:pt x="4265186" y="5881478"/>
                </a:cubicBezTo>
                <a:cubicBezTo>
                  <a:pt x="4220479" y="5892001"/>
                  <a:pt x="4125774" y="5981680"/>
                  <a:pt x="4145964" y="5977170"/>
                </a:cubicBezTo>
                <a:cubicBezTo>
                  <a:pt x="4332971" y="5937091"/>
                  <a:pt x="4522862" y="5948113"/>
                  <a:pt x="4710350" y="5909035"/>
                </a:cubicBezTo>
                <a:cubicBezTo>
                  <a:pt x="4772366" y="5896009"/>
                  <a:pt x="4842554" y="5870958"/>
                  <a:pt x="4870916" y="5949616"/>
                </a:cubicBezTo>
                <a:cubicBezTo>
                  <a:pt x="4879571" y="5972663"/>
                  <a:pt x="4873320" y="5980177"/>
                  <a:pt x="4960333" y="5949115"/>
                </a:cubicBezTo>
                <a:cubicBezTo>
                  <a:pt x="4994466" y="5937091"/>
                  <a:pt x="5039656" y="5924065"/>
                  <a:pt x="5073788" y="5953623"/>
                </a:cubicBezTo>
                <a:cubicBezTo>
                  <a:pt x="5052154" y="5990698"/>
                  <a:pt x="5010331" y="5979675"/>
                  <a:pt x="4979084" y="5990197"/>
                </a:cubicBezTo>
                <a:cubicBezTo>
                  <a:pt x="4896397" y="6017250"/>
                  <a:pt x="5180513" y="6120457"/>
                  <a:pt x="5100228" y="6151519"/>
                </a:cubicBezTo>
                <a:cubicBezTo>
                  <a:pt x="4935817" y="6215148"/>
                  <a:pt x="4832938" y="6196611"/>
                  <a:pt x="4666602" y="6266250"/>
                </a:cubicBezTo>
                <a:cubicBezTo>
                  <a:pt x="4723331" y="6264746"/>
                  <a:pt x="4706024" y="6288795"/>
                  <a:pt x="4762750" y="6288795"/>
                </a:cubicBezTo>
                <a:cubicBezTo>
                  <a:pt x="4788229" y="6288795"/>
                  <a:pt x="4815151" y="6294807"/>
                  <a:pt x="4815151" y="6322363"/>
                </a:cubicBezTo>
                <a:cubicBezTo>
                  <a:pt x="4815151" y="6348414"/>
                  <a:pt x="4516613" y="6491199"/>
                  <a:pt x="4558918" y="6504727"/>
                </a:cubicBezTo>
                <a:cubicBezTo>
                  <a:pt x="4674295" y="6541299"/>
                  <a:pt x="4970431" y="6429075"/>
                  <a:pt x="4899280" y="6480679"/>
                </a:cubicBezTo>
                <a:cubicBezTo>
                  <a:pt x="4791114" y="6559337"/>
                  <a:pt x="4774769" y="6574868"/>
                  <a:pt x="4692563" y="6586391"/>
                </a:cubicBezTo>
                <a:cubicBezTo>
                  <a:pt x="4621894" y="6596411"/>
                  <a:pt x="4373353" y="6816352"/>
                  <a:pt x="4303645" y="6834888"/>
                </a:cubicBezTo>
                <a:cubicBezTo>
                  <a:pt x="4288262" y="6838896"/>
                  <a:pt x="4291687" y="6845065"/>
                  <a:pt x="4307829" y="6852361"/>
                </a:cubicBezTo>
                <a:lnTo>
                  <a:pt x="4323786"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2" name="Titel 1">
            <a:extLst>
              <a:ext uri="{FF2B5EF4-FFF2-40B4-BE49-F238E27FC236}">
                <a16:creationId xmlns:a16="http://schemas.microsoft.com/office/drawing/2014/main" id="{1DE344F4-B157-D8F0-EA7C-E0A23D960876}"/>
              </a:ext>
            </a:extLst>
          </p:cNvPr>
          <p:cNvSpPr>
            <a:spLocks noGrp="1"/>
          </p:cNvSpPr>
          <p:nvPr>
            <p:ph type="title"/>
          </p:nvPr>
        </p:nvSpPr>
        <p:spPr>
          <a:xfrm>
            <a:off x="5801709" y="1885951"/>
            <a:ext cx="5552090" cy="2047874"/>
          </a:xfrm>
        </p:spPr>
        <p:txBody>
          <a:bodyPr vert="horz" lIns="91440" tIns="45720" rIns="91440" bIns="45720" rtlCol="0" anchor="b">
            <a:normAutofit/>
          </a:bodyPr>
          <a:lstStyle/>
          <a:p>
            <a:r>
              <a:rPr lang="en-US" b="1" dirty="0">
                <a:solidFill>
                  <a:schemeClr val="accent1">
                    <a:lumMod val="75000"/>
                  </a:schemeClr>
                </a:solidFill>
                <a:latin typeface="Times New Roman" panose="02020603050405020304" pitchFamily="18" charset="0"/>
                <a:cs typeface="Times New Roman" panose="02020603050405020304" pitchFamily="18" charset="0"/>
              </a:rPr>
              <a:t>     Transformering</a:t>
            </a:r>
          </a:p>
        </p:txBody>
      </p:sp>
      <p:sp>
        <p:nvSpPr>
          <p:cNvPr id="4" name="Pladsholder til indhold 3">
            <a:extLst>
              <a:ext uri="{FF2B5EF4-FFF2-40B4-BE49-F238E27FC236}">
                <a16:creationId xmlns:a16="http://schemas.microsoft.com/office/drawing/2014/main" id="{E85D32CE-06EC-4BB6-7E2D-6FB437614C55}"/>
              </a:ext>
            </a:extLst>
          </p:cNvPr>
          <p:cNvSpPr>
            <a:spLocks noGrp="1"/>
          </p:cNvSpPr>
          <p:nvPr>
            <p:ph sz="half" idx="2"/>
          </p:nvPr>
        </p:nvSpPr>
        <p:spPr>
          <a:xfrm>
            <a:off x="5801709" y="4171952"/>
            <a:ext cx="5001274" cy="2047874"/>
          </a:xfrm>
        </p:spPr>
        <p:txBody>
          <a:bodyPr vert="horz" lIns="91440" tIns="45720" rIns="91440" bIns="45720" rtlCol="0">
            <a:normAutofit/>
          </a:bodyPr>
          <a:lstStyle/>
          <a:p>
            <a:r>
              <a:rPr lang="en-US" dirty="0" err="1">
                <a:solidFill>
                  <a:schemeClr val="accent1"/>
                </a:solidFill>
                <a:latin typeface="Times New Roman" panose="02020603050405020304" pitchFamily="18" charset="0"/>
                <a:cs typeface="Times New Roman" panose="02020603050405020304" pitchFamily="18" charset="0"/>
              </a:rPr>
              <a:t>Forvandle</a:t>
            </a:r>
            <a:r>
              <a:rPr lang="en-US" dirty="0">
                <a:solidFill>
                  <a:schemeClr val="accent1"/>
                </a:solidFill>
                <a:latin typeface="Times New Roman" panose="02020603050405020304" pitchFamily="18" charset="0"/>
                <a:cs typeface="Times New Roman" panose="02020603050405020304" pitchFamily="18" charset="0"/>
              </a:rPr>
              <a:t>  </a:t>
            </a:r>
            <a:r>
              <a:rPr lang="en-US" dirty="0" err="1">
                <a:solidFill>
                  <a:schemeClr val="accent1"/>
                </a:solidFill>
                <a:latin typeface="Times New Roman" panose="02020603050405020304" pitchFamily="18" charset="0"/>
                <a:cs typeface="Times New Roman" panose="02020603050405020304" pitchFamily="18" charset="0"/>
              </a:rPr>
              <a:t>sygdomsindsigt</a:t>
            </a:r>
            <a:r>
              <a:rPr lang="en-US" dirty="0">
                <a:solidFill>
                  <a:schemeClr val="accent1"/>
                </a:solidFill>
                <a:latin typeface="Times New Roman" panose="02020603050405020304" pitchFamily="18" charset="0"/>
                <a:cs typeface="Times New Roman" panose="02020603050405020304" pitchFamily="18" charset="0"/>
              </a:rPr>
              <a:t> </a:t>
            </a:r>
          </a:p>
          <a:p>
            <a:r>
              <a:rPr lang="en-US" dirty="0" err="1">
                <a:solidFill>
                  <a:schemeClr val="accent1"/>
                </a:solidFill>
                <a:latin typeface="Times New Roman" panose="02020603050405020304" pitchFamily="18" charset="0"/>
                <a:cs typeface="Times New Roman" panose="02020603050405020304" pitchFamily="18" charset="0"/>
              </a:rPr>
              <a:t>Flytte</a:t>
            </a:r>
            <a:r>
              <a:rPr lang="en-US" dirty="0">
                <a:solidFill>
                  <a:schemeClr val="accent1"/>
                </a:solidFill>
                <a:latin typeface="Times New Roman" panose="02020603050405020304" pitchFamily="18" charset="0"/>
                <a:cs typeface="Times New Roman" panose="02020603050405020304" pitchFamily="18" charset="0"/>
              </a:rPr>
              <a:t> </a:t>
            </a:r>
            <a:r>
              <a:rPr lang="en-US" dirty="0" err="1">
                <a:solidFill>
                  <a:schemeClr val="accent1"/>
                </a:solidFill>
                <a:latin typeface="Times New Roman" panose="02020603050405020304" pitchFamily="18" charset="0"/>
                <a:cs typeface="Times New Roman" panose="02020603050405020304" pitchFamily="18" charset="0"/>
              </a:rPr>
              <a:t>ansvar</a:t>
            </a:r>
            <a:r>
              <a:rPr lang="en-US" dirty="0">
                <a:solidFill>
                  <a:schemeClr val="accent1"/>
                </a:solidFill>
                <a:latin typeface="Times New Roman" panose="02020603050405020304" pitchFamily="18" charset="0"/>
                <a:cs typeface="Times New Roman" panose="02020603050405020304" pitchFamily="18" charset="0"/>
              </a:rPr>
              <a:t> og roller</a:t>
            </a:r>
          </a:p>
          <a:p>
            <a:r>
              <a:rPr lang="en-US" sz="2800" dirty="0" err="1">
                <a:solidFill>
                  <a:schemeClr val="accent1"/>
                </a:solidFill>
                <a:latin typeface="Times New Roman" panose="02020603050405020304" pitchFamily="18" charset="0"/>
                <a:cs typeface="Times New Roman" panose="02020603050405020304" pitchFamily="18" charset="0"/>
              </a:rPr>
              <a:t>Mødet</a:t>
            </a:r>
            <a:r>
              <a:rPr lang="en-US" sz="2800" dirty="0">
                <a:solidFill>
                  <a:schemeClr val="accent1"/>
                </a:solidFill>
                <a:latin typeface="Times New Roman" panose="02020603050405020304" pitchFamily="18" charset="0"/>
                <a:cs typeface="Times New Roman" panose="02020603050405020304" pitchFamily="18" charset="0"/>
              </a:rPr>
              <a:t> </a:t>
            </a:r>
            <a:r>
              <a:rPr lang="en-US" sz="2800" dirty="0" err="1">
                <a:solidFill>
                  <a:schemeClr val="accent1"/>
                </a:solidFill>
                <a:latin typeface="Times New Roman" panose="02020603050405020304" pitchFamily="18" charset="0"/>
                <a:cs typeface="Times New Roman" panose="02020603050405020304" pitchFamily="18" charset="0"/>
              </a:rPr>
              <a:t>mellem</a:t>
            </a:r>
            <a:r>
              <a:rPr lang="en-US" sz="2800" dirty="0">
                <a:solidFill>
                  <a:schemeClr val="accent1"/>
                </a:solidFill>
                <a:latin typeface="Times New Roman" panose="02020603050405020304" pitchFamily="18" charset="0"/>
                <a:cs typeface="Times New Roman" panose="02020603050405020304" pitchFamily="18" charset="0"/>
              </a:rPr>
              <a:t> patient og </a:t>
            </a:r>
            <a:r>
              <a:rPr lang="en-US" sz="2800" dirty="0" err="1">
                <a:solidFill>
                  <a:schemeClr val="accent1"/>
                </a:solidFill>
                <a:latin typeface="Times New Roman" panose="02020603050405020304" pitchFamily="18" charset="0"/>
                <a:cs typeface="Times New Roman" panose="02020603050405020304" pitchFamily="18" charset="0"/>
              </a:rPr>
              <a:t>sundhedsvæsenet</a:t>
            </a:r>
            <a:endParaRPr lang="en-US" sz="2800" dirty="0">
              <a:solidFill>
                <a:schemeClr val="accent1"/>
              </a:solidFill>
              <a:latin typeface="Times New Roman" panose="02020603050405020304" pitchFamily="18" charset="0"/>
              <a:cs typeface="Times New Roman" panose="02020603050405020304" pitchFamily="18" charset="0"/>
            </a:endParaRPr>
          </a:p>
          <a:p>
            <a:endParaRPr lang="en-US" dirty="0">
              <a:solidFill>
                <a:schemeClr val="accent1">
                  <a:lumMod val="75000"/>
                </a:schemeClr>
              </a:solidFill>
              <a:latin typeface="Times New Roman" panose="02020603050405020304" pitchFamily="18" charset="0"/>
              <a:cs typeface="Times New Roman" panose="02020603050405020304" pitchFamily="18" charset="0"/>
            </a:endParaRPr>
          </a:p>
          <a:p>
            <a:endParaRPr lang="en-US" sz="2000" dirty="0"/>
          </a:p>
        </p:txBody>
      </p:sp>
      <p:sp>
        <p:nvSpPr>
          <p:cNvPr id="3" name="Pladsholder til dato 2">
            <a:extLst>
              <a:ext uri="{FF2B5EF4-FFF2-40B4-BE49-F238E27FC236}">
                <a16:creationId xmlns:a16="http://schemas.microsoft.com/office/drawing/2014/main" id="{B8492CA1-1E90-4C19-BF3E-D6BF89522335}"/>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DE01B94-8695-405C-A529-BF1882A89188}"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3FEDB268-0B3F-43EB-A76C-134583CE1AB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209ECD75-4934-420D-A577-EDC69209D1A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004570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kstfelt 2">
            <a:extLst>
              <a:ext uri="{FF2B5EF4-FFF2-40B4-BE49-F238E27FC236}">
                <a16:creationId xmlns:a16="http://schemas.microsoft.com/office/drawing/2014/main" id="{F71AD7B4-F270-4E3F-9AD4-2258FB124687}"/>
              </a:ext>
            </a:extLst>
          </p:cNvPr>
          <p:cNvSpPr txBox="1"/>
          <p:nvPr/>
        </p:nvSpPr>
        <p:spPr>
          <a:xfrm>
            <a:off x="1112270" y="1785917"/>
            <a:ext cx="10215154" cy="433965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2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Jeg synes, jeg kender hospitalet bedre</a:t>
            </a:r>
            <a:endParaRPr kumimoji="0" lang="da-DK" sz="32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da-DK" sz="1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C: (I) Kan du fortælle om, hvorfor du sagde ja til at komme med i kufferten. C: Jeg blev spurgt. Så sagde jeg: ” Det vil jeg da godt” Og skal man snakke lidt om den, så vil jeg da også sige, at … jeg bliver ikke mere rask af den. Men øh </a:t>
            </a:r>
            <a:r>
              <a:rPr kumimoji="0" lang="da-DK" sz="2800" b="0" i="0" u="none" strike="noStrike" kern="1200" cap="none" spc="0" normalizeH="0" baseline="0" noProof="0" dirty="0">
                <a:ln>
                  <a:noFill/>
                </a:ln>
                <a:solidFill>
                  <a:srgbClr val="ED7D31"/>
                </a:solidFill>
                <a:effectLst/>
                <a:uLnTx/>
                <a:uFillTx/>
                <a:latin typeface="Times New Roman" panose="02020603050405020304" pitchFamily="18" charset="0"/>
                <a:ea typeface="Calibri" panose="020F0502020204030204" pitchFamily="34" charset="0"/>
                <a:cs typeface="+mn-cs"/>
              </a:rPr>
              <a:t>… jeg synes, jeg kender hospitalet bedre,</a:t>
            </a:r>
            <a:r>
              <a:rPr kumimoji="0" lang="da-DK"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sygeplejersken bedre – min kontaktperson. Jeg synes jeg har nemmere kontakt med hende på en måde, og jeg har også ringet ud nogle gange, og det er meget hurtigt at komme igennem, og det synes jeg hjælper rigtig meget. </a:t>
            </a:r>
            <a:endParaRPr kumimoji="0" lang="da-DK"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Pladsholder til dato 3">
            <a:extLst>
              <a:ext uri="{FF2B5EF4-FFF2-40B4-BE49-F238E27FC236}">
                <a16:creationId xmlns:a16="http://schemas.microsoft.com/office/drawing/2014/main" id="{2133BE45-0950-4B8C-A165-4E0A122BAF8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5282BC4-8EFC-4148-8668-2891239E0C12}"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40FB1E35-AE96-4BF6-97A3-F57222A44EF7}"/>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43676354-33B1-485B-BC89-DB7A3BA1320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157163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kstfelt 2">
            <a:extLst>
              <a:ext uri="{FF2B5EF4-FFF2-40B4-BE49-F238E27FC236}">
                <a16:creationId xmlns:a16="http://schemas.microsoft.com/office/drawing/2014/main" id="{85E3D75D-3BB9-4417-88DB-01CEF5EF6FCD}"/>
              </a:ext>
            </a:extLst>
          </p:cNvPr>
          <p:cNvSpPr txBox="1"/>
          <p:nvPr/>
        </p:nvSpPr>
        <p:spPr>
          <a:xfrm>
            <a:off x="-378823" y="1110344"/>
            <a:ext cx="11991703" cy="5841984"/>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800"/>
              </a:spcAft>
              <a:buClrTx/>
              <a:buSzTx/>
              <a:buFontTx/>
              <a:buNone/>
              <a:tabLst/>
              <a:defRPr/>
            </a:pPr>
            <a:r>
              <a:rPr kumimoji="0" lang="da-DK" sz="2400" b="1" i="0" u="none" strike="noStrike" kern="1200" cap="none" spc="0" normalizeH="0" baseline="0" noProof="0" dirty="0">
                <a:ln>
                  <a:noFill/>
                </a:ln>
                <a:solidFill>
                  <a:srgbClr val="4472C4"/>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da-DK" sz="2400" b="0" i="0" u="none" strike="noStrike" kern="1200" cap="none" spc="0" normalizeH="0" baseline="0" noProof="0" dirty="0">
                <a:ln>
                  <a:noFill/>
                </a:ln>
                <a:solidFill>
                  <a:srgbClr val="4472C4">
                    <a:lumMod val="75000"/>
                  </a:srgb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a:t>
            </a:r>
            <a:r>
              <a:rPr kumimoji="0" lang="da-DK" sz="2400" b="0" i="0" u="none" strike="noStrike" kern="1200" cap="none" spc="0" normalizeH="0" baseline="0" noProof="0" dirty="0">
                <a:ln>
                  <a:noFill/>
                </a:ln>
                <a:solidFill>
                  <a:srgbClr val="4472C4">
                    <a:lumMod val="7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rPr>
              <a:t>e tager vare på os</a:t>
            </a:r>
            <a:endParaRPr kumimoji="0" lang="da-DK" sz="2400" b="0" i="0" u="none" strike="noStrike" kern="1200" cap="none" spc="0" normalizeH="0" baseline="0" noProof="0" dirty="0">
              <a:ln>
                <a:noFill/>
              </a:ln>
              <a:solidFill>
                <a:srgbClr val="4472C4">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D: Altså jeg skal ikke vente på at komme i behandling, for det er stadigvæk kun to, der har med mig at gøre. Det er ligesom, </a:t>
            </a:r>
            <a:r>
              <a:rPr kumimoji="0" lang="da-DK" sz="2400" b="0"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de tager vare på os. </a:t>
            </a:r>
            <a:r>
              <a:rPr kumimoji="0" lang="da-DK"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På den måde kan man føle sig mere tryg. Du ved, du kan ringe og sige, jeg har det bare så dårligt. (I) Hvor mange gange om året er du indlagt med lungebetændelse. D: Sidst tilbage i nytåret. Altså jeg synes ikke, det er så slemt mere. Det var faktisk værre i starten, synes jeg. Men jeg tror også, det har noget at gøre med, at jeg er blevet bedre til at … ja til at tage mig i opløbet eller sådan. Plus at de (amb.) måske også er blevet bedre til at tage imod mig på den måde, at før oplevede jeg, at man helst sådan en øh påvisning af blodprøven, at man havde en infektion, før de gjorde noget, ikke. Og jeg kan mærke, før det kommer så slemt. Før gik der 2-3 dage, inden jeg fik penicillin. Det kostede lang tid, men til sidst fik jeg bevilliget, at jeg godt kan have en pakke liggende på min recept. Så jeg selv kan starte, hvis det nu sker i weekenden eller sådan noget.         </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 name="Pladsholder til dato 3">
            <a:extLst>
              <a:ext uri="{FF2B5EF4-FFF2-40B4-BE49-F238E27FC236}">
                <a16:creationId xmlns:a16="http://schemas.microsoft.com/office/drawing/2014/main" id="{5A43290F-899F-4F29-A80C-9395D0F52F9E}"/>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B342DE7-E7BD-47BF-8123-D5AC755783D8}"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3BE7A328-E664-4FFA-9EE4-DB8473CE8582}"/>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8911A6E4-1DD9-48DA-857C-1D280D4E9D1A}"/>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001932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81" name="Rectangle 3080">
            <a:extLst>
              <a:ext uri="{FF2B5EF4-FFF2-40B4-BE49-F238E27FC236}">
                <a16:creationId xmlns:a16="http://schemas.microsoft.com/office/drawing/2014/main" id="{79BB35BC-D5C2-4C8B-A22A-A71E619191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2DD7A5DB-817C-FAD8-951F-91FEEE4DE0B2}"/>
              </a:ext>
            </a:extLst>
          </p:cNvPr>
          <p:cNvSpPr>
            <a:spLocks noGrp="1"/>
          </p:cNvSpPr>
          <p:nvPr>
            <p:ph type="title"/>
          </p:nvPr>
        </p:nvSpPr>
        <p:spPr>
          <a:xfrm>
            <a:off x="5643154" y="365125"/>
            <a:ext cx="5710644" cy="1807305"/>
          </a:xfrm>
        </p:spPr>
        <p:txBody>
          <a:bodyPr>
            <a:normAutofit/>
          </a:bodyPr>
          <a:lstStyle/>
          <a:p>
            <a:r>
              <a:rPr lang="da-DK" b="1" dirty="0">
                <a:solidFill>
                  <a:schemeClr val="accent1">
                    <a:lumMod val="75000"/>
                  </a:schemeClr>
                </a:solidFill>
                <a:latin typeface="Times New Roman" panose="02020603050405020304" pitchFamily="18" charset="0"/>
                <a:cs typeface="Times New Roman" panose="02020603050405020304" pitchFamily="18" charset="0"/>
              </a:rPr>
              <a:t>Konstituering</a:t>
            </a:r>
          </a:p>
        </p:txBody>
      </p:sp>
      <p:pic>
        <p:nvPicPr>
          <p:cNvPr id="3074" name="Picture 2" descr="Droneplakat af Helligdomsklipperne">
            <a:extLst>
              <a:ext uri="{FF2B5EF4-FFF2-40B4-BE49-F238E27FC236}">
                <a16:creationId xmlns:a16="http://schemas.microsoft.com/office/drawing/2014/main" id="{200C889F-AD43-9F35-50CB-B1579843A46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2196" r="1" b="7718"/>
          <a:stretch/>
        </p:blipFill>
        <p:spPr bwMode="auto">
          <a:xfrm>
            <a:off x="20" y="10"/>
            <a:ext cx="6116549" cy="6857990"/>
          </a:xfrm>
          <a:custGeom>
            <a:avLst/>
            <a:gdLst/>
            <a:ahLst/>
            <a:cxnLst/>
            <a:rect l="l" t="t" r="r" b="b"/>
            <a:pathLst>
              <a:path w="6116569" h="6879321">
                <a:moveTo>
                  <a:pt x="0" y="0"/>
                </a:moveTo>
                <a:lnTo>
                  <a:pt x="2935851" y="0"/>
                </a:lnTo>
                <a:cubicBezTo>
                  <a:pt x="3035710" y="10660"/>
                  <a:pt x="3138421" y="17767"/>
                  <a:pt x="3238280" y="31980"/>
                </a:cubicBezTo>
                <a:cubicBezTo>
                  <a:pt x="3817462" y="106602"/>
                  <a:pt x="3127009" y="277163"/>
                  <a:pt x="3660541" y="550772"/>
                </a:cubicBezTo>
                <a:cubicBezTo>
                  <a:pt x="3706191" y="575645"/>
                  <a:pt x="3757546" y="579199"/>
                  <a:pt x="3808902" y="589860"/>
                </a:cubicBezTo>
                <a:cubicBezTo>
                  <a:pt x="4008620" y="625393"/>
                  <a:pt x="4211192" y="618286"/>
                  <a:pt x="4413762" y="625393"/>
                </a:cubicBezTo>
                <a:cubicBezTo>
                  <a:pt x="4465118" y="628946"/>
                  <a:pt x="4525033" y="625393"/>
                  <a:pt x="4567830" y="721333"/>
                </a:cubicBezTo>
                <a:cubicBezTo>
                  <a:pt x="4425175" y="724888"/>
                  <a:pt x="4305344" y="731994"/>
                  <a:pt x="4171247" y="792401"/>
                </a:cubicBezTo>
                <a:cubicBezTo>
                  <a:pt x="4239722" y="859916"/>
                  <a:pt x="4322462" y="795955"/>
                  <a:pt x="4376671" y="842148"/>
                </a:cubicBezTo>
                <a:cubicBezTo>
                  <a:pt x="4428027" y="888342"/>
                  <a:pt x="4470824" y="891896"/>
                  <a:pt x="4527887" y="813722"/>
                </a:cubicBezTo>
                <a:cubicBezTo>
                  <a:pt x="4556417" y="774634"/>
                  <a:pt x="4604920" y="778187"/>
                  <a:pt x="4633452" y="799508"/>
                </a:cubicBezTo>
                <a:cubicBezTo>
                  <a:pt x="4781813" y="913216"/>
                  <a:pt x="4778960" y="909662"/>
                  <a:pt x="4947293" y="870576"/>
                </a:cubicBezTo>
                <a:cubicBezTo>
                  <a:pt x="5055712" y="845701"/>
                  <a:pt x="5166983" y="806615"/>
                  <a:pt x="5263988" y="820828"/>
                </a:cubicBezTo>
                <a:cubicBezTo>
                  <a:pt x="5275401" y="867022"/>
                  <a:pt x="5263988" y="888342"/>
                  <a:pt x="5249723" y="895449"/>
                </a:cubicBezTo>
                <a:cubicBezTo>
                  <a:pt x="5021475" y="1005604"/>
                  <a:pt x="4975825" y="1122864"/>
                  <a:pt x="4744723" y="1197485"/>
                </a:cubicBezTo>
                <a:cubicBezTo>
                  <a:pt x="4724751" y="1268552"/>
                  <a:pt x="4807491" y="1275660"/>
                  <a:pt x="4767548" y="1346727"/>
                </a:cubicBezTo>
                <a:cubicBezTo>
                  <a:pt x="4693367" y="1407134"/>
                  <a:pt x="4610627" y="1346727"/>
                  <a:pt x="4539299" y="1421348"/>
                </a:cubicBezTo>
                <a:cubicBezTo>
                  <a:pt x="4550712" y="1471094"/>
                  <a:pt x="4610627" y="1432008"/>
                  <a:pt x="4607773" y="1485309"/>
                </a:cubicBezTo>
                <a:cubicBezTo>
                  <a:pt x="4604920" y="1517288"/>
                  <a:pt x="4593508" y="1527948"/>
                  <a:pt x="4579242" y="1535055"/>
                </a:cubicBezTo>
                <a:cubicBezTo>
                  <a:pt x="4776107" y="1538608"/>
                  <a:pt x="5383820" y="1574142"/>
                  <a:pt x="5278255" y="1609676"/>
                </a:cubicBezTo>
                <a:cubicBezTo>
                  <a:pt x="5418057" y="1698511"/>
                  <a:pt x="5623481" y="1609676"/>
                  <a:pt x="5771843" y="1630997"/>
                </a:cubicBezTo>
                <a:cubicBezTo>
                  <a:pt x="5925911" y="1652316"/>
                  <a:pt x="6171278" y="1719830"/>
                  <a:pt x="6105656" y="1748257"/>
                </a:cubicBezTo>
                <a:cubicBezTo>
                  <a:pt x="6031475" y="1780238"/>
                  <a:pt x="5766136" y="2146235"/>
                  <a:pt x="5691955" y="2167555"/>
                </a:cubicBezTo>
                <a:cubicBezTo>
                  <a:pt x="5606362" y="2188875"/>
                  <a:pt x="5589243" y="2217302"/>
                  <a:pt x="5475118" y="2348776"/>
                </a:cubicBezTo>
                <a:cubicBezTo>
                  <a:pt x="5398085" y="2437610"/>
                  <a:pt x="5709074" y="2238623"/>
                  <a:pt x="5826051" y="2291922"/>
                </a:cubicBezTo>
                <a:cubicBezTo>
                  <a:pt x="5868848" y="2309690"/>
                  <a:pt x="5552153" y="2554872"/>
                  <a:pt x="5552153" y="2597513"/>
                </a:cubicBezTo>
                <a:cubicBezTo>
                  <a:pt x="5549300" y="2640153"/>
                  <a:pt x="5577831" y="2647260"/>
                  <a:pt x="5603508" y="2647260"/>
                </a:cubicBezTo>
                <a:cubicBezTo>
                  <a:pt x="5660571" y="2647260"/>
                  <a:pt x="5640599" y="2686346"/>
                  <a:pt x="5700515" y="2679240"/>
                </a:cubicBezTo>
                <a:cubicBezTo>
                  <a:pt x="5523622" y="2800055"/>
                  <a:pt x="5418057" y="2778734"/>
                  <a:pt x="5246870" y="2888889"/>
                </a:cubicBezTo>
                <a:cubicBezTo>
                  <a:pt x="5164130" y="2942189"/>
                  <a:pt x="4921615" y="3119857"/>
                  <a:pt x="4836022" y="3169605"/>
                </a:cubicBezTo>
                <a:cubicBezTo>
                  <a:pt x="4801785" y="3187371"/>
                  <a:pt x="4758988" y="3173158"/>
                  <a:pt x="4736163" y="3233565"/>
                </a:cubicBezTo>
                <a:cubicBezTo>
                  <a:pt x="4770400" y="3279759"/>
                  <a:pt x="4816050" y="3254885"/>
                  <a:pt x="4853141" y="3233565"/>
                </a:cubicBezTo>
                <a:cubicBezTo>
                  <a:pt x="4944440" y="3176711"/>
                  <a:pt x="4935881" y="3190925"/>
                  <a:pt x="4944440" y="3226459"/>
                </a:cubicBezTo>
                <a:cubicBezTo>
                  <a:pt x="4972972" y="3350827"/>
                  <a:pt x="5044300" y="3308186"/>
                  <a:pt x="5109921" y="3283313"/>
                </a:cubicBezTo>
                <a:cubicBezTo>
                  <a:pt x="5303932" y="3208692"/>
                  <a:pt x="5500797" y="3215799"/>
                  <a:pt x="5694809" y="3141178"/>
                </a:cubicBezTo>
                <a:cubicBezTo>
                  <a:pt x="5714781" y="3134070"/>
                  <a:pt x="5612068" y="3283313"/>
                  <a:pt x="5566419" y="3301079"/>
                </a:cubicBezTo>
                <a:cubicBezTo>
                  <a:pt x="5515063" y="3322399"/>
                  <a:pt x="5452294" y="3311739"/>
                  <a:pt x="5415203" y="3397020"/>
                </a:cubicBezTo>
                <a:cubicBezTo>
                  <a:pt x="5477972" y="3414787"/>
                  <a:pt x="5552153" y="3372147"/>
                  <a:pt x="5612068" y="3432554"/>
                </a:cubicBezTo>
                <a:cubicBezTo>
                  <a:pt x="5469413" y="3528494"/>
                  <a:pt x="5329610" y="3535601"/>
                  <a:pt x="5206927" y="3599562"/>
                </a:cubicBezTo>
                <a:cubicBezTo>
                  <a:pt x="5192661" y="3706163"/>
                  <a:pt x="5272548" y="3663523"/>
                  <a:pt x="5301079" y="3723930"/>
                </a:cubicBezTo>
                <a:cubicBezTo>
                  <a:pt x="5072830" y="3844745"/>
                  <a:pt x="4564977" y="4232062"/>
                  <a:pt x="4507915" y="4306683"/>
                </a:cubicBezTo>
                <a:cubicBezTo>
                  <a:pt x="4390937" y="4463031"/>
                  <a:pt x="3900202" y="4562525"/>
                  <a:pt x="3982942" y="4587399"/>
                </a:cubicBezTo>
                <a:cubicBezTo>
                  <a:pt x="4051417" y="4608719"/>
                  <a:pt x="4119891" y="4587399"/>
                  <a:pt x="4185513" y="4541205"/>
                </a:cubicBezTo>
                <a:cubicBezTo>
                  <a:pt x="4291078" y="4466584"/>
                  <a:pt x="5010062" y="4523438"/>
                  <a:pt x="5212633" y="4455924"/>
                </a:cubicBezTo>
                <a:cubicBezTo>
                  <a:pt x="5241164" y="4445264"/>
                  <a:pt x="5283960" y="4409730"/>
                  <a:pt x="5312492" y="4473691"/>
                </a:cubicBezTo>
                <a:cubicBezTo>
                  <a:pt x="5098508" y="4704659"/>
                  <a:pt x="4833169" y="4654913"/>
                  <a:pt x="4596361" y="4818368"/>
                </a:cubicBezTo>
                <a:cubicBezTo>
                  <a:pt x="4684807" y="4917861"/>
                  <a:pt x="4776107" y="4907202"/>
                  <a:pt x="4873113" y="4885882"/>
                </a:cubicBezTo>
                <a:cubicBezTo>
                  <a:pt x="4895938" y="4878775"/>
                  <a:pt x="4930175" y="4871668"/>
                  <a:pt x="4935881" y="4914309"/>
                </a:cubicBezTo>
                <a:cubicBezTo>
                  <a:pt x="4941587" y="4967609"/>
                  <a:pt x="4898790" y="4978270"/>
                  <a:pt x="4873113" y="5003143"/>
                </a:cubicBezTo>
                <a:cubicBezTo>
                  <a:pt x="4833169" y="5038676"/>
                  <a:pt x="4773254" y="4999590"/>
                  <a:pt x="4721898" y="5095530"/>
                </a:cubicBezTo>
                <a:cubicBezTo>
                  <a:pt x="4873113" y="5067104"/>
                  <a:pt x="4998650" y="5020910"/>
                  <a:pt x="5132745" y="4949842"/>
                </a:cubicBezTo>
                <a:cubicBezTo>
                  <a:pt x="5121333" y="5006696"/>
                  <a:pt x="5081390" y="5035123"/>
                  <a:pt x="5101362" y="5081317"/>
                </a:cubicBezTo>
                <a:cubicBezTo>
                  <a:pt x="5118480" y="5116850"/>
                  <a:pt x="5164130" y="5131063"/>
                  <a:pt x="5138452" y="5198578"/>
                </a:cubicBezTo>
                <a:cubicBezTo>
                  <a:pt x="5067125" y="5273199"/>
                  <a:pt x="4967265" y="5258986"/>
                  <a:pt x="4904497" y="5362033"/>
                </a:cubicBezTo>
                <a:cubicBezTo>
                  <a:pt x="4818903" y="5507721"/>
                  <a:pt x="4684807" y="5564575"/>
                  <a:pt x="4579242" y="5674729"/>
                </a:cubicBezTo>
                <a:cubicBezTo>
                  <a:pt x="4545005" y="5713816"/>
                  <a:pt x="4313903" y="5841738"/>
                  <a:pt x="4253988" y="5884379"/>
                </a:cubicBezTo>
                <a:cubicBezTo>
                  <a:pt x="4168395" y="5944786"/>
                  <a:pt x="4071389" y="5966106"/>
                  <a:pt x="3985795" y="6069153"/>
                </a:cubicBezTo>
                <a:cubicBezTo>
                  <a:pt x="4065682" y="6086921"/>
                  <a:pt x="4134157" y="5990979"/>
                  <a:pt x="4231163" y="6030066"/>
                </a:cubicBezTo>
                <a:cubicBezTo>
                  <a:pt x="4074242" y="6133114"/>
                  <a:pt x="3931586" y="6182861"/>
                  <a:pt x="3814609" y="6317889"/>
                </a:cubicBezTo>
                <a:cubicBezTo>
                  <a:pt x="3800343" y="6335656"/>
                  <a:pt x="3771812" y="6332102"/>
                  <a:pt x="3751840" y="6339209"/>
                </a:cubicBezTo>
                <a:cubicBezTo>
                  <a:pt x="3529298" y="6406723"/>
                  <a:pt x="3309608" y="6467130"/>
                  <a:pt x="3089919" y="6563071"/>
                </a:cubicBezTo>
                <a:cubicBezTo>
                  <a:pt x="3041416" y="6584392"/>
                  <a:pt x="2955823" y="6595052"/>
                  <a:pt x="2961529" y="6662566"/>
                </a:cubicBezTo>
                <a:cubicBezTo>
                  <a:pt x="2972941" y="6765613"/>
                  <a:pt x="3055681" y="6687439"/>
                  <a:pt x="3107038" y="6673226"/>
                </a:cubicBezTo>
                <a:cubicBezTo>
                  <a:pt x="3269664" y="6634138"/>
                  <a:pt x="3432292" y="6570178"/>
                  <a:pt x="3594919" y="6591499"/>
                </a:cubicBezTo>
                <a:cubicBezTo>
                  <a:pt x="3483648" y="6637693"/>
                  <a:pt x="3372376" y="6680332"/>
                  <a:pt x="3261106" y="6726527"/>
                </a:cubicBezTo>
                <a:cubicBezTo>
                  <a:pt x="3386642" y="6705206"/>
                  <a:pt x="3495061" y="6786934"/>
                  <a:pt x="3620597" y="6740740"/>
                </a:cubicBezTo>
                <a:cubicBezTo>
                  <a:pt x="3660541" y="6726527"/>
                  <a:pt x="3700484" y="6765613"/>
                  <a:pt x="3703337" y="6826020"/>
                </a:cubicBezTo>
                <a:cubicBezTo>
                  <a:pt x="3706191" y="6847340"/>
                  <a:pt x="3700484" y="6865108"/>
                  <a:pt x="3689072" y="6879321"/>
                </a:cubicBezTo>
                <a:lnTo>
                  <a:pt x="0" y="6879321"/>
                </a:lnTo>
                <a:close/>
              </a:path>
            </a:pathLst>
          </a:custGeom>
          <a:noFill/>
          <a:extLst>
            <a:ext uri="{909E8E84-426E-40DD-AFC4-6F175D3DCCD1}">
              <a14:hiddenFill xmlns:a14="http://schemas.microsoft.com/office/drawing/2010/main">
                <a:solidFill>
                  <a:srgbClr val="FFFFFF"/>
                </a:solidFill>
              </a14:hiddenFill>
            </a:ext>
          </a:extLst>
        </p:spPr>
      </p:pic>
      <p:sp>
        <p:nvSpPr>
          <p:cNvPr id="3078" name="Content Placeholder 3077">
            <a:extLst>
              <a:ext uri="{FF2B5EF4-FFF2-40B4-BE49-F238E27FC236}">
                <a16:creationId xmlns:a16="http://schemas.microsoft.com/office/drawing/2014/main" id="{8F09FFCE-DF4D-0195-53CD-133932394E30}"/>
              </a:ext>
            </a:extLst>
          </p:cNvPr>
          <p:cNvSpPr>
            <a:spLocks noGrp="1"/>
          </p:cNvSpPr>
          <p:nvPr>
            <p:ph idx="1"/>
          </p:nvPr>
        </p:nvSpPr>
        <p:spPr>
          <a:xfrm>
            <a:off x="5434149" y="2333297"/>
            <a:ext cx="5919649" cy="3843666"/>
          </a:xfrm>
        </p:spPr>
        <p:txBody>
          <a:bodyPr>
            <a:normAutofit/>
          </a:bodyPr>
          <a:lstStyle/>
          <a:p>
            <a:endParaRPr lang="en-US" sz="2000" dirty="0"/>
          </a:p>
          <a:p>
            <a:r>
              <a:rPr lang="en-US" sz="2400" dirty="0" err="1"/>
              <a:t>Ændringer</a:t>
            </a:r>
            <a:r>
              <a:rPr lang="en-US" sz="2400" dirty="0"/>
              <a:t> der </a:t>
            </a:r>
            <a:r>
              <a:rPr lang="en-US" sz="2400" dirty="0" err="1"/>
              <a:t>griber</a:t>
            </a:r>
            <a:r>
              <a:rPr lang="en-US" sz="2400" dirty="0"/>
              <a:t> </a:t>
            </a:r>
            <a:r>
              <a:rPr lang="en-US" sz="2400" dirty="0" err="1"/>
              <a:t>ind</a:t>
            </a:r>
            <a:r>
              <a:rPr lang="en-US" sz="2400" dirty="0"/>
              <a:t> i:</a:t>
            </a:r>
          </a:p>
          <a:p>
            <a:r>
              <a:rPr lang="en-US" sz="2400" dirty="0" err="1"/>
              <a:t>Arbejdsgange</a:t>
            </a:r>
            <a:r>
              <a:rPr lang="en-US" sz="2400" dirty="0"/>
              <a:t> </a:t>
            </a:r>
          </a:p>
          <a:p>
            <a:r>
              <a:rPr lang="en-US" sz="2400" dirty="0"/>
              <a:t> </a:t>
            </a:r>
            <a:r>
              <a:rPr lang="en-US" sz="2400" dirty="0" err="1"/>
              <a:t>IOrganisering</a:t>
            </a:r>
            <a:endParaRPr lang="en-US" sz="2400" dirty="0"/>
          </a:p>
          <a:p>
            <a:r>
              <a:rPr lang="en-US" sz="2400" dirty="0" err="1"/>
              <a:t>Ansvarsfordeling</a:t>
            </a:r>
            <a:endParaRPr lang="en-US" sz="2400" dirty="0"/>
          </a:p>
          <a:p>
            <a:r>
              <a:rPr lang="en-US" sz="2400" dirty="0" err="1"/>
              <a:t>Selvforståelse</a:t>
            </a:r>
            <a:r>
              <a:rPr lang="en-US" sz="2400" dirty="0"/>
              <a:t> </a:t>
            </a:r>
            <a:r>
              <a:rPr lang="en-US" sz="2400" dirty="0" err="1"/>
              <a:t>som</a:t>
            </a:r>
            <a:r>
              <a:rPr lang="en-US" sz="2400" dirty="0"/>
              <a:t> </a:t>
            </a:r>
            <a:r>
              <a:rPr lang="en-US" sz="2400" dirty="0" err="1"/>
              <a:t>sundhedsvæsen</a:t>
            </a:r>
            <a:endParaRPr lang="en-US" sz="2400" dirty="0"/>
          </a:p>
        </p:txBody>
      </p:sp>
      <p:sp>
        <p:nvSpPr>
          <p:cNvPr id="3" name="Pladsholder til dato 2">
            <a:extLst>
              <a:ext uri="{FF2B5EF4-FFF2-40B4-BE49-F238E27FC236}">
                <a16:creationId xmlns:a16="http://schemas.microsoft.com/office/drawing/2014/main" id="{43E363B3-EC4C-4230-8AC5-C6682804566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B03233C-0935-40B1-A43E-CE2D8F478E5F}"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Pladsholder til sidefod 3">
            <a:extLst>
              <a:ext uri="{FF2B5EF4-FFF2-40B4-BE49-F238E27FC236}">
                <a16:creationId xmlns:a16="http://schemas.microsoft.com/office/drawing/2014/main" id="{33F9AC2E-F66B-4A20-B594-EE3BE519E74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lidenummer 4">
            <a:extLst>
              <a:ext uri="{FF2B5EF4-FFF2-40B4-BE49-F238E27FC236}">
                <a16:creationId xmlns:a16="http://schemas.microsoft.com/office/drawing/2014/main" id="{5AED2CA5-D113-4E91-8C5A-616F4765352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090833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271" name="Rectangle 11270">
            <a:extLst>
              <a:ext uri="{FF2B5EF4-FFF2-40B4-BE49-F238E27FC236}">
                <a16:creationId xmlns:a16="http://schemas.microsoft.com/office/drawing/2014/main" id="{3346177D-ADC4-4968-B747-5CFCD390B5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C307D083-F512-FC2C-9721-08E9980F8993}"/>
              </a:ext>
            </a:extLst>
          </p:cNvPr>
          <p:cNvSpPr>
            <a:spLocks noGrp="1"/>
          </p:cNvSpPr>
          <p:nvPr>
            <p:ph type="title"/>
          </p:nvPr>
        </p:nvSpPr>
        <p:spPr>
          <a:xfrm>
            <a:off x="5596501" y="489508"/>
            <a:ext cx="5754896" cy="1667569"/>
          </a:xfrm>
        </p:spPr>
        <p:txBody>
          <a:bodyPr vert="horz" lIns="91440" tIns="45720" rIns="91440" bIns="45720" rtlCol="0" anchor="b">
            <a:normAutofit/>
          </a:bodyPr>
          <a:lstStyle/>
          <a:p>
            <a:r>
              <a:rPr lang="da-DK" sz="3200" b="1" dirty="0">
                <a:solidFill>
                  <a:schemeClr val="accent1">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Behovet for hjælp</a:t>
            </a:r>
            <a:r>
              <a:rPr lang="da-DK" sz="1800" dirty="0">
                <a:effectLst/>
                <a:latin typeface="Calibri" panose="020F0502020204030204" pitchFamily="34" charset="0"/>
                <a:ea typeface="Calibri" panose="020F0502020204030204" pitchFamily="34" charset="0"/>
                <a:cs typeface="Times New Roman" panose="02020603050405020304" pitchFamily="18" charset="0"/>
              </a:rPr>
              <a:t>.</a:t>
            </a:r>
            <a:endParaRPr lang="en-US" sz="4000" kern="1200" dirty="0">
              <a:solidFill>
                <a:schemeClr val="tx1"/>
              </a:solidFill>
              <a:latin typeface="+mj-lt"/>
              <a:ea typeface="+mj-ea"/>
              <a:cs typeface="+mj-cs"/>
            </a:endParaRPr>
          </a:p>
        </p:txBody>
      </p:sp>
      <p:pic>
        <p:nvPicPr>
          <p:cNvPr id="11266" name="Picture 2" descr="Træ, Død, Bornholm">
            <a:extLst>
              <a:ext uri="{FF2B5EF4-FFF2-40B4-BE49-F238E27FC236}">
                <a16:creationId xmlns:a16="http://schemas.microsoft.com/office/drawing/2014/main" id="{BD03CA70-9131-4170-CB08-A97197A8A921}"/>
              </a:ext>
            </a:extLst>
          </p:cNvPr>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tretch>
            <a:fillRect/>
          </a:stretch>
        </p:blipFill>
        <p:spPr bwMode="auto">
          <a:xfrm>
            <a:off x="1285328" y="918640"/>
            <a:ext cx="3441768" cy="4589025"/>
          </a:xfrm>
          <a:prstGeom prst="rect">
            <a:avLst/>
          </a:prstGeom>
          <a:noFill/>
          <a:extLst>
            <a:ext uri="{909E8E84-426E-40DD-AFC4-6F175D3DCCD1}">
              <a14:hiddenFill xmlns:a14="http://schemas.microsoft.com/office/drawing/2010/main">
                <a:solidFill>
                  <a:srgbClr val="FFFFFF"/>
                </a:solidFill>
              </a14:hiddenFill>
            </a:ext>
          </a:extLst>
        </p:spPr>
      </p:pic>
      <p:sp>
        <p:nvSpPr>
          <p:cNvPr id="4" name="Pladsholder til indhold 3">
            <a:extLst>
              <a:ext uri="{FF2B5EF4-FFF2-40B4-BE49-F238E27FC236}">
                <a16:creationId xmlns:a16="http://schemas.microsoft.com/office/drawing/2014/main" id="{5BC46EFB-D392-532D-61A7-8D5C42F1B61A}"/>
              </a:ext>
            </a:extLst>
          </p:cNvPr>
          <p:cNvSpPr>
            <a:spLocks noGrp="1"/>
          </p:cNvSpPr>
          <p:nvPr>
            <p:ph sz="half" idx="2"/>
          </p:nvPr>
        </p:nvSpPr>
        <p:spPr>
          <a:xfrm>
            <a:off x="5596502" y="2405894"/>
            <a:ext cx="5754896" cy="3197464"/>
          </a:xfrm>
        </p:spPr>
        <p:txBody>
          <a:bodyPr vert="horz" lIns="91440" tIns="45720" rIns="91440" bIns="45720" rtlCol="0" anchor="t">
            <a:normAutofit/>
          </a:bodyPr>
          <a:lstStyle/>
          <a:p>
            <a:r>
              <a:rPr lang="en-US" sz="3600" dirty="0" err="1"/>
              <a:t>Pårørende</a:t>
            </a:r>
            <a:endParaRPr lang="en-US" sz="3600" dirty="0"/>
          </a:p>
          <a:p>
            <a:r>
              <a:rPr lang="en-US" sz="3600" dirty="0" err="1"/>
              <a:t>Hjemmeplejen</a:t>
            </a:r>
            <a:endParaRPr lang="en-US" sz="3600" dirty="0"/>
          </a:p>
        </p:txBody>
      </p:sp>
      <p:sp>
        <p:nvSpPr>
          <p:cNvPr id="11273" name="Rectangle 11272">
            <a:extLst>
              <a:ext uri="{FF2B5EF4-FFF2-40B4-BE49-F238E27FC236}">
                <a16:creationId xmlns:a16="http://schemas.microsoft.com/office/drawing/2014/main" id="{0844A943-BF79-4FEA-ABB1-3BD54D2366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0" y="6400799"/>
            <a:ext cx="12192000" cy="456773"/>
          </a:xfrm>
          <a:prstGeom prst="rect">
            <a:avLst/>
          </a:prstGeom>
          <a:gradFill>
            <a:gsLst>
              <a:gs pos="0">
                <a:schemeClr val="accent1"/>
              </a:gs>
              <a:gs pos="90000">
                <a:srgbClr val="000000"/>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75" name="Rectangle 11274">
            <a:extLst>
              <a:ext uri="{FF2B5EF4-FFF2-40B4-BE49-F238E27FC236}">
                <a16:creationId xmlns:a16="http://schemas.microsoft.com/office/drawing/2014/main" id="{6437CC72-F4A8-4DC3-AFAB-D22C482C81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038600" y="6400799"/>
            <a:ext cx="8153398" cy="456772"/>
          </a:xfrm>
          <a:prstGeom prst="rect">
            <a:avLst/>
          </a:prstGeom>
          <a:gradFill>
            <a:gsLst>
              <a:gs pos="0">
                <a:srgbClr val="000000">
                  <a:alpha val="50000"/>
                </a:srgbClr>
              </a:gs>
              <a:gs pos="100000">
                <a:schemeClr val="accent1">
                  <a:lumMod val="7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Pladsholder til dato 2">
            <a:extLst>
              <a:ext uri="{FF2B5EF4-FFF2-40B4-BE49-F238E27FC236}">
                <a16:creationId xmlns:a16="http://schemas.microsoft.com/office/drawing/2014/main" id="{F2DA52DA-B472-4E6C-804D-B3C7CC864A0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89A8871-065B-497A-BAD0-3708A9C3C761}"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00B81094-6142-4921-BA15-2320FC5287C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2E285857-F290-41B9-8AF8-53AE2F87F87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024461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kstfelt 2">
            <a:extLst>
              <a:ext uri="{FF2B5EF4-FFF2-40B4-BE49-F238E27FC236}">
                <a16:creationId xmlns:a16="http://schemas.microsoft.com/office/drawing/2014/main" id="{3E1D1713-0CC6-40DE-A691-8E595FB074BA}"/>
              </a:ext>
            </a:extLst>
          </p:cNvPr>
          <p:cNvSpPr txBox="1"/>
          <p:nvPr/>
        </p:nvSpPr>
        <p:spPr>
          <a:xfrm>
            <a:off x="419725" y="502850"/>
            <a:ext cx="11182662" cy="5650073"/>
          </a:xfrm>
          <a:prstGeom prst="rect">
            <a:avLst/>
          </a:prstGeom>
          <a:noFill/>
        </p:spPr>
        <p:txBody>
          <a:bodyPr wrap="square">
            <a:spAutoFit/>
          </a:bodyPr>
          <a:lstStyle/>
          <a:p>
            <a:pPr marL="828040" marR="0" lvl="0" indent="0" algn="l" defTabSz="914400" rtl="0" eaLnBrk="1" fontAlgn="auto" latinLnBrk="0" hangingPunct="1">
              <a:lnSpc>
                <a:spcPct val="115000"/>
              </a:lnSpc>
              <a:spcBef>
                <a:spcPts val="0"/>
              </a:spcBef>
              <a:spcAft>
                <a:spcPts val="800"/>
              </a:spcAft>
              <a:buClrTx/>
              <a:buSzTx/>
              <a:buFontTx/>
              <a:buNone/>
              <a:tabLst/>
              <a:defRPr/>
            </a:pPr>
            <a:r>
              <a:rPr kumimoji="0" lang="da-DK" sz="24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Så ender jeg på plejehjem.</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400" b="0"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L</a:t>
            </a:r>
            <a:r>
              <a:rPr kumimoji="0" lang="da-DK"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Jeg er meget glad for min hustru. Ellers var jeg ilde stedt. Det var jeg altså. Så havde jeg ikke siddet her, i hvert fald. Så… ja. (I) Det er godt du har hende. L: Ja for satan, det sætter jeg pris på! Hende vil jeg ikke af med. Bestemt ikke. (I) Men jeg tror heller ikke, hun vil af med dig? L: Bestemt ikke. Jeg tror godt, hun kan lide mig lidt (griner hjerteligt). Jo, jo, jo vi har det fint. Og vi har som sagt indrettet os på hverdagen, så det hele fungerer. Altså… hvis jeg var… men jeg kan jo slet ikke klare mig alene. Så ender jeg på plejehjem. Og det vil jeg helst ikke... helst ikke.   </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4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4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Det ordner vi selv</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C: (I) Har i hjælp fra kommunen. C: Nej, vi bad om det lige fra hospitalet. Da hun kom her, blev vi enige om, at det ordner vi selv. Min kone sorterer medicinen. I dag ved jeg sgu ikke, hvad jeg får </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 name="Pladsholder til dato 3">
            <a:extLst>
              <a:ext uri="{FF2B5EF4-FFF2-40B4-BE49-F238E27FC236}">
                <a16:creationId xmlns:a16="http://schemas.microsoft.com/office/drawing/2014/main" id="{34F5346C-382F-4F68-8886-0AAF04467CA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B5A2AA2-2BC8-433F-9923-403396EB3519}"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6C2B63F6-5ED8-4A02-AA5D-0F25772D040B}"/>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6D04695B-7CE3-4DFA-9A18-E62E47DB7DF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215075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kstfelt 2">
            <a:extLst>
              <a:ext uri="{FF2B5EF4-FFF2-40B4-BE49-F238E27FC236}">
                <a16:creationId xmlns:a16="http://schemas.microsoft.com/office/drawing/2014/main" id="{CDEBDD4B-990F-41C3-A83C-2B5AA9CAF3A6}"/>
              </a:ext>
            </a:extLst>
          </p:cNvPr>
          <p:cNvSpPr txBox="1"/>
          <p:nvPr/>
        </p:nvSpPr>
        <p:spPr>
          <a:xfrm>
            <a:off x="565079" y="2287665"/>
            <a:ext cx="10089222" cy="2938305"/>
          </a:xfrm>
          <a:prstGeom prst="rect">
            <a:avLst/>
          </a:prstGeom>
          <a:noFill/>
        </p:spPr>
        <p:txBody>
          <a:bodyPr wrap="square">
            <a:spAutoFit/>
          </a:bodyPr>
          <a:lstStyle/>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8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Han hjælper med alt</a:t>
            </a:r>
            <a:endParaRPr kumimoji="0" lang="da-DK"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K: Det er altså mest ham (manden), der hjælper. </a:t>
            </a:r>
            <a:r>
              <a:rPr kumimoji="0" lang="da-DK" sz="2800" b="0"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Han hjælper med alt. </a:t>
            </a:r>
            <a:r>
              <a:rPr kumimoji="0" lang="da-DK"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Vir: jeg er kun 71, så jeg kan sagtens hjælpe. K: Men hvis der er noget, har vi børn, der kommer og hjælper. Den ene datter hjælper altså med sådan noget teknik... Men vi klarer sådan set os selv, det synes jeg …. er bedst…</a:t>
            </a:r>
            <a:endParaRPr kumimoji="0" lang="da-DK"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 name="Pladsholder til dato 3">
            <a:extLst>
              <a:ext uri="{FF2B5EF4-FFF2-40B4-BE49-F238E27FC236}">
                <a16:creationId xmlns:a16="http://schemas.microsoft.com/office/drawing/2014/main" id="{8FA1AB15-FADC-43E1-A6FE-3CF522F2B2E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18DF530-94C6-4A08-9B10-DBD4A1B830E1}"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97ABBF7D-B1E9-4494-BFB9-BE18BFC91A4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AAD864C9-5E92-4E5D-86AA-FA458054948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286605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kstfelt 2">
            <a:extLst>
              <a:ext uri="{FF2B5EF4-FFF2-40B4-BE49-F238E27FC236}">
                <a16:creationId xmlns:a16="http://schemas.microsoft.com/office/drawing/2014/main" id="{F1C6EF75-D29F-41CD-AE62-0B26C1B0DEEE}"/>
              </a:ext>
            </a:extLst>
          </p:cNvPr>
          <p:cNvSpPr txBox="1"/>
          <p:nvPr/>
        </p:nvSpPr>
        <p:spPr>
          <a:xfrm>
            <a:off x="-1" y="-60157"/>
            <a:ext cx="10787865" cy="6527813"/>
          </a:xfrm>
          <a:prstGeom prst="rect">
            <a:avLst/>
          </a:prstGeom>
          <a:noFill/>
        </p:spPr>
        <p:txBody>
          <a:bodyPr wrap="square">
            <a:spAutoFit/>
          </a:bodyPr>
          <a:lstStyle/>
          <a:p>
            <a:pPr marL="828040" marR="0" lvl="0" indent="0" algn="l" defTabSz="914400" rtl="0" eaLnBrk="1" fontAlgn="auto" latinLnBrk="0" hangingPunct="1">
              <a:lnSpc>
                <a:spcPct val="115000"/>
              </a:lnSpc>
              <a:spcBef>
                <a:spcPts val="0"/>
              </a:spcBef>
              <a:spcAft>
                <a:spcPts val="800"/>
              </a:spcAft>
              <a:buClrTx/>
              <a:buSzTx/>
              <a:buFontTx/>
              <a:buNone/>
              <a:tabLst/>
              <a:defRPr/>
            </a:pPr>
            <a:r>
              <a:rPr kumimoji="0" lang="da-DK" sz="24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Så jeg synes egentlig, de tvang mig ud i nogen situationer</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D: (I) Får du hjælp fra hjemmeplejen. Det fik jeg i starten, da jeg kom hjem, ikke. Men nu har jeg kun rengøring… og det passer mig meget godt. Fordi jeg synes faktisk også, det var stressende… det der at have en masse forskellige mennesker rendende og hele tiden skulle forklare – og de havde alle sammen travlt med, at jeg skulle blive mig selv igen, ikke. Så jeg kunne klare det, ikke. Det lå ligesom under overfladen, ikke. Der var også et kæmpeproblem, mens jeg havde hjemmehjælp, fordi de også skulle lave maden til mig. Jeg gik rundt og havde ilt i næsen hele tiden, ikke. At gå med en rollator og så en ilt-slange efter sig. Altså det er næsten umuligt, ikke. Og de ville, jeg selv skulle gå med maden. Hvor fanden, hvor skal jeg gøre af det, ikke? Så faktisk på de tre måneder … nej så længe var det ikke, tre uger? … det endte med, at jeg måtte købe et bord til min rollator, så jeg kunne gå ind med maden selv og købe en badebørste, fordi det kunne de virkelig ikke hjælpe mig med, bare fordi jeg ikke kunne nå om på ryggen. Det var der jo mange mennesker, der ikke kunne. </a:t>
            </a:r>
            <a:r>
              <a:rPr kumimoji="0" lang="da-DK" sz="2400" b="0"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Så jeg synes egentlig, de tvang mig ud i nogen situationer,</a:t>
            </a:r>
            <a:r>
              <a:rPr kumimoji="0" lang="da-DK"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som jeg…  </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 name="Pladsholder til dato 3">
            <a:extLst>
              <a:ext uri="{FF2B5EF4-FFF2-40B4-BE49-F238E27FC236}">
                <a16:creationId xmlns:a16="http://schemas.microsoft.com/office/drawing/2014/main" id="{5DF3B9D2-A863-458C-B04D-9515B2F51D1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AA60422-1E8B-4164-BFF1-F3F5D4013202}"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FF33202D-521D-46E4-9D5D-C7291EC0EC5A}"/>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40A7C5E8-1D91-4D1B-B3C7-F4014EE49F9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108562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B7AD9F6-8CE7-4299-8FC6-328F4DCD3F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D6DB2813-2201-4CEC-A17F-0F7DF882E6AD}"/>
              </a:ext>
            </a:extLst>
          </p:cNvPr>
          <p:cNvSpPr>
            <a:spLocks noGrp="1"/>
          </p:cNvSpPr>
          <p:nvPr>
            <p:ph type="ctrTitle"/>
          </p:nvPr>
        </p:nvSpPr>
        <p:spPr>
          <a:xfrm>
            <a:off x="5297762" y="640080"/>
            <a:ext cx="6251110" cy="3566160"/>
          </a:xfrm>
        </p:spPr>
        <p:txBody>
          <a:bodyPr anchor="b">
            <a:normAutofit fontScale="90000"/>
          </a:bodyPr>
          <a:lstStyle/>
          <a:p>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br>
              <a:rPr lang="da-DK" sz="1800" dirty="0"/>
            </a:br>
            <a:endParaRPr lang="da-DK" sz="1800" dirty="0"/>
          </a:p>
        </p:txBody>
      </p:sp>
      <p:sp>
        <p:nvSpPr>
          <p:cNvPr id="3" name="Undertitel 2">
            <a:extLst>
              <a:ext uri="{FF2B5EF4-FFF2-40B4-BE49-F238E27FC236}">
                <a16:creationId xmlns:a16="http://schemas.microsoft.com/office/drawing/2014/main" id="{3FC38910-6333-4110-BD19-EC666676A448}"/>
              </a:ext>
            </a:extLst>
          </p:cNvPr>
          <p:cNvSpPr>
            <a:spLocks noGrp="1"/>
          </p:cNvSpPr>
          <p:nvPr>
            <p:ph type="subTitle" idx="1"/>
          </p:nvPr>
        </p:nvSpPr>
        <p:spPr>
          <a:xfrm>
            <a:off x="4579950" y="3935896"/>
            <a:ext cx="7471326" cy="2811581"/>
          </a:xfrm>
        </p:spPr>
        <p:txBody>
          <a:bodyPr>
            <a:normAutofit/>
          </a:bodyPr>
          <a:lstStyle/>
          <a:p>
            <a:pPr algn="l"/>
            <a:r>
              <a:rPr lang="da-DK" sz="2000" b="1" dirty="0">
                <a:solidFill>
                  <a:schemeClr val="bg1"/>
                </a:solidFill>
              </a:rPr>
              <a:t>	    Fagforskningsdag 27. april 2023</a:t>
            </a:r>
            <a:endParaRPr lang="da-DK" sz="2000" dirty="0"/>
          </a:p>
        </p:txBody>
      </p:sp>
      <p:pic>
        <p:nvPicPr>
          <p:cNvPr id="5" name="Billede 4">
            <a:extLst>
              <a:ext uri="{FF2B5EF4-FFF2-40B4-BE49-F238E27FC236}">
                <a16:creationId xmlns:a16="http://schemas.microsoft.com/office/drawing/2014/main" id="{C7AAB959-C801-483A-B2F5-26DE57654931}"/>
              </a:ext>
            </a:extLst>
          </p:cNvPr>
          <p:cNvPicPr>
            <a:picLocks noChangeAspect="1"/>
          </p:cNvPicPr>
          <p:nvPr/>
        </p:nvPicPr>
        <p:blipFill rotWithShape="1">
          <a:blip r:embed="rId2">
            <a:extLst>
              <a:ext uri="{28A0092B-C50C-407E-A947-70E740481C1C}">
                <a14:useLocalDpi xmlns:a14="http://schemas.microsoft.com/office/drawing/2010/main" val="0"/>
              </a:ext>
            </a:extLst>
          </a:blip>
          <a:srcRect r="-1" b="1709"/>
          <a:stretch/>
        </p:blipFill>
        <p:spPr>
          <a:xfrm>
            <a:off x="1" y="10"/>
            <a:ext cx="4657344" cy="6857990"/>
          </a:xfrm>
          <a:custGeom>
            <a:avLst/>
            <a:gdLst/>
            <a:ahLst/>
            <a:cxnLst/>
            <a:rect l="l" t="t" r="r" b="b"/>
            <a:pathLst>
              <a:path w="4657344" h="6858000">
                <a:moveTo>
                  <a:pt x="0" y="0"/>
                </a:moveTo>
                <a:lnTo>
                  <a:pt x="3429755" y="0"/>
                </a:lnTo>
                <a:lnTo>
                  <a:pt x="3526016" y="148742"/>
                </a:lnTo>
                <a:cubicBezTo>
                  <a:pt x="3657740" y="365513"/>
                  <a:pt x="3777402" y="589569"/>
                  <a:pt x="3886489" y="819975"/>
                </a:cubicBezTo>
                <a:cubicBezTo>
                  <a:pt x="3891856" y="833492"/>
                  <a:pt x="3900663" y="845393"/>
                  <a:pt x="3912049" y="854514"/>
                </a:cubicBezTo>
                <a:cubicBezTo>
                  <a:pt x="3897352" y="819849"/>
                  <a:pt x="3883037" y="784928"/>
                  <a:pt x="3868083" y="750263"/>
                </a:cubicBezTo>
                <a:cubicBezTo>
                  <a:pt x="3806989" y="608712"/>
                  <a:pt x="3742478" y="469145"/>
                  <a:pt x="3674155" y="331786"/>
                </a:cubicBezTo>
                <a:lnTo>
                  <a:pt x="3496656" y="0"/>
                </a:lnTo>
                <a:lnTo>
                  <a:pt x="3554371" y="0"/>
                </a:lnTo>
                <a:lnTo>
                  <a:pt x="3661621" y="196614"/>
                </a:lnTo>
                <a:cubicBezTo>
                  <a:pt x="3856899" y="573253"/>
                  <a:pt x="4021071" y="966066"/>
                  <a:pt x="4161279" y="1371196"/>
                </a:cubicBezTo>
                <a:cubicBezTo>
                  <a:pt x="4379525" y="2007265"/>
                  <a:pt x="4530141" y="2664286"/>
                  <a:pt x="4610660" y="3331516"/>
                </a:cubicBezTo>
                <a:cubicBezTo>
                  <a:pt x="4652837" y="3672965"/>
                  <a:pt x="4671625" y="4013908"/>
                  <a:pt x="4645040" y="4357388"/>
                </a:cubicBezTo>
                <a:cubicBezTo>
                  <a:pt x="4613599" y="4758899"/>
                  <a:pt x="4566181" y="5157998"/>
                  <a:pt x="4485789" y="5552906"/>
                </a:cubicBezTo>
                <a:cubicBezTo>
                  <a:pt x="4397121" y="5988893"/>
                  <a:pt x="4276748" y="6414594"/>
                  <a:pt x="4117769" y="6828295"/>
                </a:cubicBezTo>
                <a:lnTo>
                  <a:pt x="4105288" y="6858000"/>
                </a:lnTo>
                <a:lnTo>
                  <a:pt x="4052520" y="6858000"/>
                </a:lnTo>
                <a:lnTo>
                  <a:pt x="4059369" y="6841549"/>
                </a:lnTo>
                <a:cubicBezTo>
                  <a:pt x="4147276" y="6614016"/>
                  <a:pt x="4224193" y="6380817"/>
                  <a:pt x="4291518" y="6142729"/>
                </a:cubicBezTo>
                <a:cubicBezTo>
                  <a:pt x="4350055" y="5935370"/>
                  <a:pt x="4393256" y="5723695"/>
                  <a:pt x="4443357" y="5513923"/>
                </a:cubicBezTo>
                <a:cubicBezTo>
                  <a:pt x="4444541" y="5502788"/>
                  <a:pt x="4445137" y="5491601"/>
                  <a:pt x="4445146" y="5480401"/>
                </a:cubicBezTo>
                <a:cubicBezTo>
                  <a:pt x="4408465" y="5607635"/>
                  <a:pt x="4379196" y="5719759"/>
                  <a:pt x="4344559" y="5830359"/>
                </a:cubicBezTo>
                <a:cubicBezTo>
                  <a:pt x="4254261" y="6118381"/>
                  <a:pt x="4150112" y="6398531"/>
                  <a:pt x="4031702" y="6670527"/>
                </a:cubicBezTo>
                <a:lnTo>
                  <a:pt x="3943824" y="6858000"/>
                </a:lnTo>
                <a:lnTo>
                  <a:pt x="0" y="6858000"/>
                </a:lnTo>
                <a:close/>
              </a:path>
            </a:pathLst>
          </a:custGeom>
        </p:spPr>
      </p:pic>
      <p:sp>
        <p:nvSpPr>
          <p:cNvPr id="12" name="sketchy line">
            <a:extLst>
              <a:ext uri="{FF2B5EF4-FFF2-40B4-BE49-F238E27FC236}">
                <a16:creationId xmlns:a16="http://schemas.microsoft.com/office/drawing/2014/main" id="{F49775AF-8896-43EE-92C6-83497D6DC5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412862" y="4409267"/>
            <a:ext cx="4243589" cy="18288"/>
          </a:xfrm>
          <a:custGeom>
            <a:avLst/>
            <a:gdLst>
              <a:gd name="connsiteX0" fmla="*/ 0 w 4243589"/>
              <a:gd name="connsiteY0" fmla="*/ 0 h 18288"/>
              <a:gd name="connsiteX1" fmla="*/ 563791 w 4243589"/>
              <a:gd name="connsiteY1" fmla="*/ 0 h 18288"/>
              <a:gd name="connsiteX2" fmla="*/ 1042710 w 4243589"/>
              <a:gd name="connsiteY2" fmla="*/ 0 h 18288"/>
              <a:gd name="connsiteX3" fmla="*/ 1564066 w 4243589"/>
              <a:gd name="connsiteY3" fmla="*/ 0 h 18288"/>
              <a:gd name="connsiteX4" fmla="*/ 2212729 w 4243589"/>
              <a:gd name="connsiteY4" fmla="*/ 0 h 18288"/>
              <a:gd name="connsiteX5" fmla="*/ 2776520 w 4243589"/>
              <a:gd name="connsiteY5" fmla="*/ 0 h 18288"/>
              <a:gd name="connsiteX6" fmla="*/ 3297875 w 4243589"/>
              <a:gd name="connsiteY6" fmla="*/ 0 h 18288"/>
              <a:gd name="connsiteX7" fmla="*/ 4243589 w 4243589"/>
              <a:gd name="connsiteY7" fmla="*/ 0 h 18288"/>
              <a:gd name="connsiteX8" fmla="*/ 4243589 w 4243589"/>
              <a:gd name="connsiteY8" fmla="*/ 18288 h 18288"/>
              <a:gd name="connsiteX9" fmla="*/ 3637362 w 4243589"/>
              <a:gd name="connsiteY9" fmla="*/ 18288 h 18288"/>
              <a:gd name="connsiteX10" fmla="*/ 3116007 w 4243589"/>
              <a:gd name="connsiteY10" fmla="*/ 18288 h 18288"/>
              <a:gd name="connsiteX11" fmla="*/ 2424908 w 4243589"/>
              <a:gd name="connsiteY11" fmla="*/ 18288 h 18288"/>
              <a:gd name="connsiteX12" fmla="*/ 1861117 w 4243589"/>
              <a:gd name="connsiteY12" fmla="*/ 18288 h 18288"/>
              <a:gd name="connsiteX13" fmla="*/ 1382198 w 4243589"/>
              <a:gd name="connsiteY13" fmla="*/ 18288 h 18288"/>
              <a:gd name="connsiteX14" fmla="*/ 733535 w 4243589"/>
              <a:gd name="connsiteY14" fmla="*/ 18288 h 18288"/>
              <a:gd name="connsiteX15" fmla="*/ 0 w 4243589"/>
              <a:gd name="connsiteY15" fmla="*/ 18288 h 18288"/>
              <a:gd name="connsiteX16" fmla="*/ 0 w 4243589"/>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18288"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3987" y="7429"/>
                  <a:pt x="4243569" y="10822"/>
                  <a:pt x="4243589" y="18288"/>
                </a:cubicBezTo>
                <a:cubicBezTo>
                  <a:pt x="4112949" y="-2855"/>
                  <a:pt x="3928037" y="1831"/>
                  <a:pt x="3637362" y="18288"/>
                </a:cubicBezTo>
                <a:cubicBezTo>
                  <a:pt x="3346687" y="34745"/>
                  <a:pt x="3254446" y="26669"/>
                  <a:pt x="3116007" y="18288"/>
                </a:cubicBezTo>
                <a:cubicBezTo>
                  <a:pt x="2977569" y="9907"/>
                  <a:pt x="2620228" y="28873"/>
                  <a:pt x="2424908" y="18288"/>
                </a:cubicBezTo>
                <a:cubicBezTo>
                  <a:pt x="2229588" y="7703"/>
                  <a:pt x="2088287" y="-3854"/>
                  <a:pt x="1861117" y="18288"/>
                </a:cubicBezTo>
                <a:cubicBezTo>
                  <a:pt x="1633947" y="40430"/>
                  <a:pt x="1502447" y="-871"/>
                  <a:pt x="1382198" y="18288"/>
                </a:cubicBezTo>
                <a:cubicBezTo>
                  <a:pt x="1261949" y="37447"/>
                  <a:pt x="1045440" y="28353"/>
                  <a:pt x="733535" y="18288"/>
                </a:cubicBezTo>
                <a:cubicBezTo>
                  <a:pt x="421630" y="8223"/>
                  <a:pt x="341257" y="-18359"/>
                  <a:pt x="0" y="18288"/>
                </a:cubicBezTo>
                <a:cubicBezTo>
                  <a:pt x="-591" y="13205"/>
                  <a:pt x="-663" y="6329"/>
                  <a:pt x="0" y="0"/>
                </a:cubicBezTo>
                <a:close/>
              </a:path>
              <a:path w="4243589" h="18288"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2703" y="5429"/>
                  <a:pt x="4244410" y="14046"/>
                  <a:pt x="4243589" y="18288"/>
                </a:cubicBezTo>
                <a:cubicBezTo>
                  <a:pt x="4130424" y="-1240"/>
                  <a:pt x="3932803" y="42249"/>
                  <a:pt x="3722234" y="18288"/>
                </a:cubicBezTo>
                <a:cubicBezTo>
                  <a:pt x="3511665" y="-5673"/>
                  <a:pt x="3269903" y="45994"/>
                  <a:pt x="3116007" y="18288"/>
                </a:cubicBezTo>
                <a:cubicBezTo>
                  <a:pt x="2962111" y="-9418"/>
                  <a:pt x="2744280" y="23224"/>
                  <a:pt x="2509780" y="18288"/>
                </a:cubicBezTo>
                <a:cubicBezTo>
                  <a:pt x="2275280" y="13352"/>
                  <a:pt x="2066059" y="43664"/>
                  <a:pt x="1945989" y="18288"/>
                </a:cubicBezTo>
                <a:cubicBezTo>
                  <a:pt x="1825919" y="-7088"/>
                  <a:pt x="1407329" y="12616"/>
                  <a:pt x="1254890" y="18288"/>
                </a:cubicBezTo>
                <a:cubicBezTo>
                  <a:pt x="1102451" y="23960"/>
                  <a:pt x="837950" y="31673"/>
                  <a:pt x="563791" y="18288"/>
                </a:cubicBezTo>
                <a:cubicBezTo>
                  <a:pt x="289632" y="4903"/>
                  <a:pt x="132768" y="7105"/>
                  <a:pt x="0" y="18288"/>
                </a:cubicBezTo>
                <a:cubicBezTo>
                  <a:pt x="668" y="13665"/>
                  <a:pt x="578" y="5675"/>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kstfelt 3">
            <a:extLst>
              <a:ext uri="{FF2B5EF4-FFF2-40B4-BE49-F238E27FC236}">
                <a16:creationId xmlns:a16="http://schemas.microsoft.com/office/drawing/2014/main" id="{89FBAE9C-9977-4878-9F97-720B071CA7CA}"/>
              </a:ext>
            </a:extLst>
          </p:cNvPr>
          <p:cNvSpPr txBox="1"/>
          <p:nvPr/>
        </p:nvSpPr>
        <p:spPr>
          <a:xfrm>
            <a:off x="4549548" y="584242"/>
            <a:ext cx="7409336" cy="212365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200" b="0" i="1" u="none" strike="noStrike" kern="1200" cap="none" spc="0" normalizeH="0" baseline="0" noProof="0" dirty="0">
                <a:ln>
                  <a:noFill/>
                </a:ln>
                <a:solidFill>
                  <a:prstClr val="white"/>
                </a:solidFill>
                <a:effectLst/>
                <a:uLnTx/>
                <a:uFillTx/>
                <a:latin typeface="Calibri" panose="020F0502020204030204"/>
                <a:ea typeface="+mn-ea"/>
                <a:cs typeface="+mn-cs"/>
              </a:rPr>
              <a:t>Er velfærdsteknologi svaret på udfordringen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200" b="0" i="1" u="none" strike="noStrike" kern="1200" cap="none" spc="0" normalizeH="0" baseline="0" noProof="0" dirty="0">
                <a:ln>
                  <a:noFill/>
                </a:ln>
                <a:solidFill>
                  <a:prstClr val="white"/>
                </a:solidFill>
                <a:effectLst/>
                <a:uLnTx/>
                <a:uFillTx/>
                <a:latin typeface="Calibri" panose="020F0502020204030204"/>
                <a:ea typeface="+mn-ea"/>
                <a:cs typeface="+mn-cs"/>
              </a:rPr>
              <a:t>i sundhedsvæsenet på Bornholm?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600" b="0" i="0" u="none" strike="noStrike" kern="1200" cap="none" spc="0" normalizeH="0" baseline="0" noProof="0" dirty="0">
                <a:ln>
                  <a:noFill/>
                </a:ln>
                <a:solidFill>
                  <a:srgbClr val="E7E6E6">
                    <a:lumMod val="25000"/>
                  </a:srgbClr>
                </a:solidFill>
                <a:effectLst/>
                <a:uLnTx/>
                <a:uFillTx/>
                <a:latin typeface="Calibri" panose="020F0502020204030204"/>
                <a:ea typeface="+mn-ea"/>
                <a:cs typeface="+mn-cs"/>
              </a:rPr>
              <a:t> </a:t>
            </a:r>
          </a:p>
        </p:txBody>
      </p:sp>
      <p:pic>
        <p:nvPicPr>
          <p:cNvPr id="8" name="Billede 7">
            <a:extLst>
              <a:ext uri="{FF2B5EF4-FFF2-40B4-BE49-F238E27FC236}">
                <a16:creationId xmlns:a16="http://schemas.microsoft.com/office/drawing/2014/main" id="{09D47C09-6B90-4DF9-ACC8-21B2ECA3A45B}"/>
              </a:ext>
            </a:extLst>
          </p:cNvPr>
          <p:cNvPicPr>
            <a:picLocks noChangeAspect="1"/>
          </p:cNvPicPr>
          <p:nvPr/>
        </p:nvPicPr>
        <p:blipFill>
          <a:blip r:embed="rId3"/>
          <a:stretch>
            <a:fillRect/>
          </a:stretch>
        </p:blipFill>
        <p:spPr>
          <a:xfrm>
            <a:off x="10590835" y="5864969"/>
            <a:ext cx="1270298" cy="682677"/>
          </a:xfrm>
          <a:prstGeom prst="rect">
            <a:avLst/>
          </a:prstGeom>
        </p:spPr>
      </p:pic>
      <p:sp>
        <p:nvSpPr>
          <p:cNvPr id="6" name="Tekstfelt 5">
            <a:extLst>
              <a:ext uri="{FF2B5EF4-FFF2-40B4-BE49-F238E27FC236}">
                <a16:creationId xmlns:a16="http://schemas.microsoft.com/office/drawing/2014/main" id="{526D9A93-650E-D122-2B66-7B2AC166927F}"/>
              </a:ext>
            </a:extLst>
          </p:cNvPr>
          <p:cNvSpPr txBox="1"/>
          <p:nvPr/>
        </p:nvSpPr>
        <p:spPr>
          <a:xfrm>
            <a:off x="8953386" y="5611053"/>
            <a:ext cx="4545195" cy="253916"/>
          </a:xfrm>
          <a:prstGeom prst="rect">
            <a:avLst/>
          </a:prstGeom>
          <a:noFill/>
        </p:spPr>
        <p:txBody>
          <a:bodyPr wrap="square" rtlCol="0">
            <a:spAutoFit/>
          </a:bodyPr>
          <a:lstStyle/>
          <a:p>
            <a:pPr algn="ctr"/>
            <a:r>
              <a:rPr lang="da-DK" sz="1050" i="1" dirty="0">
                <a:solidFill>
                  <a:schemeClr val="bg1"/>
                </a:solidFill>
              </a:rPr>
              <a:t>Pernille Kofoed Nielsen</a:t>
            </a:r>
          </a:p>
        </p:txBody>
      </p:sp>
    </p:spTree>
    <p:extLst>
      <p:ext uri="{BB962C8B-B14F-4D97-AF65-F5344CB8AC3E}">
        <p14:creationId xmlns:p14="http://schemas.microsoft.com/office/powerpoint/2010/main" val="8620340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69" name="Rectangle 2056">
            <a:extLst>
              <a:ext uri="{FF2B5EF4-FFF2-40B4-BE49-F238E27FC236}">
                <a16:creationId xmlns:a16="http://schemas.microsoft.com/office/drawing/2014/main" id="{3346177D-ADC4-4968-B747-5CFCD390B5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B07C35F9-E75B-4F29-0A84-2CAB842E202E}"/>
              </a:ext>
            </a:extLst>
          </p:cNvPr>
          <p:cNvSpPr>
            <a:spLocks noGrp="1"/>
          </p:cNvSpPr>
          <p:nvPr>
            <p:ph type="title"/>
          </p:nvPr>
        </p:nvSpPr>
        <p:spPr>
          <a:xfrm>
            <a:off x="5596501" y="489508"/>
            <a:ext cx="5754896" cy="1667569"/>
          </a:xfrm>
        </p:spPr>
        <p:txBody>
          <a:bodyPr anchor="b">
            <a:normAutofit/>
          </a:bodyPr>
          <a:lstStyle/>
          <a:p>
            <a:r>
              <a:rPr lang="da-DK" sz="4000" b="1" dirty="0">
                <a:solidFill>
                  <a:schemeClr val="accent1">
                    <a:lumMod val="75000"/>
                  </a:schemeClr>
                </a:solidFill>
                <a:latin typeface="Times New Roman" panose="02020603050405020304" pitchFamily="18" charset="0"/>
                <a:cs typeface="Times New Roman" panose="02020603050405020304" pitchFamily="18" charset="0"/>
              </a:rPr>
              <a:t>Den akutte indlæggelse</a:t>
            </a:r>
          </a:p>
        </p:txBody>
      </p:sp>
      <p:pic>
        <p:nvPicPr>
          <p:cNvPr id="2050" name="Picture 2" descr="Droneplakat fra Helligdomsklipperne">
            <a:extLst>
              <a:ext uri="{FF2B5EF4-FFF2-40B4-BE49-F238E27FC236}">
                <a16:creationId xmlns:a16="http://schemas.microsoft.com/office/drawing/2014/main" id="{F5D276DE-BD1E-2151-58D8-0396F5CB1250}"/>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643485" y="321711"/>
            <a:ext cx="4112413" cy="5757378"/>
          </a:xfrm>
          <a:prstGeom prst="rect">
            <a:avLst/>
          </a:prstGeom>
          <a:noFill/>
          <a:extLst>
            <a:ext uri="{909E8E84-426E-40DD-AFC4-6F175D3DCCD1}">
              <a14:hiddenFill xmlns:a14="http://schemas.microsoft.com/office/drawing/2010/main">
                <a:solidFill>
                  <a:srgbClr val="FFFFFF"/>
                </a:solidFill>
              </a14:hiddenFill>
            </a:ext>
          </a:extLst>
        </p:spPr>
      </p:pic>
      <p:sp>
        <p:nvSpPr>
          <p:cNvPr id="2070" name="Content Placeholder 2053">
            <a:extLst>
              <a:ext uri="{FF2B5EF4-FFF2-40B4-BE49-F238E27FC236}">
                <a16:creationId xmlns:a16="http://schemas.microsoft.com/office/drawing/2014/main" id="{9DB95AF6-68CC-BEE9-D3DF-47BE012E4EC7}"/>
              </a:ext>
            </a:extLst>
          </p:cNvPr>
          <p:cNvSpPr>
            <a:spLocks noGrp="1"/>
          </p:cNvSpPr>
          <p:nvPr>
            <p:ph idx="1"/>
          </p:nvPr>
        </p:nvSpPr>
        <p:spPr>
          <a:xfrm>
            <a:off x="5596502" y="2405894"/>
            <a:ext cx="5754896" cy="3197464"/>
          </a:xfrm>
        </p:spPr>
        <p:txBody>
          <a:bodyPr anchor="t">
            <a:normAutofit/>
          </a:bodyPr>
          <a:lstStyle/>
          <a:p>
            <a:r>
              <a:rPr lang="en-US" sz="3200" dirty="0" err="1">
                <a:solidFill>
                  <a:schemeClr val="accent1">
                    <a:lumMod val="75000"/>
                  </a:schemeClr>
                </a:solidFill>
              </a:rPr>
              <a:t>Angsten</a:t>
            </a:r>
            <a:r>
              <a:rPr lang="en-US" sz="3200" dirty="0">
                <a:solidFill>
                  <a:schemeClr val="accent1">
                    <a:lumMod val="75000"/>
                  </a:schemeClr>
                </a:solidFill>
              </a:rPr>
              <a:t> for den </a:t>
            </a:r>
            <a:r>
              <a:rPr lang="en-US" sz="3200" dirty="0" err="1">
                <a:solidFill>
                  <a:schemeClr val="accent1">
                    <a:lumMod val="75000"/>
                  </a:schemeClr>
                </a:solidFill>
              </a:rPr>
              <a:t>akutte</a:t>
            </a:r>
            <a:r>
              <a:rPr lang="en-US" sz="3200" dirty="0">
                <a:solidFill>
                  <a:schemeClr val="accent1">
                    <a:lumMod val="75000"/>
                  </a:schemeClr>
                </a:solidFill>
              </a:rPr>
              <a:t> </a:t>
            </a:r>
            <a:r>
              <a:rPr lang="en-US" sz="3200" dirty="0" err="1">
                <a:solidFill>
                  <a:schemeClr val="accent1">
                    <a:lumMod val="75000"/>
                  </a:schemeClr>
                </a:solidFill>
              </a:rPr>
              <a:t>indlægelse</a:t>
            </a:r>
            <a:endParaRPr lang="en-US" sz="3200" dirty="0">
              <a:solidFill>
                <a:schemeClr val="accent1">
                  <a:lumMod val="75000"/>
                </a:schemeClr>
              </a:solidFill>
            </a:endParaRPr>
          </a:p>
          <a:p>
            <a:r>
              <a:rPr lang="en-US" sz="3200" dirty="0">
                <a:solidFill>
                  <a:schemeClr val="accent1">
                    <a:lumMod val="75000"/>
                  </a:schemeClr>
                </a:solidFill>
              </a:rPr>
              <a:t>Om at </a:t>
            </a:r>
            <a:r>
              <a:rPr lang="en-US" sz="3200" dirty="0" err="1">
                <a:solidFill>
                  <a:schemeClr val="accent1">
                    <a:lumMod val="75000"/>
                  </a:schemeClr>
                </a:solidFill>
              </a:rPr>
              <a:t>være</a:t>
            </a:r>
            <a:r>
              <a:rPr lang="en-US" sz="3200" dirty="0">
                <a:solidFill>
                  <a:schemeClr val="accent1">
                    <a:lumMod val="75000"/>
                  </a:schemeClr>
                </a:solidFill>
              </a:rPr>
              <a:t> </a:t>
            </a:r>
            <a:r>
              <a:rPr lang="en-US" sz="3200" dirty="0" err="1">
                <a:solidFill>
                  <a:schemeClr val="accent1">
                    <a:lumMod val="75000"/>
                  </a:schemeClr>
                </a:solidFill>
              </a:rPr>
              <a:t>forberedt</a:t>
            </a:r>
            <a:endParaRPr lang="en-US" sz="3200" dirty="0">
              <a:solidFill>
                <a:schemeClr val="accent1">
                  <a:lumMod val="75000"/>
                </a:schemeClr>
              </a:solidFill>
            </a:endParaRPr>
          </a:p>
          <a:p>
            <a:r>
              <a:rPr lang="en-US" sz="3200" dirty="0">
                <a:solidFill>
                  <a:schemeClr val="accent1">
                    <a:lumMod val="75000"/>
                  </a:schemeClr>
                </a:solidFill>
              </a:rPr>
              <a:t>At </a:t>
            </a:r>
            <a:r>
              <a:rPr lang="en-US" sz="3200" dirty="0" err="1">
                <a:solidFill>
                  <a:schemeClr val="accent1">
                    <a:lumMod val="75000"/>
                  </a:schemeClr>
                </a:solidFill>
              </a:rPr>
              <a:t>være</a:t>
            </a:r>
            <a:r>
              <a:rPr lang="en-US" sz="3200" dirty="0">
                <a:solidFill>
                  <a:schemeClr val="accent1">
                    <a:lumMod val="75000"/>
                  </a:schemeClr>
                </a:solidFill>
              </a:rPr>
              <a:t> I stadium 4 GOLD</a:t>
            </a:r>
          </a:p>
        </p:txBody>
      </p:sp>
      <p:sp>
        <p:nvSpPr>
          <p:cNvPr id="2071" name="Rectangle 2058">
            <a:extLst>
              <a:ext uri="{FF2B5EF4-FFF2-40B4-BE49-F238E27FC236}">
                <a16:creationId xmlns:a16="http://schemas.microsoft.com/office/drawing/2014/main" id="{0844A943-BF79-4FEA-ABB1-3BD54D2366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0" y="6400799"/>
            <a:ext cx="12192000" cy="456773"/>
          </a:xfrm>
          <a:prstGeom prst="rect">
            <a:avLst/>
          </a:prstGeom>
          <a:gradFill>
            <a:gsLst>
              <a:gs pos="0">
                <a:schemeClr val="accent1"/>
              </a:gs>
              <a:gs pos="90000">
                <a:srgbClr val="000000"/>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2" name="Rectangle 2060">
            <a:extLst>
              <a:ext uri="{FF2B5EF4-FFF2-40B4-BE49-F238E27FC236}">
                <a16:creationId xmlns:a16="http://schemas.microsoft.com/office/drawing/2014/main" id="{6437CC72-F4A8-4DC3-AFAB-D22C482C81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038600" y="6400799"/>
            <a:ext cx="8153398" cy="456772"/>
          </a:xfrm>
          <a:prstGeom prst="rect">
            <a:avLst/>
          </a:prstGeom>
          <a:gradFill>
            <a:gsLst>
              <a:gs pos="0">
                <a:srgbClr val="000000">
                  <a:alpha val="50000"/>
                </a:srgbClr>
              </a:gs>
              <a:gs pos="100000">
                <a:schemeClr val="accent1">
                  <a:lumMod val="7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Pladsholder til sidefod 2">
            <a:extLst>
              <a:ext uri="{FF2B5EF4-FFF2-40B4-BE49-F238E27FC236}">
                <a16:creationId xmlns:a16="http://schemas.microsoft.com/office/drawing/2014/main" id="{AE544ED1-2B72-427F-AB7E-0CCCC3CFC389}"/>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Pladsholder til slidenummer 3">
            <a:extLst>
              <a:ext uri="{FF2B5EF4-FFF2-40B4-BE49-F238E27FC236}">
                <a16:creationId xmlns:a16="http://schemas.microsoft.com/office/drawing/2014/main" id="{B95085D2-C153-4927-9A61-319800B656F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dato 4">
            <a:extLst>
              <a:ext uri="{FF2B5EF4-FFF2-40B4-BE49-F238E27FC236}">
                <a16:creationId xmlns:a16="http://schemas.microsoft.com/office/drawing/2014/main" id="{EAB277E3-15B1-4A8C-9722-BA8FA05363AF}"/>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27CFA17-0153-4AE8-97FA-851C8529FBBB}"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30183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2C38CB8A-776D-4DC6-9A59-E2D509DFD60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BAB2FC2-41A2-420D-9C8D-6B68703FED3D}"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Pladsholder til sidefod 2">
            <a:extLst>
              <a:ext uri="{FF2B5EF4-FFF2-40B4-BE49-F238E27FC236}">
                <a16:creationId xmlns:a16="http://schemas.microsoft.com/office/drawing/2014/main" id="{3D525562-8041-4C11-9E60-7F774B470BD4}"/>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Pladsholder til slidenummer 3">
            <a:extLst>
              <a:ext uri="{FF2B5EF4-FFF2-40B4-BE49-F238E27FC236}">
                <a16:creationId xmlns:a16="http://schemas.microsoft.com/office/drawing/2014/main" id="{1E7DF2C4-BD06-460F-A356-67BDE0DF41B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Tekstfelt 5">
            <a:extLst>
              <a:ext uri="{FF2B5EF4-FFF2-40B4-BE49-F238E27FC236}">
                <a16:creationId xmlns:a16="http://schemas.microsoft.com/office/drawing/2014/main" id="{39B29BF6-F0F3-4825-949B-45231DFAA8C0}"/>
              </a:ext>
            </a:extLst>
          </p:cNvPr>
          <p:cNvSpPr txBox="1"/>
          <p:nvPr/>
        </p:nvSpPr>
        <p:spPr>
          <a:xfrm>
            <a:off x="100012" y="2318289"/>
            <a:ext cx="11991975" cy="3879139"/>
          </a:xfrm>
          <a:prstGeom prst="rect">
            <a:avLst/>
          </a:prstGeom>
          <a:noFill/>
        </p:spPr>
        <p:txBody>
          <a:bodyPr wrap="square">
            <a:spAutoFit/>
          </a:bodyPr>
          <a:lstStyle/>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4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At være i trygge hænder</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10260" marR="0" lvl="0" indent="0" algn="l" defTabSz="914400" rtl="0" eaLnBrk="1" fontAlgn="auto" latinLnBrk="0" hangingPunct="1">
              <a:lnSpc>
                <a:spcPct val="107000"/>
              </a:lnSpc>
              <a:spcBef>
                <a:spcPts val="0"/>
              </a:spcBef>
              <a:spcAft>
                <a:spcPts val="800"/>
              </a:spcAft>
              <a:buClrTx/>
              <a:buSzTx/>
              <a:buFontTx/>
              <a:buNone/>
              <a:tabLst/>
              <a:defRPr/>
            </a:pPr>
            <a:r>
              <a:rPr kumimoji="0" lang="da-DK"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Har du været ramt af panikangst. I: Ja… flere gange. (Interviewer) Hvad gør du så? Jamen så er det bare at ringe, og min kone er flink til det, og så når ambulancen kommer, og jeg har fået sat mig ind, så er det ovre. Så siger jeg: ”Nu kan vi køre hjem igen”—”ah det går ikke makker” Det er sjovt nok det, </a:t>
            </a:r>
            <a:r>
              <a:rPr kumimoji="0" lang="da-DK" sz="2400" b="0"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at man er i trygge hænder, ikke</a:t>
            </a: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4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Du kan ikke smide angsten væk</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914400" marR="0" lvl="2" indent="0" algn="l" defTabSz="914400" rtl="0" eaLnBrk="1" fontAlgn="auto" latinLnBrk="0" hangingPunct="1">
              <a:lnSpc>
                <a:spcPct val="100000"/>
              </a:lnSpc>
              <a:spcBef>
                <a:spcPts val="0"/>
              </a:spcBef>
              <a:spcAft>
                <a:spcPts val="0"/>
              </a:spcAft>
              <a:buClrTx/>
              <a:buSzTx/>
              <a:buFontTx/>
              <a:buNone/>
              <a:tabLst/>
              <a:defRPr/>
            </a:pPr>
            <a:r>
              <a:rPr kumimoji="0" lang="da-DK"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 Uanset hvor hård man gør sig. </a:t>
            </a:r>
            <a:r>
              <a:rPr kumimoji="0" lang="da-DK" sz="2400" b="0"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mn-cs"/>
              </a:rPr>
              <a:t>Du kan ikke smide angsten væk. </a:t>
            </a:r>
            <a:r>
              <a:rPr kumimoji="0" lang="da-DK"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Den sidder der uanset. … og selv om jeg har prøvet så mange gange der, det med ikke at kunne få luft og alt det der. Du bliver lige nervøs hver gang. Tænker… er det nu, ikke</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87259367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7EBADA51-F4E5-44C9-A472-2375A9CE4EC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BAB2FC2-41A2-420D-9C8D-6B68703FED3D}"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Pladsholder til sidefod 2">
            <a:extLst>
              <a:ext uri="{FF2B5EF4-FFF2-40B4-BE49-F238E27FC236}">
                <a16:creationId xmlns:a16="http://schemas.microsoft.com/office/drawing/2014/main" id="{5ACE2F6E-9E4C-4DF7-81B1-A58BCA1AD15C}"/>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Pladsholder til slidenummer 3">
            <a:extLst>
              <a:ext uri="{FF2B5EF4-FFF2-40B4-BE49-F238E27FC236}">
                <a16:creationId xmlns:a16="http://schemas.microsoft.com/office/drawing/2014/main" id="{41EA56B4-32D3-4763-A7BD-928FDC7825E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6" name="Tekstfelt 5">
            <a:extLst>
              <a:ext uri="{FF2B5EF4-FFF2-40B4-BE49-F238E27FC236}">
                <a16:creationId xmlns:a16="http://schemas.microsoft.com/office/drawing/2014/main" id="{0B8B3CD4-E9E7-44AB-BD27-6FF96239E7C6}"/>
              </a:ext>
            </a:extLst>
          </p:cNvPr>
          <p:cNvSpPr txBox="1"/>
          <p:nvPr/>
        </p:nvSpPr>
        <p:spPr>
          <a:xfrm>
            <a:off x="609600" y="1090303"/>
            <a:ext cx="10020300" cy="4551952"/>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800"/>
              </a:spcAft>
              <a:buClrTx/>
              <a:buSzTx/>
              <a:buFontTx/>
              <a:buNone/>
              <a:tabLst/>
              <a:defRPr/>
            </a:pPr>
            <a:r>
              <a:rPr kumimoji="0" lang="da-DK" sz="2400" b="0"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da-DK" sz="24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Så står de ikke med håret i postkassen</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L: … en dag så ligger jeg med næsen i vejret så står de der med alle deres… (problemer) jeg har forberedt det hele, så… (I) Det har du? L: ja, ja alt til mindste detalje. Det ved de bare ikke. Jeg har sagt, at der ligger sådan en lille usb-stik i min pung. Og den går jeg ind og opdaterer en gang imellem, hvis der er et eller andet, jeg finder på. </a:t>
            </a:r>
            <a:r>
              <a:rPr kumimoji="0" lang="da-DK" sz="24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Aj</a:t>
            </a:r>
            <a:r>
              <a:rPr kumimoji="0" lang="da-DK"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 det kunne jeg godt lige tænke mig. Så går jeg lige ind og opdaterer det… </a:t>
            </a:r>
            <a:r>
              <a:rPr kumimoji="0" lang="da-DK" sz="2400" b="0"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Så står de ikke med håret i … postkassen, </a:t>
            </a:r>
            <a:r>
              <a:rPr kumimoji="0" lang="da-DK"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og skal tage stilling til en hel masse. Det behøver de slet ikke. Det er bare at læne sig tilbage og sige, nå. Det har jeg det pissegodt med. Det er sgu ikke sjovt at stå der og have mistet en, som man holder af, ikke? Så det skal være så nemt som muligt, synes jeg.  </a:t>
            </a:r>
            <a:endParaRPr kumimoji="0" lang="da-DK"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67867004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25C32C59-BC0A-4191-B0C8-E6425D6CA07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BAB2FC2-41A2-420D-9C8D-6B68703FED3D}"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Pladsholder til sidefod 2">
            <a:extLst>
              <a:ext uri="{FF2B5EF4-FFF2-40B4-BE49-F238E27FC236}">
                <a16:creationId xmlns:a16="http://schemas.microsoft.com/office/drawing/2014/main" id="{57CB2814-0633-45D0-AF87-624F92171E4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Pladsholder til slidenummer 3">
            <a:extLst>
              <a:ext uri="{FF2B5EF4-FFF2-40B4-BE49-F238E27FC236}">
                <a16:creationId xmlns:a16="http://schemas.microsoft.com/office/drawing/2014/main" id="{3F8AB4AD-24EA-4CE1-BDD7-80D4AA74FE2F}"/>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Tekstfelt 5">
            <a:extLst>
              <a:ext uri="{FF2B5EF4-FFF2-40B4-BE49-F238E27FC236}">
                <a16:creationId xmlns:a16="http://schemas.microsoft.com/office/drawing/2014/main" id="{6B78146C-9B7D-4E5E-9F27-C850FE8D3B8F}"/>
              </a:ext>
            </a:extLst>
          </p:cNvPr>
          <p:cNvSpPr txBox="1"/>
          <p:nvPr/>
        </p:nvSpPr>
        <p:spPr>
          <a:xfrm>
            <a:off x="561975" y="1563637"/>
            <a:ext cx="10429875" cy="4782399"/>
          </a:xfrm>
          <a:prstGeom prst="rect">
            <a:avLst/>
          </a:prstGeom>
          <a:noFill/>
        </p:spPr>
        <p:txBody>
          <a:bodyPr wrap="square">
            <a:spAutoFit/>
          </a:bodyPr>
          <a:lstStyle/>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8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Så tænker du meget på din fremtid </a:t>
            </a:r>
            <a:endParaRPr kumimoji="0" lang="da-DK"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M: Og så tænker jeg, at det her er resten af mit liv nu! ER det her … hvad der er? Øh så kan man godt blive lidt… trist (I) Så tænker du meget på din fremtid? M: Ja Det gør jeg nok. Øh jeg … men jeg vil sige, at jeg er familiens praktiske gris, altså har sørget for at tingene er i orden. Så jeg har skrevet op, hvad børnene skal gøre og så videre. Altså sådan nogle ting er jeg god til. Jeg er god til at fortælle, hvordan jeg gerne vil have det, når jeg ikke er her mere. Øh og hvordan jeg vil herfra. Altså alle de der ting. Jeg er meget bedre til at snakke om det, end de er. </a:t>
            </a:r>
            <a:endParaRPr kumimoji="0" lang="da-DK"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7314297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5AF250EA-D97E-4743-A203-D21EB72A02D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BAB2FC2-41A2-420D-9C8D-6B68703FED3D}"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Pladsholder til sidefod 2">
            <a:extLst>
              <a:ext uri="{FF2B5EF4-FFF2-40B4-BE49-F238E27FC236}">
                <a16:creationId xmlns:a16="http://schemas.microsoft.com/office/drawing/2014/main" id="{BC2B1E64-715A-464F-B383-CFE843544070}"/>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
        <p:nvSpPr>
          <p:cNvPr id="4" name="Pladsholder til slidenummer 3">
            <a:extLst>
              <a:ext uri="{FF2B5EF4-FFF2-40B4-BE49-F238E27FC236}">
                <a16:creationId xmlns:a16="http://schemas.microsoft.com/office/drawing/2014/main" id="{E5498438-E3AE-4C36-9713-BD1433406E2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Tekstfelt 5">
            <a:extLst>
              <a:ext uri="{FF2B5EF4-FFF2-40B4-BE49-F238E27FC236}">
                <a16:creationId xmlns:a16="http://schemas.microsoft.com/office/drawing/2014/main" id="{62A1AF56-5C64-4E11-9CCC-8E1D5549F678}"/>
              </a:ext>
            </a:extLst>
          </p:cNvPr>
          <p:cNvSpPr txBox="1"/>
          <p:nvPr/>
        </p:nvSpPr>
        <p:spPr>
          <a:xfrm>
            <a:off x="209549" y="1386666"/>
            <a:ext cx="11458575" cy="4816896"/>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800"/>
              </a:spcAft>
              <a:buClrTx/>
              <a:buSzTx/>
              <a:buFontTx/>
              <a:buNone/>
              <a:tabLst/>
              <a:defRPr/>
            </a:pPr>
            <a:r>
              <a:rPr kumimoji="0" lang="da-DK" sz="2800" b="1" i="0" u="none" strike="noStrike" kern="1200" cap="none" spc="0" normalizeH="0" baseline="0" noProof="0" dirty="0">
                <a:ln>
                  <a:noFill/>
                </a:ln>
                <a:solidFill>
                  <a:srgbClr val="4472C4"/>
                </a:solidFill>
                <a:effectLst/>
                <a:uLnTx/>
                <a:uFillTx/>
                <a:latin typeface="Times New Roman" panose="02020603050405020304" pitchFamily="18" charset="0"/>
                <a:ea typeface="Calibri" panose="020F0502020204030204" pitchFamily="34" charset="0"/>
                <a:cs typeface="Times New Roman" panose="02020603050405020304" pitchFamily="18" charset="0"/>
              </a:rPr>
              <a:t>Der er ingen, der lever evigt  </a:t>
            </a:r>
            <a:endParaRPr kumimoji="0" lang="da-DK" sz="2800" b="1"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828040" marR="0" lvl="0" indent="0" algn="l" defTabSz="914400" rtl="0" eaLnBrk="1" fontAlgn="auto" latinLnBrk="0" hangingPunct="1">
              <a:lnSpc>
                <a:spcPct val="107000"/>
              </a:lnSpc>
              <a:spcBef>
                <a:spcPts val="0"/>
              </a:spcBef>
              <a:spcAft>
                <a:spcPts val="800"/>
              </a:spcAft>
              <a:buClrTx/>
              <a:buSzTx/>
              <a:buFontTx/>
              <a:buNone/>
              <a:tabLst/>
              <a:defRPr/>
            </a:pPr>
            <a:r>
              <a:rPr kumimoji="0" lang="da-DK"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G: Jeg var på besøg i Jylland hos min bror, og der havde jeg en lungebetændelse, og så pludselig røg jeg omkuld, Der var jeg ved at dø, tror jeg. Jeg vågnede op på x sygehus og anede ikke, hvor jeg var henne. (I) Så du har virkelig prøvet. G: Ja der blev jeg sendt hjem i ambulance derovre fra, fordi jeg hverken kunne gå eller noget som helst. Så der var jeg faktisk ved at … det’ min indstilling. Men ja altså, </a:t>
            </a:r>
            <a:r>
              <a:rPr kumimoji="0" lang="da-DK" sz="2800" b="0" i="0" u="none" strike="noStrike" kern="120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rPr>
              <a:t>der er ingen der lever evigt, </a:t>
            </a:r>
            <a:r>
              <a:rPr kumimoji="0" lang="da-DK"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og jeg har haft 72 gode år … Jeg er fortrøstningsfuld. Hver dag, der er gået, hvor jeg selv kan gå i bad og tage tøj på og sådan noget, så er jeg tilfreds. </a:t>
            </a:r>
            <a:endParaRPr kumimoji="0" lang="da-DK" sz="28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88949687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b="1" dirty="0">
                <a:solidFill>
                  <a:schemeClr val="accent1">
                    <a:lumMod val="75000"/>
                  </a:schemeClr>
                </a:solidFill>
              </a:rPr>
              <a:t> En Husker</a:t>
            </a:r>
          </a:p>
        </p:txBody>
      </p:sp>
      <p:sp>
        <p:nvSpPr>
          <p:cNvPr id="3" name="Pladsholder til indhold 2"/>
          <p:cNvSpPr>
            <a:spLocks noGrp="1"/>
          </p:cNvSpPr>
          <p:nvPr>
            <p:ph idx="1"/>
          </p:nvPr>
        </p:nvSpPr>
        <p:spPr/>
        <p:txBody>
          <a:bodyPr/>
          <a:lstStyle/>
          <a:p>
            <a:endParaRPr lang="da-DK" dirty="0"/>
          </a:p>
          <a:p>
            <a:r>
              <a:rPr lang="da-DK" sz="3600" dirty="0"/>
              <a:t>Det som var          </a:t>
            </a:r>
          </a:p>
          <a:p>
            <a:r>
              <a:rPr lang="da-DK" sz="3600" dirty="0"/>
              <a:t>Det som er </a:t>
            </a:r>
          </a:p>
          <a:p>
            <a:r>
              <a:rPr lang="da-DK" sz="3600" dirty="0"/>
              <a:t>Det som kommer</a:t>
            </a:r>
          </a:p>
        </p:txBody>
      </p:sp>
      <p:sp>
        <p:nvSpPr>
          <p:cNvPr id="4" name="Pladsholder til slidenumm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21BCC8F-FB9B-49C8-B5F0-5ADAAFEF7918}"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da-DK"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05763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295" name="Rectangle 12294">
            <a:extLst>
              <a:ext uri="{FF2B5EF4-FFF2-40B4-BE49-F238E27FC236}">
                <a16:creationId xmlns:a16="http://schemas.microsoft.com/office/drawing/2014/main" id="{D009D6D5-DAC2-4A8B-A17A-E206B9012D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41B063C6-6144-F34A-987F-0B0859C73049}"/>
              </a:ext>
            </a:extLst>
          </p:cNvPr>
          <p:cNvSpPr>
            <a:spLocks noGrp="1"/>
          </p:cNvSpPr>
          <p:nvPr>
            <p:ph type="title"/>
          </p:nvPr>
        </p:nvSpPr>
        <p:spPr>
          <a:xfrm>
            <a:off x="838201" y="365125"/>
            <a:ext cx="6162674" cy="1807305"/>
          </a:xfrm>
        </p:spPr>
        <p:txBody>
          <a:bodyPr vert="horz" lIns="91440" tIns="45720" rIns="91440" bIns="45720" rtlCol="0" anchor="ctr">
            <a:normAutofit/>
          </a:bodyPr>
          <a:lstStyle/>
          <a:p>
            <a:r>
              <a:rPr lang="en-US" b="1" dirty="0" err="1">
                <a:solidFill>
                  <a:schemeClr val="accent1">
                    <a:lumMod val="75000"/>
                  </a:schemeClr>
                </a:solidFill>
              </a:rPr>
              <a:t>Perspektivering</a:t>
            </a:r>
            <a:endParaRPr lang="en-US" b="1" dirty="0">
              <a:solidFill>
                <a:schemeClr val="accent1">
                  <a:lumMod val="75000"/>
                </a:schemeClr>
              </a:solidFill>
            </a:endParaRPr>
          </a:p>
        </p:txBody>
      </p:sp>
      <p:sp>
        <p:nvSpPr>
          <p:cNvPr id="3" name="Pladsholder til indhold 2">
            <a:extLst>
              <a:ext uri="{FF2B5EF4-FFF2-40B4-BE49-F238E27FC236}">
                <a16:creationId xmlns:a16="http://schemas.microsoft.com/office/drawing/2014/main" id="{960C9150-93CD-DCEB-7042-E359C633C700}"/>
              </a:ext>
            </a:extLst>
          </p:cNvPr>
          <p:cNvSpPr>
            <a:spLocks noGrp="1"/>
          </p:cNvSpPr>
          <p:nvPr>
            <p:ph sz="half" idx="1"/>
          </p:nvPr>
        </p:nvSpPr>
        <p:spPr>
          <a:xfrm>
            <a:off x="609600" y="1743075"/>
            <a:ext cx="5486400" cy="4749800"/>
          </a:xfrm>
        </p:spPr>
        <p:txBody>
          <a:bodyPr vert="horz" lIns="91440" tIns="45720" rIns="91440" bIns="45720" rtlCol="0">
            <a:normAutofit/>
          </a:bodyPr>
          <a:lstStyle/>
          <a:p>
            <a:r>
              <a:rPr lang="en-US" sz="2000" dirty="0" err="1"/>
              <a:t>Teknologien</a:t>
            </a:r>
            <a:r>
              <a:rPr lang="en-US" sz="2000" dirty="0"/>
              <a:t> </a:t>
            </a:r>
            <a:r>
              <a:rPr lang="en-US" sz="2000" dirty="0" err="1"/>
              <a:t>vil</a:t>
            </a:r>
            <a:r>
              <a:rPr lang="en-US" sz="2000" dirty="0"/>
              <a:t> </a:t>
            </a:r>
            <a:r>
              <a:rPr lang="en-US" sz="2000" dirty="0" err="1"/>
              <a:t>udvikle</a:t>
            </a:r>
            <a:r>
              <a:rPr lang="en-US" sz="2000" dirty="0"/>
              <a:t> sig </a:t>
            </a:r>
            <a:r>
              <a:rPr lang="en-US" sz="2000" dirty="0" err="1"/>
              <a:t>hastigt</a:t>
            </a:r>
            <a:r>
              <a:rPr lang="en-US" sz="2000" dirty="0"/>
              <a:t> over de </a:t>
            </a:r>
            <a:r>
              <a:rPr lang="en-US" sz="2000" dirty="0" err="1"/>
              <a:t>kommende</a:t>
            </a:r>
            <a:r>
              <a:rPr lang="en-US" sz="2000" dirty="0"/>
              <a:t> </a:t>
            </a:r>
            <a:r>
              <a:rPr lang="en-US" sz="2000" dirty="0" err="1"/>
              <a:t>år</a:t>
            </a:r>
            <a:r>
              <a:rPr lang="en-US" sz="2000" dirty="0"/>
              <a:t> –  it - </a:t>
            </a:r>
            <a:r>
              <a:rPr lang="en-US" sz="2000" dirty="0" err="1"/>
              <a:t>beslutninger</a:t>
            </a:r>
            <a:r>
              <a:rPr lang="en-US" sz="2000" dirty="0"/>
              <a:t> </a:t>
            </a:r>
            <a:r>
              <a:rPr lang="en-US" sz="2000" dirty="0" err="1"/>
              <a:t>skal</a:t>
            </a:r>
            <a:r>
              <a:rPr lang="en-US" sz="2000" dirty="0"/>
              <a:t> </a:t>
            </a:r>
            <a:r>
              <a:rPr lang="en-US" sz="2000" dirty="0" err="1"/>
              <a:t>baseres</a:t>
            </a:r>
            <a:r>
              <a:rPr lang="en-US" sz="2000" dirty="0"/>
              <a:t> </a:t>
            </a:r>
            <a:r>
              <a:rPr lang="en-US" sz="2000" dirty="0" err="1"/>
              <a:t>på</a:t>
            </a:r>
            <a:r>
              <a:rPr lang="en-US" sz="2000" dirty="0"/>
              <a:t> </a:t>
            </a:r>
            <a:r>
              <a:rPr lang="en-US" sz="2000" dirty="0" err="1"/>
              <a:t>menneskelig</a:t>
            </a:r>
            <a:r>
              <a:rPr lang="en-US" sz="2000" dirty="0"/>
              <a:t> </a:t>
            </a:r>
            <a:r>
              <a:rPr lang="en-US" sz="2000" dirty="0" err="1"/>
              <a:t>forståelse</a:t>
            </a:r>
            <a:r>
              <a:rPr lang="en-US" sz="2000" dirty="0"/>
              <a:t> </a:t>
            </a:r>
            <a:r>
              <a:rPr lang="en-US" sz="2000" dirty="0" err="1"/>
              <a:t>fra</a:t>
            </a:r>
            <a:r>
              <a:rPr lang="en-US" sz="2000" dirty="0"/>
              <a:t> </a:t>
            </a:r>
            <a:r>
              <a:rPr lang="en-US" sz="2000" dirty="0" err="1"/>
              <a:t>både</a:t>
            </a:r>
            <a:r>
              <a:rPr lang="en-US" sz="2000" dirty="0"/>
              <a:t> </a:t>
            </a:r>
            <a:r>
              <a:rPr lang="en-US" sz="2000" dirty="0" err="1"/>
              <a:t>patienten</a:t>
            </a:r>
            <a:r>
              <a:rPr lang="en-US" sz="2000" dirty="0"/>
              <a:t> og det </a:t>
            </a:r>
            <a:r>
              <a:rPr lang="en-US" sz="2000" dirty="0" err="1"/>
              <a:t>offentlige</a:t>
            </a:r>
            <a:r>
              <a:rPr lang="en-US" sz="2000" dirty="0"/>
              <a:t> systems side. </a:t>
            </a:r>
          </a:p>
          <a:p>
            <a:r>
              <a:rPr lang="en-US" sz="2000" dirty="0"/>
              <a:t>25% </a:t>
            </a:r>
            <a:r>
              <a:rPr lang="en-US" sz="2000" dirty="0" err="1"/>
              <a:t>af</a:t>
            </a:r>
            <a:r>
              <a:rPr lang="en-US" sz="2000" dirty="0"/>
              <a:t> </a:t>
            </a:r>
            <a:r>
              <a:rPr lang="en-US" sz="2000" dirty="0" err="1"/>
              <a:t>ældre</a:t>
            </a:r>
            <a:r>
              <a:rPr lang="en-US" sz="2000" dirty="0"/>
              <a:t> over 70år er </a:t>
            </a:r>
            <a:r>
              <a:rPr lang="en-US" sz="2000" dirty="0" err="1"/>
              <a:t>ikke</a:t>
            </a:r>
            <a:r>
              <a:rPr lang="en-US" sz="2000" dirty="0"/>
              <a:t> </a:t>
            </a:r>
            <a:r>
              <a:rPr lang="en-US" sz="2000" dirty="0" err="1"/>
              <a:t>digtalt</a:t>
            </a:r>
            <a:r>
              <a:rPr lang="en-US" sz="2000" dirty="0"/>
              <a:t> </a:t>
            </a:r>
            <a:r>
              <a:rPr lang="en-US" sz="2000" dirty="0" err="1"/>
              <a:t>selvhjulpne</a:t>
            </a:r>
            <a:r>
              <a:rPr lang="en-US" sz="2000" dirty="0"/>
              <a:t> .</a:t>
            </a:r>
          </a:p>
          <a:p>
            <a:r>
              <a:rPr lang="en-US" sz="2000" dirty="0" err="1"/>
              <a:t>Hvilke</a:t>
            </a:r>
            <a:r>
              <a:rPr lang="en-US" sz="2000" dirty="0"/>
              <a:t> </a:t>
            </a:r>
            <a:r>
              <a:rPr lang="en-US" sz="2000" dirty="0" err="1"/>
              <a:t>interventioner</a:t>
            </a:r>
            <a:r>
              <a:rPr lang="en-US" sz="2000" dirty="0"/>
              <a:t> </a:t>
            </a:r>
            <a:r>
              <a:rPr lang="en-US" sz="2000" dirty="0" err="1"/>
              <a:t>skal</a:t>
            </a:r>
            <a:r>
              <a:rPr lang="en-US" sz="2000" dirty="0"/>
              <a:t> der </a:t>
            </a:r>
            <a:r>
              <a:rPr lang="en-US" sz="2000" dirty="0" err="1"/>
              <a:t>til</a:t>
            </a:r>
            <a:r>
              <a:rPr lang="en-US" sz="2000" dirty="0"/>
              <a:t> for at </a:t>
            </a:r>
            <a:r>
              <a:rPr lang="en-US" sz="2000" dirty="0" err="1"/>
              <a:t>forebygge</a:t>
            </a:r>
            <a:r>
              <a:rPr lang="en-US" sz="2000" dirty="0"/>
              <a:t> </a:t>
            </a:r>
            <a:r>
              <a:rPr lang="en-US" sz="2000" dirty="0" err="1"/>
              <a:t>akutte</a:t>
            </a:r>
            <a:r>
              <a:rPr lang="en-US" sz="2000" dirty="0"/>
              <a:t> </a:t>
            </a:r>
            <a:r>
              <a:rPr lang="en-US" sz="2000" dirty="0" err="1"/>
              <a:t>indlæggelser</a:t>
            </a:r>
            <a:r>
              <a:rPr lang="en-US" sz="2000" dirty="0"/>
              <a:t>?</a:t>
            </a:r>
          </a:p>
          <a:p>
            <a:r>
              <a:rPr lang="en-US" sz="2000" dirty="0" err="1"/>
              <a:t>Støtte</a:t>
            </a:r>
            <a:r>
              <a:rPr lang="en-US" sz="2000" dirty="0"/>
              <a:t> </a:t>
            </a:r>
            <a:r>
              <a:rPr lang="en-US" sz="2000" dirty="0" err="1"/>
              <a:t>til</a:t>
            </a:r>
            <a:r>
              <a:rPr lang="en-US" sz="2000" dirty="0"/>
              <a:t> </a:t>
            </a:r>
            <a:r>
              <a:rPr lang="en-US" sz="2000" dirty="0" err="1"/>
              <a:t>pårørendegruppen</a:t>
            </a:r>
            <a:r>
              <a:rPr lang="en-US" sz="2000" dirty="0"/>
              <a:t>!</a:t>
            </a:r>
          </a:p>
          <a:p>
            <a:r>
              <a:rPr lang="en-US" sz="2000" dirty="0" err="1"/>
              <a:t>Palliativ</a:t>
            </a:r>
            <a:r>
              <a:rPr lang="en-US" sz="2000" dirty="0"/>
              <a:t> </a:t>
            </a:r>
            <a:r>
              <a:rPr lang="en-US" sz="2000" dirty="0" err="1"/>
              <a:t>indsat</a:t>
            </a:r>
            <a:r>
              <a:rPr lang="en-US" sz="2000" dirty="0"/>
              <a:t> I </a:t>
            </a:r>
            <a:r>
              <a:rPr lang="en-US" sz="2000" dirty="0" err="1"/>
              <a:t>samarbejde</a:t>
            </a:r>
            <a:r>
              <a:rPr lang="en-US" sz="2000" dirty="0"/>
              <a:t> med </a:t>
            </a:r>
            <a:r>
              <a:rPr lang="en-US" sz="2000" dirty="0" err="1"/>
              <a:t>hjemmeplejen</a:t>
            </a:r>
            <a:r>
              <a:rPr lang="en-US" sz="2000" dirty="0"/>
              <a:t> I </a:t>
            </a:r>
            <a:r>
              <a:rPr lang="en-US" sz="2000" dirty="0" err="1"/>
              <a:t>slutstadiet</a:t>
            </a:r>
            <a:r>
              <a:rPr lang="en-US" sz="2000" dirty="0"/>
              <a:t>. </a:t>
            </a:r>
          </a:p>
          <a:p>
            <a:r>
              <a:rPr lang="en-US" sz="2000" dirty="0" err="1"/>
              <a:t>Undervisning</a:t>
            </a:r>
            <a:r>
              <a:rPr lang="en-US" sz="2000" dirty="0"/>
              <a:t> </a:t>
            </a:r>
            <a:r>
              <a:rPr lang="en-US" sz="2000" dirty="0" err="1"/>
              <a:t>til</a:t>
            </a:r>
            <a:r>
              <a:rPr lang="en-US" sz="2000" dirty="0"/>
              <a:t> alle </a:t>
            </a:r>
            <a:r>
              <a:rPr lang="en-US" sz="2000" dirty="0" err="1"/>
              <a:t>grupper</a:t>
            </a:r>
            <a:r>
              <a:rPr lang="en-US" sz="2000" dirty="0"/>
              <a:t> I </a:t>
            </a:r>
            <a:r>
              <a:rPr lang="en-US" sz="2000" dirty="0" err="1"/>
              <a:t>sundhedsvæsenet</a:t>
            </a:r>
            <a:r>
              <a:rPr lang="en-US" sz="2000" dirty="0"/>
              <a:t>, der </a:t>
            </a:r>
            <a:r>
              <a:rPr lang="en-US" sz="2000" dirty="0" err="1"/>
              <a:t>arbejder</a:t>
            </a:r>
            <a:r>
              <a:rPr lang="en-US" sz="2000" dirty="0"/>
              <a:t> med </a:t>
            </a:r>
            <a:r>
              <a:rPr lang="en-US" sz="2000" dirty="0" err="1"/>
              <a:t>patienter</a:t>
            </a:r>
            <a:r>
              <a:rPr lang="en-US" sz="2000" dirty="0"/>
              <a:t>, der </a:t>
            </a:r>
            <a:r>
              <a:rPr lang="en-US" sz="2000" dirty="0" err="1"/>
              <a:t>lider</a:t>
            </a:r>
            <a:r>
              <a:rPr lang="en-US" sz="2000" dirty="0"/>
              <a:t> </a:t>
            </a:r>
            <a:r>
              <a:rPr lang="en-US" sz="2000" dirty="0" err="1"/>
              <a:t>af</a:t>
            </a:r>
            <a:r>
              <a:rPr lang="en-US" sz="2000" dirty="0"/>
              <a:t> KOL. </a:t>
            </a:r>
          </a:p>
        </p:txBody>
      </p:sp>
      <p:pic>
        <p:nvPicPr>
          <p:cNvPr id="12290" name="Picture 2" descr="Bornholm, Gamle, Væg, Himmel, Blå">
            <a:extLst>
              <a:ext uri="{FF2B5EF4-FFF2-40B4-BE49-F238E27FC236}">
                <a16:creationId xmlns:a16="http://schemas.microsoft.com/office/drawing/2014/main" id="{5DFDFD15-66E1-7599-3276-7B05F7C69946}"/>
              </a:ext>
            </a:extLst>
          </p:cNvPr>
          <p:cNvPicPr>
            <a:picLocks noGrp="1" noChangeAspect="1" noChangeArrowheads="1"/>
          </p:cNvPicPr>
          <p:nvPr>
            <p:ph sz="half" idx="2"/>
          </p:nvPr>
        </p:nvPicPr>
        <p:blipFill rotWithShape="1">
          <a:blip r:embed="rId3">
            <a:extLst>
              <a:ext uri="{28A0092B-C50C-407E-A947-70E740481C1C}">
                <a14:useLocalDpi xmlns:a14="http://schemas.microsoft.com/office/drawing/2010/main" val="0"/>
              </a:ext>
            </a:extLst>
          </a:blip>
          <a:srcRect t="1679" r="-2" b="12060"/>
          <a:stretch/>
        </p:blipFill>
        <p:spPr bwMode="auto">
          <a:xfrm>
            <a:off x="6610340" y="238135"/>
            <a:ext cx="5962785" cy="6857990"/>
          </a:xfrm>
          <a:custGeom>
            <a:avLst/>
            <a:gdLst/>
            <a:ahLst/>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noFill/>
          <a:extLst>
            <a:ext uri="{909E8E84-426E-40DD-AFC4-6F175D3DCCD1}">
              <a14:hiddenFill xmlns:a14="http://schemas.microsoft.com/office/drawing/2010/main">
                <a:solidFill>
                  <a:srgbClr val="FFFFFF"/>
                </a:solidFill>
              </a14:hiddenFill>
            </a:ext>
          </a:extLst>
        </p:spPr>
      </p:pic>
      <p:sp>
        <p:nvSpPr>
          <p:cNvPr id="4" name="Pladsholder til dato 3">
            <a:extLst>
              <a:ext uri="{FF2B5EF4-FFF2-40B4-BE49-F238E27FC236}">
                <a16:creationId xmlns:a16="http://schemas.microsoft.com/office/drawing/2014/main" id="{80404732-67F5-4B5D-9970-E2F228AF1DC7}"/>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CD33D72-032A-4A18-9CB3-59C882BF7FC6}"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Pladsholder til sidefod 4">
            <a:extLst>
              <a:ext uri="{FF2B5EF4-FFF2-40B4-BE49-F238E27FC236}">
                <a16:creationId xmlns:a16="http://schemas.microsoft.com/office/drawing/2014/main" id="{FA65AE5C-A6A9-4F7A-ADFC-BC7A972DFF01}"/>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lidenummer 5">
            <a:extLst>
              <a:ext uri="{FF2B5EF4-FFF2-40B4-BE49-F238E27FC236}">
                <a16:creationId xmlns:a16="http://schemas.microsoft.com/office/drawing/2014/main" id="{B96CFB04-D127-4230-8F23-167B0EFB282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429496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A6E71E6-0CCB-F253-FB68-2F2B30E656B2}"/>
              </a:ext>
            </a:extLst>
          </p:cNvPr>
          <p:cNvSpPr>
            <a:spLocks noGrp="1"/>
          </p:cNvSpPr>
          <p:nvPr>
            <p:ph type="title"/>
          </p:nvPr>
        </p:nvSpPr>
        <p:spPr/>
        <p:txBody>
          <a:bodyPr/>
          <a:lstStyle/>
          <a:p>
            <a:r>
              <a:rPr lang="da-DK" b="1" dirty="0">
                <a:solidFill>
                  <a:schemeClr val="accent1">
                    <a:lumMod val="75000"/>
                  </a:schemeClr>
                </a:solidFill>
              </a:rPr>
              <a:t> Den flyvende Kuffert </a:t>
            </a:r>
          </a:p>
        </p:txBody>
      </p:sp>
      <p:sp>
        <p:nvSpPr>
          <p:cNvPr id="3" name="Pladsholder til indhold 2">
            <a:extLst>
              <a:ext uri="{FF2B5EF4-FFF2-40B4-BE49-F238E27FC236}">
                <a16:creationId xmlns:a16="http://schemas.microsoft.com/office/drawing/2014/main" id="{D843D6A4-7E4E-1B8D-3286-E17665E84059}"/>
              </a:ext>
            </a:extLst>
          </p:cNvPr>
          <p:cNvSpPr>
            <a:spLocks noGrp="1"/>
          </p:cNvSpPr>
          <p:nvPr>
            <p:ph sz="half" idx="1"/>
          </p:nvPr>
        </p:nvSpPr>
        <p:spPr/>
        <p:txBody>
          <a:bodyPr>
            <a:normAutofit/>
          </a:bodyPr>
          <a:lstStyle/>
          <a:p>
            <a:r>
              <a:rPr lang="da-DK" sz="3200" b="0" i="0" dirty="0">
                <a:solidFill>
                  <a:srgbClr val="202124"/>
                </a:solidFill>
                <a:effectLst/>
                <a:latin typeface="Google Sans"/>
              </a:rPr>
              <a:t>“I rammen om “Den </a:t>
            </a:r>
            <a:r>
              <a:rPr lang="da-DK" sz="3200" b="0" i="0" dirty="0">
                <a:solidFill>
                  <a:srgbClr val="040C28"/>
                </a:solidFill>
                <a:effectLst/>
                <a:latin typeface="Google Sans"/>
              </a:rPr>
              <a:t>flyvende Kuffert</a:t>
            </a:r>
            <a:r>
              <a:rPr lang="da-DK" sz="3200" b="0" i="0" dirty="0">
                <a:solidFill>
                  <a:srgbClr val="202124"/>
                </a:solidFill>
                <a:effectLst/>
                <a:latin typeface="Google Sans"/>
              </a:rPr>
              <a:t>” træffer vi en hovedperson, som er snedig nok til at indse, at man kommer frem og op i verden ved at fortælle historier, dvs. ved at “begå” kunst.</a:t>
            </a:r>
            <a:endParaRPr lang="da-DK" sz="3200" dirty="0"/>
          </a:p>
        </p:txBody>
      </p:sp>
      <p:pic>
        <p:nvPicPr>
          <p:cNvPr id="5" name="Picture 8" descr="Den Flyvende Kuffert - ToonMeNow.com">
            <a:extLst>
              <a:ext uri="{FF2B5EF4-FFF2-40B4-BE49-F238E27FC236}">
                <a16:creationId xmlns:a16="http://schemas.microsoft.com/office/drawing/2014/main" id="{6F18F08E-DC1B-298C-65BC-2060B6693DD2}"/>
              </a:ext>
            </a:extLst>
          </p:cNvPr>
          <p:cNvPicPr>
            <a:picLocks noGrp="1" noChangeAspect="1" noChangeArrowheads="1"/>
          </p:cNvPicPr>
          <p:nvPr>
            <p:ph sz="half" idx="2"/>
          </p:nvPr>
        </p:nvPicPr>
        <p:blipFill rotWithShape="1">
          <a:blip r:embed="rId3">
            <a:extLst>
              <a:ext uri="{28A0092B-C50C-407E-A947-70E740481C1C}">
                <a14:useLocalDpi xmlns:a14="http://schemas.microsoft.com/office/drawing/2010/main" val="0"/>
              </a:ext>
            </a:extLst>
          </a:blip>
          <a:srcRect l="12820"/>
          <a:stretch/>
        </p:blipFill>
        <p:spPr bwMode="auto">
          <a:xfrm>
            <a:off x="6892413" y="1855633"/>
            <a:ext cx="3767334" cy="4321330"/>
          </a:xfrm>
          <a:prstGeom prst="rect">
            <a:avLst/>
          </a:prstGeom>
          <a:noFill/>
          <a:extLst>
            <a:ext uri="{909E8E84-426E-40DD-AFC4-6F175D3DCCD1}">
              <a14:hiddenFill xmlns:a14="http://schemas.microsoft.com/office/drawing/2010/main">
                <a:solidFill>
                  <a:srgbClr val="FFFFFF"/>
                </a:solidFill>
              </a14:hiddenFill>
            </a:ext>
          </a:extLst>
        </p:spPr>
      </p:pic>
      <p:sp>
        <p:nvSpPr>
          <p:cNvPr id="4" name="Pladsholder til dato 3">
            <a:extLst>
              <a:ext uri="{FF2B5EF4-FFF2-40B4-BE49-F238E27FC236}">
                <a16:creationId xmlns:a16="http://schemas.microsoft.com/office/drawing/2014/main" id="{2DC27CFF-FB12-4C6C-99B8-73FF381F491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F75D752-650B-497A-9C78-E389F43867AF}" type="datetime1">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26-04-2023</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Pladsholder til sidefod 5">
            <a:extLst>
              <a:ext uri="{FF2B5EF4-FFF2-40B4-BE49-F238E27FC236}">
                <a16:creationId xmlns:a16="http://schemas.microsoft.com/office/drawing/2014/main" id="{37E44730-3E80-4A80-B8F4-901152835A8D}"/>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nb-NO"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rPr>
              <a:t>Ingbeorg Ilkjær lektor ph.d.</a:t>
            </a:r>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Pladsholder til slidenummer 6">
            <a:extLst>
              <a:ext uri="{FF2B5EF4-FFF2-40B4-BE49-F238E27FC236}">
                <a16:creationId xmlns:a16="http://schemas.microsoft.com/office/drawing/2014/main" id="{EAFFECC8-4996-4973-8D80-085FFFD5C3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0FA9EC-B8E5-45A3-B42E-976B9BCDFA67}" type="slidenum">
              <a:rPr kumimoji="0" lang="da-DK"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da-DK"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80898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3688659581"/>
              </p:ext>
            </p:extLst>
          </p:nvPr>
        </p:nvGraphicFramePr>
        <p:xfrm>
          <a:off x="838200" y="1825625"/>
          <a:ext cx="10515597" cy="1920240"/>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7999546">
                  <a:extLst>
                    <a:ext uri="{9D8B030D-6E8A-4147-A177-3AD203B41FA5}">
                      <a16:colId xmlns:a16="http://schemas.microsoft.com/office/drawing/2014/main" val="3295974676"/>
                    </a:ext>
                  </a:extLst>
                </a:gridCol>
                <a:gridCol w="208280">
                  <a:extLst>
                    <a:ext uri="{9D8B030D-6E8A-4147-A177-3AD203B41FA5}">
                      <a16:colId xmlns:a16="http://schemas.microsoft.com/office/drawing/2014/main" val="1741469107"/>
                    </a:ext>
                  </a:extLst>
                </a:gridCol>
              </a:tblGrid>
              <a:tr h="1603375">
                <a:tc>
                  <a:txBody>
                    <a:bodyPr/>
                    <a:lstStyle/>
                    <a:p>
                      <a:r>
                        <a:rPr lang="da-DK" sz="3200" dirty="0"/>
                        <a:t>09.40-10.10</a:t>
                      </a:r>
                    </a:p>
                  </a:txBody>
                  <a:tcPr/>
                </a:tc>
                <a:tc>
                  <a:txBody>
                    <a:bodyPr/>
                    <a:lstStyle/>
                    <a:p>
                      <a:pPr algn="ctr"/>
                      <a:r>
                        <a:rPr lang="da-DK" sz="96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PAUSE</a:t>
                      </a:r>
                    </a:p>
                    <a:p>
                      <a:endParaRPr lang="da-DK" sz="2400" dirty="0"/>
                    </a:p>
                  </a:txBody>
                  <a:tcPr/>
                </a:tc>
                <a:tc>
                  <a:txBody>
                    <a:bodyPr/>
                    <a:lstStyle/>
                    <a:p>
                      <a:endParaRPr lang="da-DK" sz="1600" b="0" dirty="0"/>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2"/>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251996993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377556614"/>
              </p:ext>
            </p:extLst>
          </p:nvPr>
        </p:nvGraphicFramePr>
        <p:xfrm>
          <a:off x="838200" y="1825625"/>
          <a:ext cx="10515597" cy="1603375"/>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4702627">
                  <a:extLst>
                    <a:ext uri="{9D8B030D-6E8A-4147-A177-3AD203B41FA5}">
                      <a16:colId xmlns:a16="http://schemas.microsoft.com/office/drawing/2014/main" val="3295974676"/>
                    </a:ext>
                  </a:extLst>
                </a:gridCol>
                <a:gridCol w="3505199">
                  <a:extLst>
                    <a:ext uri="{9D8B030D-6E8A-4147-A177-3AD203B41FA5}">
                      <a16:colId xmlns:a16="http://schemas.microsoft.com/office/drawing/2014/main" val="1741469107"/>
                    </a:ext>
                  </a:extLst>
                </a:gridCol>
              </a:tblGrid>
              <a:tr h="1603375">
                <a:tc>
                  <a:txBody>
                    <a:bodyPr/>
                    <a:lstStyle/>
                    <a:p>
                      <a:r>
                        <a:rPr lang="da-DK" sz="3200" dirty="0"/>
                        <a:t>10.10-10.25</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24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Rehabilitering og velfærdsteknologi set fra et professionelt perspektiv</a:t>
                      </a:r>
                      <a:endParaRPr lang="da-DK" sz="24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endParaRPr lang="da-DK" sz="24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2000" dirty="0"/>
                        <a:t>v/ </a:t>
                      </a:r>
                      <a:r>
                        <a:rPr lang="da-DK" sz="20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Gunhild Kock-Hansen</a:t>
                      </a:r>
                      <a:r>
                        <a:rPr lang="da-DK"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lektor og </a:t>
                      </a:r>
                      <a:r>
                        <a:rPr lang="da-DK" sz="20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Lotte Myler</a:t>
                      </a:r>
                      <a:r>
                        <a:rPr lang="da-DK"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lektor, </a:t>
                      </a:r>
                      <a:r>
                        <a:rPr lang="da-DK" sz="2000" b="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Bornholms Sundheds- og Sygeplejeskole</a:t>
                      </a:r>
                      <a:endParaRPr lang="da-DK" sz="1600" b="0" dirty="0"/>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2"/>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25236503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10665DD-0A70-CF37-028E-DE30AD30720C}"/>
              </a:ext>
            </a:extLst>
          </p:cNvPr>
          <p:cNvSpPr>
            <a:spLocks noGrp="1"/>
          </p:cNvSpPr>
          <p:nvPr>
            <p:ph type="title"/>
          </p:nvPr>
        </p:nvSpPr>
        <p:spPr/>
        <p:txBody>
          <a:bodyPr/>
          <a:lstStyle/>
          <a:p>
            <a:endParaRPr lang="da-DK"/>
          </a:p>
        </p:txBody>
      </p:sp>
      <p:sp>
        <p:nvSpPr>
          <p:cNvPr id="3" name="Pladsholder til indhold 2">
            <a:extLst>
              <a:ext uri="{FF2B5EF4-FFF2-40B4-BE49-F238E27FC236}">
                <a16:creationId xmlns:a16="http://schemas.microsoft.com/office/drawing/2014/main" id="{ADA2A1C3-1AF2-5A80-3726-96754FD4DB3E}"/>
              </a:ext>
            </a:extLst>
          </p:cNvPr>
          <p:cNvSpPr>
            <a:spLocks noGrp="1"/>
          </p:cNvSpPr>
          <p:nvPr>
            <p:ph idx="1"/>
          </p:nvPr>
        </p:nvSpPr>
        <p:spPr/>
        <p:txBody>
          <a:bodyPr/>
          <a:lstStyle/>
          <a:p>
            <a:endParaRPr lang="da-DK"/>
          </a:p>
        </p:txBody>
      </p:sp>
      <p:pic>
        <p:nvPicPr>
          <p:cNvPr id="5" name="Billede 4">
            <a:extLst>
              <a:ext uri="{FF2B5EF4-FFF2-40B4-BE49-F238E27FC236}">
                <a16:creationId xmlns:a16="http://schemas.microsoft.com/office/drawing/2014/main" id="{050FE6B8-023B-CA36-A161-4162700C757A}"/>
              </a:ext>
            </a:extLst>
          </p:cNvPr>
          <p:cNvPicPr>
            <a:picLocks noChangeAspect="1"/>
          </p:cNvPicPr>
          <p:nvPr/>
        </p:nvPicPr>
        <p:blipFill>
          <a:blip r:embed="rId3"/>
          <a:stretch>
            <a:fillRect/>
          </a:stretch>
        </p:blipFill>
        <p:spPr>
          <a:xfrm>
            <a:off x="1229591" y="0"/>
            <a:ext cx="9732818" cy="6858000"/>
          </a:xfrm>
          <a:prstGeom prst="rect">
            <a:avLst/>
          </a:prstGeom>
        </p:spPr>
      </p:pic>
    </p:spTree>
    <p:extLst>
      <p:ext uri="{BB962C8B-B14F-4D97-AF65-F5344CB8AC3E}">
        <p14:creationId xmlns:p14="http://schemas.microsoft.com/office/powerpoint/2010/main" val="102955062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1" name="Rectangle 30">
            <a:extLst>
              <a:ext uri="{FF2B5EF4-FFF2-40B4-BE49-F238E27FC236}">
                <a16:creationId xmlns:a16="http://schemas.microsoft.com/office/drawing/2014/main" id="{9B7AD9F6-8CE7-4299-8FC6-328F4DCD3FF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1F3300A4-FA63-34CC-56E9-3A055876FA1C}"/>
              </a:ext>
            </a:extLst>
          </p:cNvPr>
          <p:cNvSpPr>
            <a:spLocks noGrp="1"/>
          </p:cNvSpPr>
          <p:nvPr>
            <p:ph type="ctrTitle"/>
          </p:nvPr>
        </p:nvSpPr>
        <p:spPr>
          <a:xfrm>
            <a:off x="890338" y="640080"/>
            <a:ext cx="3734014" cy="3566160"/>
          </a:xfrm>
        </p:spPr>
        <p:txBody>
          <a:bodyPr anchor="b">
            <a:normAutofit/>
          </a:bodyPr>
          <a:lstStyle/>
          <a:p>
            <a:pPr algn="l"/>
            <a:r>
              <a:rPr lang="da-DK" sz="3600" dirty="0"/>
              <a:t>Afrapportering til </a:t>
            </a:r>
            <a:r>
              <a:rPr lang="da-DK" sz="3200" dirty="0" err="1"/>
              <a:t>Fagforskningensdag</a:t>
            </a:r>
            <a:r>
              <a:rPr lang="da-DK" sz="3600" dirty="0"/>
              <a:t>, forår 2023  </a:t>
            </a:r>
          </a:p>
        </p:txBody>
      </p:sp>
      <p:sp>
        <p:nvSpPr>
          <p:cNvPr id="3" name="Undertitel 2">
            <a:extLst>
              <a:ext uri="{FF2B5EF4-FFF2-40B4-BE49-F238E27FC236}">
                <a16:creationId xmlns:a16="http://schemas.microsoft.com/office/drawing/2014/main" id="{45898579-BB3F-1ECF-C2DD-66E9C08BD9FA}"/>
              </a:ext>
            </a:extLst>
          </p:cNvPr>
          <p:cNvSpPr>
            <a:spLocks noGrp="1"/>
          </p:cNvSpPr>
          <p:nvPr>
            <p:ph type="subTitle" idx="1"/>
          </p:nvPr>
        </p:nvSpPr>
        <p:spPr>
          <a:xfrm>
            <a:off x="890339" y="4636008"/>
            <a:ext cx="3734014" cy="1572768"/>
          </a:xfrm>
        </p:spPr>
        <p:txBody>
          <a:bodyPr>
            <a:normAutofit/>
          </a:bodyPr>
          <a:lstStyle/>
          <a:p>
            <a:pPr algn="l"/>
            <a:r>
              <a:rPr lang="da-DK" dirty="0"/>
              <a:t>Lotte Myler, Lektor og </a:t>
            </a:r>
          </a:p>
          <a:p>
            <a:pPr algn="l"/>
            <a:r>
              <a:rPr lang="da-DK" dirty="0"/>
              <a:t>Gunhild Høy Kock-Hansen, Lektor</a:t>
            </a:r>
          </a:p>
        </p:txBody>
      </p:sp>
      <p:sp>
        <p:nvSpPr>
          <p:cNvPr id="33" name="sketchy line">
            <a:extLst>
              <a:ext uri="{FF2B5EF4-FFF2-40B4-BE49-F238E27FC236}">
                <a16:creationId xmlns:a16="http://schemas.microsoft.com/office/drawing/2014/main" id="{F49775AF-8896-43EE-92C6-83497D6DC5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90338" y="4409267"/>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Hvid blomst på æble træ">
            <a:extLst>
              <a:ext uri="{FF2B5EF4-FFF2-40B4-BE49-F238E27FC236}">
                <a16:creationId xmlns:a16="http://schemas.microsoft.com/office/drawing/2014/main" id="{C59C8D6F-79C9-7462-CBFE-D9A9F2BC18E5}"/>
              </a:ext>
            </a:extLst>
          </p:cNvPr>
          <p:cNvPicPr>
            <a:picLocks noChangeAspect="1"/>
          </p:cNvPicPr>
          <p:nvPr/>
        </p:nvPicPr>
        <p:blipFill rotWithShape="1">
          <a:blip r:embed="rId2"/>
          <a:srcRect l="16524" r="16523" b="-1"/>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Tree>
    <p:extLst>
      <p:ext uri="{BB962C8B-B14F-4D97-AF65-F5344CB8AC3E}">
        <p14:creationId xmlns:p14="http://schemas.microsoft.com/office/powerpoint/2010/main" val="393124612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9228552E-C8B1-4A80-8448-0787CE0FC7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 name="Picture 12">
            <a:extLst>
              <a:ext uri="{FF2B5EF4-FFF2-40B4-BE49-F238E27FC236}">
                <a16:creationId xmlns:a16="http://schemas.microsoft.com/office/drawing/2014/main" id="{30BA9113-023A-9EB2-AB10-CE0945D6695B}"/>
              </a:ext>
            </a:extLst>
          </p:cNvPr>
          <p:cNvPicPr>
            <a:picLocks noChangeAspect="1"/>
          </p:cNvPicPr>
          <p:nvPr/>
        </p:nvPicPr>
        <p:blipFill rotWithShape="1">
          <a:blip r:embed="rId2">
            <a:alphaModFix amt="35000"/>
          </a:blip>
          <a:srcRect t="15730"/>
          <a:stretch/>
        </p:blipFill>
        <p:spPr>
          <a:xfrm>
            <a:off x="20" y="10"/>
            <a:ext cx="12191980" cy="6857990"/>
          </a:xfrm>
          <a:prstGeom prst="rect">
            <a:avLst/>
          </a:prstGeom>
        </p:spPr>
      </p:pic>
      <p:sp>
        <p:nvSpPr>
          <p:cNvPr id="2" name="Titel 1">
            <a:extLst>
              <a:ext uri="{FF2B5EF4-FFF2-40B4-BE49-F238E27FC236}">
                <a16:creationId xmlns:a16="http://schemas.microsoft.com/office/drawing/2014/main" id="{21537C54-7333-EF5E-284B-09C5EF89D188}"/>
              </a:ext>
            </a:extLst>
          </p:cNvPr>
          <p:cNvSpPr>
            <a:spLocks noGrp="1"/>
          </p:cNvSpPr>
          <p:nvPr>
            <p:ph type="title"/>
          </p:nvPr>
        </p:nvSpPr>
        <p:spPr>
          <a:xfrm>
            <a:off x="838200" y="365125"/>
            <a:ext cx="10515600" cy="1325563"/>
          </a:xfrm>
        </p:spPr>
        <p:txBody>
          <a:bodyPr>
            <a:normAutofit/>
          </a:bodyPr>
          <a:lstStyle/>
          <a:p>
            <a:r>
              <a:rPr lang="da-DK" dirty="0">
                <a:solidFill>
                  <a:srgbClr val="FFFFFF"/>
                </a:solidFill>
              </a:rPr>
              <a:t>Vi har løst opgaver i: Delprojekt 1C &amp; 1D - Formål:</a:t>
            </a:r>
          </a:p>
        </p:txBody>
      </p:sp>
      <p:graphicFrame>
        <p:nvGraphicFramePr>
          <p:cNvPr id="5" name="Pladsholder til indhold 2">
            <a:extLst>
              <a:ext uri="{FF2B5EF4-FFF2-40B4-BE49-F238E27FC236}">
                <a16:creationId xmlns:a16="http://schemas.microsoft.com/office/drawing/2014/main" id="{655DF47B-6DF0-65FE-2717-EE9FAE608F35}"/>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92418853"/>
      </p:ext>
    </p:extLst>
  </p:cSld>
  <p:clrMapOvr>
    <a:overrideClrMapping bg1="dk1" tx1="lt1" bg2="dk2" tx2="lt2" accent1="accent1" accent2="accent2" accent3="accent3" accent4="accent4" accent5="accent5" accent6="accent6" hlink="hlink" folHlink="folHlink"/>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1CD81A2A-6ED4-4EF4-A14C-912D31E148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D2808FCC-5C11-96B9-D8C8-5F6351A0D5E7}"/>
              </a:ext>
            </a:extLst>
          </p:cNvPr>
          <p:cNvSpPr>
            <a:spLocks noGrp="1"/>
          </p:cNvSpPr>
          <p:nvPr>
            <p:ph type="title"/>
          </p:nvPr>
        </p:nvSpPr>
        <p:spPr>
          <a:xfrm>
            <a:off x="838200" y="365125"/>
            <a:ext cx="5393361" cy="1325563"/>
          </a:xfrm>
        </p:spPr>
        <p:txBody>
          <a:bodyPr>
            <a:normAutofit/>
          </a:bodyPr>
          <a:lstStyle/>
          <a:p>
            <a:r>
              <a:rPr lang="da-DK" dirty="0"/>
              <a:t>Hvordan opnåede vi så svar på det?</a:t>
            </a:r>
          </a:p>
        </p:txBody>
      </p:sp>
      <p:sp>
        <p:nvSpPr>
          <p:cNvPr id="12" name="Freeform: Shape 11">
            <a:extLst>
              <a:ext uri="{FF2B5EF4-FFF2-40B4-BE49-F238E27FC236}">
                <a16:creationId xmlns:a16="http://schemas.microsoft.com/office/drawing/2014/main" id="{1661932C-CA15-4E17-B115-FAE7CBEE478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198657" y="1"/>
            <a:ext cx="1155142" cy="625027"/>
          </a:xfrm>
          <a:custGeom>
            <a:avLst/>
            <a:gdLst>
              <a:gd name="connsiteX0" fmla="*/ 4784 w 1155142"/>
              <a:gd name="connsiteY0" fmla="*/ 0 h 625027"/>
              <a:gd name="connsiteX1" fmla="*/ 1150358 w 1155142"/>
              <a:gd name="connsiteY1" fmla="*/ 0 h 625027"/>
              <a:gd name="connsiteX2" fmla="*/ 1155142 w 1155142"/>
              <a:gd name="connsiteY2" fmla="*/ 47456 h 625027"/>
              <a:gd name="connsiteX3" fmla="*/ 577571 w 1155142"/>
              <a:gd name="connsiteY3" fmla="*/ 625027 h 625027"/>
              <a:gd name="connsiteX4" fmla="*/ 0 w 1155142"/>
              <a:gd name="connsiteY4" fmla="*/ 47456 h 625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142" h="625027">
                <a:moveTo>
                  <a:pt x="4784" y="0"/>
                </a:moveTo>
                <a:lnTo>
                  <a:pt x="1150358" y="0"/>
                </a:lnTo>
                <a:lnTo>
                  <a:pt x="1155142" y="47456"/>
                </a:lnTo>
                <a:cubicBezTo>
                  <a:pt x="1155142" y="366440"/>
                  <a:pt x="896555" y="625027"/>
                  <a:pt x="577571" y="625027"/>
                </a:cubicBezTo>
                <a:cubicBezTo>
                  <a:pt x="258587" y="625027"/>
                  <a:pt x="0" y="366440"/>
                  <a:pt x="0" y="47456"/>
                </a:cubicBezTo>
                <a:close/>
              </a:path>
            </a:pathLst>
          </a:cu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Pladsholder til indhold 2">
            <a:extLst>
              <a:ext uri="{FF2B5EF4-FFF2-40B4-BE49-F238E27FC236}">
                <a16:creationId xmlns:a16="http://schemas.microsoft.com/office/drawing/2014/main" id="{AF8AE7BD-1F6D-3D8B-0186-085E37289E0F}"/>
              </a:ext>
            </a:extLst>
          </p:cNvPr>
          <p:cNvSpPr>
            <a:spLocks noGrp="1"/>
          </p:cNvSpPr>
          <p:nvPr>
            <p:ph idx="1"/>
          </p:nvPr>
        </p:nvSpPr>
        <p:spPr>
          <a:xfrm>
            <a:off x="838200" y="1825625"/>
            <a:ext cx="5393361" cy="4351338"/>
          </a:xfrm>
        </p:spPr>
        <p:txBody>
          <a:bodyPr>
            <a:normAutofit/>
          </a:bodyPr>
          <a:lstStyle/>
          <a:p>
            <a:r>
              <a:rPr lang="da-DK" dirty="0"/>
              <a:t>En raket bestående af tre indsatser:</a:t>
            </a:r>
          </a:p>
          <a:p>
            <a:endParaRPr lang="da-DK" dirty="0"/>
          </a:p>
          <a:p>
            <a:pPr marL="0" indent="0">
              <a:buNone/>
            </a:pPr>
            <a:r>
              <a:rPr lang="da-DK" dirty="0"/>
              <a:t>1.Observation af tværprofessionel workshop for SSH- og SSA elever</a:t>
            </a:r>
          </a:p>
          <a:p>
            <a:pPr marL="0" indent="0">
              <a:buNone/>
            </a:pPr>
            <a:r>
              <a:rPr lang="da-DK" dirty="0"/>
              <a:t>2.Interview af SSH og SSA elever</a:t>
            </a:r>
          </a:p>
          <a:p>
            <a:pPr marL="0" indent="0">
              <a:buNone/>
            </a:pPr>
            <a:r>
              <a:rPr lang="da-DK" dirty="0"/>
              <a:t>3. Interview af </a:t>
            </a:r>
            <a:r>
              <a:rPr lang="da-DK" dirty="0" err="1"/>
              <a:t>SSAèr</a:t>
            </a:r>
            <a:r>
              <a:rPr lang="da-DK" dirty="0"/>
              <a:t> ansat i primær sektor</a:t>
            </a:r>
          </a:p>
        </p:txBody>
      </p:sp>
      <p:sp>
        <p:nvSpPr>
          <p:cNvPr id="14" name="Oval 13">
            <a:extLst>
              <a:ext uri="{FF2B5EF4-FFF2-40B4-BE49-F238E27FC236}">
                <a16:creationId xmlns:a16="http://schemas.microsoft.com/office/drawing/2014/main" id="{8590ADD5-9383-4D3D-9047-3DA2593CCB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808185" y="3423959"/>
            <a:ext cx="540822" cy="540822"/>
          </a:xfrm>
          <a:prstGeom prst="ellipse">
            <a:avLst/>
          </a:prstGeom>
          <a:noFill/>
          <a:ln w="1270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Grafik 4" descr="Raket kontur">
            <a:extLst>
              <a:ext uri="{FF2B5EF4-FFF2-40B4-BE49-F238E27FC236}">
                <a16:creationId xmlns:a16="http://schemas.microsoft.com/office/drawing/2014/main" id="{A8806D44-0349-EB74-FAAF-6647979EED2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887184" y="1216485"/>
            <a:ext cx="3781051" cy="3781051"/>
          </a:xfrm>
          <a:custGeom>
            <a:avLst/>
            <a:gdLst/>
            <a:ahLst/>
            <a:cxnLst/>
            <a:rect l="l" t="t" r="r" b="b"/>
            <a:pathLst>
              <a:path w="4114800" h="5712488">
                <a:moveTo>
                  <a:pt x="133155" y="0"/>
                </a:moveTo>
                <a:lnTo>
                  <a:pt x="3981645" y="0"/>
                </a:lnTo>
                <a:cubicBezTo>
                  <a:pt x="4055184" y="0"/>
                  <a:pt x="4114800" y="59616"/>
                  <a:pt x="4114800" y="133155"/>
                </a:cubicBezTo>
                <a:lnTo>
                  <a:pt x="4114800" y="5579333"/>
                </a:lnTo>
                <a:cubicBezTo>
                  <a:pt x="4114800" y="5652872"/>
                  <a:pt x="4055184" y="5712488"/>
                  <a:pt x="3981645" y="5712488"/>
                </a:cubicBezTo>
                <a:lnTo>
                  <a:pt x="133155" y="5712488"/>
                </a:lnTo>
                <a:cubicBezTo>
                  <a:pt x="59616" y="5712488"/>
                  <a:pt x="0" y="5652872"/>
                  <a:pt x="0" y="5579333"/>
                </a:cubicBezTo>
                <a:lnTo>
                  <a:pt x="0" y="133155"/>
                </a:lnTo>
                <a:cubicBezTo>
                  <a:pt x="0" y="59616"/>
                  <a:pt x="59616" y="0"/>
                  <a:pt x="133155" y="0"/>
                </a:cubicBezTo>
                <a:close/>
              </a:path>
            </a:pathLst>
          </a:custGeom>
        </p:spPr>
      </p:pic>
      <p:sp>
        <p:nvSpPr>
          <p:cNvPr id="16" name="Freeform: Shape 15">
            <a:extLst>
              <a:ext uri="{FF2B5EF4-FFF2-40B4-BE49-F238E27FC236}">
                <a16:creationId xmlns:a16="http://schemas.microsoft.com/office/drawing/2014/main" id="{DABE3E45-88CF-45D8-8D40-C773324D93F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749602" y="1"/>
            <a:ext cx="2066948" cy="1621879"/>
          </a:xfrm>
          <a:custGeom>
            <a:avLst/>
            <a:gdLst>
              <a:gd name="connsiteX0" fmla="*/ 0 w 2066948"/>
              <a:gd name="connsiteY0" fmla="*/ 0 h 1621879"/>
              <a:gd name="connsiteX1" fmla="*/ 123825 w 2066948"/>
              <a:gd name="connsiteY1" fmla="*/ 0 h 1621879"/>
              <a:gd name="connsiteX2" fmla="*/ 123825 w 2066948"/>
              <a:gd name="connsiteY2" fmla="*/ 1452620 h 1621879"/>
              <a:gd name="connsiteX3" fmla="*/ 1881378 w 2066948"/>
              <a:gd name="connsiteY3" fmla="*/ 436017 h 1621879"/>
              <a:gd name="connsiteX4" fmla="*/ 1127572 w 2066948"/>
              <a:gd name="connsiteY4" fmla="*/ 0 h 1621879"/>
              <a:gd name="connsiteX5" fmla="*/ 1374887 w 2066948"/>
              <a:gd name="connsiteY5" fmla="*/ 0 h 1621879"/>
              <a:gd name="connsiteX6" fmla="*/ 2035969 w 2066948"/>
              <a:gd name="connsiteY6" fmla="*/ 382391 h 1621879"/>
              <a:gd name="connsiteX7" fmla="*/ 2058648 w 2066948"/>
              <a:gd name="connsiteY7" fmla="*/ 466963 h 1621879"/>
              <a:gd name="connsiteX8" fmla="*/ 2035969 w 2066948"/>
              <a:gd name="connsiteY8" fmla="*/ 489642 h 1621879"/>
              <a:gd name="connsiteX9" fmla="*/ 92869 w 2066948"/>
              <a:gd name="connsiteY9" fmla="*/ 1613592 h 1621879"/>
              <a:gd name="connsiteX10" fmla="*/ 61913 w 2066948"/>
              <a:gd name="connsiteY10" fmla="*/ 1621879 h 1621879"/>
              <a:gd name="connsiteX11" fmla="*/ 0 w 2066948"/>
              <a:gd name="connsiteY11" fmla="*/ 1559967 h 162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6948" h="1621879">
                <a:moveTo>
                  <a:pt x="0" y="0"/>
                </a:moveTo>
                <a:lnTo>
                  <a:pt x="123825" y="0"/>
                </a:lnTo>
                <a:lnTo>
                  <a:pt x="123825" y="1452620"/>
                </a:lnTo>
                <a:lnTo>
                  <a:pt x="1881378" y="436017"/>
                </a:lnTo>
                <a:lnTo>
                  <a:pt x="1127572" y="0"/>
                </a:lnTo>
                <a:lnTo>
                  <a:pt x="1374887" y="0"/>
                </a:lnTo>
                <a:lnTo>
                  <a:pt x="2035969" y="382391"/>
                </a:lnTo>
                <a:cubicBezTo>
                  <a:pt x="2065582" y="399479"/>
                  <a:pt x="2075745" y="437340"/>
                  <a:pt x="2058648" y="466963"/>
                </a:cubicBezTo>
                <a:cubicBezTo>
                  <a:pt x="2053219" y="476384"/>
                  <a:pt x="2045389" y="484204"/>
                  <a:pt x="2035969" y="489642"/>
                </a:cubicBezTo>
                <a:lnTo>
                  <a:pt x="92869" y="1613592"/>
                </a:lnTo>
                <a:cubicBezTo>
                  <a:pt x="83458" y="1619031"/>
                  <a:pt x="72780" y="1621889"/>
                  <a:pt x="61913" y="1621879"/>
                </a:cubicBezTo>
                <a:cubicBezTo>
                  <a:pt x="27719" y="1621879"/>
                  <a:pt x="0" y="1594161"/>
                  <a:pt x="0" y="1559967"/>
                </a:cubicBez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49CD1692-827B-4C8D-B4A1-134FD04CF45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2138745" y="1027906"/>
            <a:ext cx="0" cy="1597708"/>
          </a:xfrm>
          <a:prstGeom prst="line">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20" name="Freeform: Shape 19">
            <a:extLst>
              <a:ext uri="{FF2B5EF4-FFF2-40B4-BE49-F238E27FC236}">
                <a16:creationId xmlns:a16="http://schemas.microsoft.com/office/drawing/2014/main" id="{B91ECDA9-56DC-4270-8F33-01C5637B8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463438">
            <a:off x="7456580" y="5166682"/>
            <a:ext cx="1835725" cy="2024785"/>
          </a:xfrm>
          <a:custGeom>
            <a:avLst/>
            <a:gdLst>
              <a:gd name="connsiteX0" fmla="*/ 1801138 w 1835725"/>
              <a:gd name="connsiteY0" fmla="*/ 1622662 h 2024785"/>
              <a:gd name="connsiteX1" fmla="*/ 1835717 w 1835725"/>
              <a:gd name="connsiteY1" fmla="*/ 1680254 h 2024785"/>
              <a:gd name="connsiteX2" fmla="*/ 1812568 w 1835725"/>
              <a:gd name="connsiteY2" fmla="*/ 1877193 h 2024785"/>
              <a:gd name="connsiteX3" fmla="*/ 1776210 w 1835725"/>
              <a:gd name="connsiteY3" fmla="*/ 2024785 h 2024785"/>
              <a:gd name="connsiteX4" fmla="*/ 1655772 w 1835725"/>
              <a:gd name="connsiteY4" fmla="*/ 1983449 h 2024785"/>
              <a:gd name="connsiteX5" fmla="*/ 1687591 w 1835725"/>
              <a:gd name="connsiteY5" fmla="*/ 1854495 h 2024785"/>
              <a:gd name="connsiteX6" fmla="*/ 1708939 w 1835725"/>
              <a:gd name="connsiteY6" fmla="*/ 1673301 h 2024785"/>
              <a:gd name="connsiteX7" fmla="*/ 1778129 w 1835725"/>
              <a:gd name="connsiteY7" fmla="*/ 1615979 h 2024785"/>
              <a:gd name="connsiteX8" fmla="*/ 1801138 w 1835725"/>
              <a:gd name="connsiteY8" fmla="*/ 1622662 h 2024785"/>
              <a:gd name="connsiteX9" fmla="*/ 1585229 w 1835725"/>
              <a:gd name="connsiteY9" fmla="*/ 764759 h 2024785"/>
              <a:gd name="connsiteX10" fmla="*/ 1623024 w 1835725"/>
              <a:gd name="connsiteY10" fmla="*/ 792810 h 2024785"/>
              <a:gd name="connsiteX11" fmla="*/ 1777614 w 1835725"/>
              <a:gd name="connsiteY11" fmla="*/ 1157141 h 2024785"/>
              <a:gd name="connsiteX12" fmla="*/ 1733799 w 1835725"/>
              <a:gd name="connsiteY12" fmla="*/ 1235532 h 2024785"/>
              <a:gd name="connsiteX13" fmla="*/ 1716464 w 1835725"/>
              <a:gd name="connsiteY13" fmla="*/ 1237722 h 2024785"/>
              <a:gd name="connsiteX14" fmla="*/ 1716464 w 1835725"/>
              <a:gd name="connsiteY14" fmla="*/ 1237913 h 2024785"/>
              <a:gd name="connsiteX15" fmla="*/ 1655409 w 1835725"/>
              <a:gd name="connsiteY15" fmla="*/ 1191717 h 2024785"/>
              <a:gd name="connsiteX16" fmla="*/ 1513200 w 1835725"/>
              <a:gd name="connsiteY16" fmla="*/ 856627 h 2024785"/>
              <a:gd name="connsiteX17" fmla="*/ 1538499 w 1835725"/>
              <a:gd name="connsiteY17" fmla="*/ 770415 h 2024785"/>
              <a:gd name="connsiteX18" fmla="*/ 1585229 w 1835725"/>
              <a:gd name="connsiteY18" fmla="*/ 764759 h 2024785"/>
              <a:gd name="connsiteX19" fmla="*/ 477919 w 1835725"/>
              <a:gd name="connsiteY19" fmla="*/ 21437 h 2024785"/>
              <a:gd name="connsiteX20" fmla="*/ 509236 w 1835725"/>
              <a:gd name="connsiteY20" fmla="*/ 84182 h 2024785"/>
              <a:gd name="connsiteX21" fmla="*/ 445829 w 1835725"/>
              <a:gd name="connsiteY21" fmla="*/ 139871 h 2024785"/>
              <a:gd name="connsiteX22" fmla="*/ 437447 w 1835725"/>
              <a:gd name="connsiteY22" fmla="*/ 139395 h 2024785"/>
              <a:gd name="connsiteX23" fmla="*/ 73211 w 1835725"/>
              <a:gd name="connsiteY23" fmla="*/ 137204 h 2024785"/>
              <a:gd name="connsiteX24" fmla="*/ 749 w 1835725"/>
              <a:gd name="connsiteY24" fmla="*/ 84082 h 2024785"/>
              <a:gd name="connsiteX25" fmla="*/ 53871 w 1835725"/>
              <a:gd name="connsiteY25" fmla="*/ 11621 h 2024785"/>
              <a:gd name="connsiteX26" fmla="*/ 58352 w 1835725"/>
              <a:gd name="connsiteY26" fmla="*/ 11093 h 2024785"/>
              <a:gd name="connsiteX27" fmla="*/ 454020 w 1835725"/>
              <a:gd name="connsiteY27" fmla="*/ 13474 h 2024785"/>
              <a:gd name="connsiteX28" fmla="*/ 477919 w 1835725"/>
              <a:gd name="connsiteY28" fmla="*/ 21437 h 2024785"/>
              <a:gd name="connsiteX29" fmla="*/ 957797 w 1835725"/>
              <a:gd name="connsiteY29" fmla="*/ 167970 h 2024785"/>
              <a:gd name="connsiteX30" fmla="*/ 1286982 w 1835725"/>
              <a:gd name="connsiteY30" fmla="*/ 387616 h 2024785"/>
              <a:gd name="connsiteX31" fmla="*/ 1293725 w 1835725"/>
              <a:gd name="connsiteY31" fmla="*/ 477075 h 2024785"/>
              <a:gd name="connsiteX32" fmla="*/ 1245453 w 1835725"/>
              <a:gd name="connsiteY32" fmla="*/ 499154 h 2024785"/>
              <a:gd name="connsiteX33" fmla="*/ 1245167 w 1835725"/>
              <a:gd name="connsiteY33" fmla="*/ 499154 h 2024785"/>
              <a:gd name="connsiteX34" fmla="*/ 1203638 w 1835725"/>
              <a:gd name="connsiteY34" fmla="*/ 484104 h 2024785"/>
              <a:gd name="connsiteX35" fmla="*/ 900647 w 1835725"/>
              <a:gd name="connsiteY35" fmla="*/ 281508 h 2024785"/>
              <a:gd name="connsiteX36" fmla="*/ 872454 w 1835725"/>
              <a:gd name="connsiteY36" fmla="*/ 196164 h 2024785"/>
              <a:gd name="connsiteX37" fmla="*/ 957797 w 1835725"/>
              <a:gd name="connsiteY37" fmla="*/ 167970 h 202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835725" h="2024785">
                <a:moveTo>
                  <a:pt x="1801138" y="1622662"/>
                </a:moveTo>
                <a:cubicBezTo>
                  <a:pt x="1822105" y="1633400"/>
                  <a:pt x="1836117" y="1655372"/>
                  <a:pt x="1835717" y="1680254"/>
                </a:cubicBezTo>
                <a:cubicBezTo>
                  <a:pt x="1832093" y="1746382"/>
                  <a:pt x="1824354" y="1812154"/>
                  <a:pt x="1812568" y="1877193"/>
                </a:cubicBezTo>
                <a:lnTo>
                  <a:pt x="1776210" y="2024785"/>
                </a:lnTo>
                <a:lnTo>
                  <a:pt x="1655772" y="1983449"/>
                </a:lnTo>
                <a:lnTo>
                  <a:pt x="1687591" y="1854495"/>
                </a:lnTo>
                <a:cubicBezTo>
                  <a:pt x="1698455" y="1794657"/>
                  <a:pt x="1705590" y="1734142"/>
                  <a:pt x="1708939" y="1673301"/>
                </a:cubicBezTo>
                <a:cubicBezTo>
                  <a:pt x="1712216" y="1638363"/>
                  <a:pt x="1743190" y="1612703"/>
                  <a:pt x="1778129" y="1615979"/>
                </a:cubicBezTo>
                <a:cubicBezTo>
                  <a:pt x="1786387" y="1616753"/>
                  <a:pt x="1794149" y="1619084"/>
                  <a:pt x="1801138" y="1622662"/>
                </a:cubicBezTo>
                <a:close/>
                <a:moveTo>
                  <a:pt x="1585229" y="764759"/>
                </a:moveTo>
                <a:cubicBezTo>
                  <a:pt x="1600438" y="768789"/>
                  <a:pt x="1614156" y="778436"/>
                  <a:pt x="1623024" y="792810"/>
                </a:cubicBezTo>
                <a:cubicBezTo>
                  <a:pt x="1689575" y="907319"/>
                  <a:pt x="1741505" y="1029715"/>
                  <a:pt x="1777614" y="1157141"/>
                </a:cubicBezTo>
                <a:cubicBezTo>
                  <a:pt x="1787149" y="1190888"/>
                  <a:pt x="1767537" y="1225969"/>
                  <a:pt x="1733799" y="1235532"/>
                </a:cubicBezTo>
                <a:cubicBezTo>
                  <a:pt x="1728151" y="1237046"/>
                  <a:pt x="1722312" y="1237780"/>
                  <a:pt x="1716464" y="1237722"/>
                </a:cubicBezTo>
                <a:lnTo>
                  <a:pt x="1716464" y="1237913"/>
                </a:lnTo>
                <a:cubicBezTo>
                  <a:pt x="1688070" y="1237913"/>
                  <a:pt x="1663124" y="1219044"/>
                  <a:pt x="1655409" y="1191717"/>
                </a:cubicBezTo>
                <a:cubicBezTo>
                  <a:pt x="1622214" y="1074512"/>
                  <a:pt x="1574437" y="961936"/>
                  <a:pt x="1513200" y="856627"/>
                </a:cubicBezTo>
                <a:cubicBezTo>
                  <a:pt x="1496379" y="825834"/>
                  <a:pt x="1507704" y="787236"/>
                  <a:pt x="1538499" y="770415"/>
                </a:cubicBezTo>
                <a:cubicBezTo>
                  <a:pt x="1553325" y="762319"/>
                  <a:pt x="1570022" y="760730"/>
                  <a:pt x="1585229" y="764759"/>
                </a:cubicBezTo>
                <a:close/>
                <a:moveTo>
                  <a:pt x="477919" y="21437"/>
                </a:moveTo>
                <a:cubicBezTo>
                  <a:pt x="499341" y="33775"/>
                  <a:pt x="512445" y="58102"/>
                  <a:pt x="509236" y="84182"/>
                </a:cubicBezTo>
                <a:cubicBezTo>
                  <a:pt x="505303" y="116151"/>
                  <a:pt x="478038" y="140098"/>
                  <a:pt x="445829" y="139871"/>
                </a:cubicBezTo>
                <a:cubicBezTo>
                  <a:pt x="443027" y="139899"/>
                  <a:pt x="440227" y="139740"/>
                  <a:pt x="437447" y="139395"/>
                </a:cubicBezTo>
                <a:cubicBezTo>
                  <a:pt x="316592" y="123615"/>
                  <a:pt x="194247" y="122878"/>
                  <a:pt x="73211" y="137204"/>
                </a:cubicBezTo>
                <a:cubicBezTo>
                  <a:pt x="38532" y="142545"/>
                  <a:pt x="6090" y="118762"/>
                  <a:pt x="749" y="84082"/>
                </a:cubicBezTo>
                <a:cubicBezTo>
                  <a:pt x="-4591" y="49403"/>
                  <a:pt x="19192" y="16961"/>
                  <a:pt x="53871" y="11621"/>
                </a:cubicBezTo>
                <a:cubicBezTo>
                  <a:pt x="55358" y="11392"/>
                  <a:pt x="56852" y="11216"/>
                  <a:pt x="58352" y="11093"/>
                </a:cubicBezTo>
                <a:cubicBezTo>
                  <a:pt x="189834" y="-4456"/>
                  <a:pt x="322735" y="-3656"/>
                  <a:pt x="454020" y="13474"/>
                </a:cubicBezTo>
                <a:cubicBezTo>
                  <a:pt x="462713" y="14543"/>
                  <a:pt x="470778" y="17324"/>
                  <a:pt x="477919" y="21437"/>
                </a:cubicBezTo>
                <a:close/>
                <a:moveTo>
                  <a:pt x="957797" y="167970"/>
                </a:moveTo>
                <a:cubicBezTo>
                  <a:pt x="1076184" y="227289"/>
                  <a:pt x="1186759" y="301068"/>
                  <a:pt x="1286982" y="387616"/>
                </a:cubicBezTo>
                <a:cubicBezTo>
                  <a:pt x="1313547" y="410457"/>
                  <a:pt x="1316566" y="450510"/>
                  <a:pt x="1293725" y="477075"/>
                </a:cubicBezTo>
                <a:cubicBezTo>
                  <a:pt x="1281638" y="491137"/>
                  <a:pt x="1263998" y="499204"/>
                  <a:pt x="1245453" y="499154"/>
                </a:cubicBezTo>
                <a:lnTo>
                  <a:pt x="1245167" y="499154"/>
                </a:lnTo>
                <a:cubicBezTo>
                  <a:pt x="1229965" y="499301"/>
                  <a:pt x="1215220" y="493956"/>
                  <a:pt x="1203638" y="484104"/>
                </a:cubicBezTo>
                <a:cubicBezTo>
                  <a:pt x="1111407" y="404300"/>
                  <a:pt x="1009633" y="336248"/>
                  <a:pt x="900647" y="281508"/>
                </a:cubicBezTo>
                <a:cubicBezTo>
                  <a:pt x="869295" y="265726"/>
                  <a:pt x="856672" y="227516"/>
                  <a:pt x="872454" y="196164"/>
                </a:cubicBezTo>
                <a:cubicBezTo>
                  <a:pt x="888235" y="164811"/>
                  <a:pt x="926445" y="152188"/>
                  <a:pt x="957797" y="167970"/>
                </a:cubicBezTo>
                <a:close/>
              </a:path>
            </a:pathLst>
          </a:custGeom>
          <a:solidFill>
            <a:schemeClr val="accent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75F47824-961D-465D-84F9-EAE11BC617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809527" y="6033795"/>
            <a:ext cx="1991064" cy="824205"/>
          </a:xfrm>
          <a:custGeom>
            <a:avLst/>
            <a:gdLst>
              <a:gd name="connsiteX0" fmla="*/ 995532 w 1991064"/>
              <a:gd name="connsiteY0" fmla="*/ 0 h 824205"/>
              <a:gd name="connsiteX1" fmla="*/ 1984823 w 1991064"/>
              <a:gd name="connsiteY1" fmla="*/ 784423 h 824205"/>
              <a:gd name="connsiteX2" fmla="*/ 1991064 w 1991064"/>
              <a:gd name="connsiteY2" fmla="*/ 824205 h 824205"/>
              <a:gd name="connsiteX3" fmla="*/ 0 w 1991064"/>
              <a:gd name="connsiteY3" fmla="*/ 824205 h 824205"/>
              <a:gd name="connsiteX4" fmla="*/ 6241 w 1991064"/>
              <a:gd name="connsiteY4" fmla="*/ 784423 h 824205"/>
              <a:gd name="connsiteX5" fmla="*/ 995532 w 1991064"/>
              <a:gd name="connsiteY5" fmla="*/ 0 h 82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1064" h="824205">
                <a:moveTo>
                  <a:pt x="995532" y="0"/>
                </a:moveTo>
                <a:cubicBezTo>
                  <a:pt x="1483521" y="0"/>
                  <a:pt x="1890663" y="336754"/>
                  <a:pt x="1984823" y="784423"/>
                </a:cubicBezTo>
                <a:lnTo>
                  <a:pt x="1991064" y="824205"/>
                </a:lnTo>
                <a:lnTo>
                  <a:pt x="0" y="824205"/>
                </a:lnTo>
                <a:lnTo>
                  <a:pt x="6241" y="784423"/>
                </a:lnTo>
                <a:cubicBezTo>
                  <a:pt x="100402" y="336754"/>
                  <a:pt x="507544" y="0"/>
                  <a:pt x="99553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FEC9DA3E-C1D7-472D-B7C0-F71AE41FBA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851696" y="5519196"/>
            <a:ext cx="1340305" cy="1338805"/>
          </a:xfrm>
          <a:custGeom>
            <a:avLst/>
            <a:gdLst>
              <a:gd name="connsiteX0" fmla="*/ 61913 w 1340305"/>
              <a:gd name="connsiteY0" fmla="*/ 0 h 1338805"/>
              <a:gd name="connsiteX1" fmla="*/ 1340305 w 1340305"/>
              <a:gd name="connsiteY1" fmla="*/ 0 h 1338805"/>
              <a:gd name="connsiteX2" fmla="*/ 1340305 w 1340305"/>
              <a:gd name="connsiteY2" fmla="*/ 123825 h 1338805"/>
              <a:gd name="connsiteX3" fmla="*/ 123825 w 1340305"/>
              <a:gd name="connsiteY3" fmla="*/ 123825 h 1338805"/>
              <a:gd name="connsiteX4" fmla="*/ 123825 w 1340305"/>
              <a:gd name="connsiteY4" fmla="*/ 1338805 h 1338805"/>
              <a:gd name="connsiteX5" fmla="*/ 0 w 1340305"/>
              <a:gd name="connsiteY5" fmla="*/ 1338805 h 1338805"/>
              <a:gd name="connsiteX6" fmla="*/ 0 w 1340305"/>
              <a:gd name="connsiteY6" fmla="*/ 61913 h 1338805"/>
              <a:gd name="connsiteX7" fmla="*/ 61913 w 1340305"/>
              <a:gd name="connsiteY7" fmla="*/ 0 h 133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0305" h="1338805">
                <a:moveTo>
                  <a:pt x="61913" y="0"/>
                </a:moveTo>
                <a:lnTo>
                  <a:pt x="1340305" y="0"/>
                </a:lnTo>
                <a:lnTo>
                  <a:pt x="1340305" y="123825"/>
                </a:lnTo>
                <a:lnTo>
                  <a:pt x="123825" y="123825"/>
                </a:lnTo>
                <a:lnTo>
                  <a:pt x="123825" y="1338805"/>
                </a:lnTo>
                <a:lnTo>
                  <a:pt x="0" y="1338805"/>
                </a:lnTo>
                <a:lnTo>
                  <a:pt x="0" y="61913"/>
                </a:lnTo>
                <a:cubicBezTo>
                  <a:pt x="0" y="27719"/>
                  <a:pt x="27719" y="0"/>
                  <a:pt x="61913" y="0"/>
                </a:cubicBez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134678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9DC210A-06A0-D4D1-8AD5-34670332FC32}"/>
              </a:ext>
            </a:extLst>
          </p:cNvPr>
          <p:cNvSpPr>
            <a:spLocks noGrp="1"/>
          </p:cNvSpPr>
          <p:nvPr>
            <p:ph type="title"/>
          </p:nvPr>
        </p:nvSpPr>
        <p:spPr>
          <a:xfrm>
            <a:off x="838201" y="365125"/>
            <a:ext cx="5251316" cy="1807305"/>
          </a:xfrm>
        </p:spPr>
        <p:txBody>
          <a:bodyPr>
            <a:normAutofit/>
          </a:bodyPr>
          <a:lstStyle/>
          <a:p>
            <a:r>
              <a:rPr lang="da-DK" dirty="0"/>
              <a:t>Delundersøgelse 1D/ efterår 2022:</a:t>
            </a:r>
          </a:p>
        </p:txBody>
      </p:sp>
      <p:sp>
        <p:nvSpPr>
          <p:cNvPr id="3" name="Pladsholder til indhold 2">
            <a:extLst>
              <a:ext uri="{FF2B5EF4-FFF2-40B4-BE49-F238E27FC236}">
                <a16:creationId xmlns:a16="http://schemas.microsoft.com/office/drawing/2014/main" id="{D901FE8D-B910-D548-DB6E-DACEB1EB7001}"/>
              </a:ext>
            </a:extLst>
          </p:cNvPr>
          <p:cNvSpPr>
            <a:spLocks noGrp="1"/>
          </p:cNvSpPr>
          <p:nvPr>
            <p:ph idx="1"/>
          </p:nvPr>
        </p:nvSpPr>
        <p:spPr>
          <a:xfrm>
            <a:off x="263383" y="2333297"/>
            <a:ext cx="5680218" cy="3843666"/>
          </a:xfrm>
        </p:spPr>
        <p:txBody>
          <a:bodyPr>
            <a:normAutofit/>
          </a:bodyPr>
          <a:lstStyle/>
          <a:p>
            <a:pPr>
              <a:spcAft>
                <a:spcPts val="800"/>
              </a:spcAft>
            </a:pPr>
            <a:r>
              <a:rPr lang="da-DK" sz="1900" dirty="0">
                <a:effectLst/>
                <a:latin typeface="Calibri" panose="020F0502020204030204" pitchFamily="34" charset="0"/>
                <a:ea typeface="Calibri" panose="020F0502020204030204" pitchFamily="34" charset="0"/>
                <a:cs typeface="Times New Roman" panose="02020603050405020304" pitchFamily="18" charset="0"/>
              </a:rPr>
              <a:t>Observation af tværprofessionel workshop </a:t>
            </a:r>
          </a:p>
          <a:p>
            <a:pPr>
              <a:spcAft>
                <a:spcPts val="800"/>
              </a:spcAft>
            </a:pPr>
            <a:r>
              <a:rPr lang="da-DK" sz="1900" dirty="0">
                <a:latin typeface="Calibri" panose="020F0502020204030204" pitchFamily="34" charset="0"/>
                <a:ea typeface="Calibri" panose="020F0502020204030204" pitchFamily="34" charset="0"/>
                <a:cs typeface="Times New Roman" panose="02020603050405020304" pitchFamily="18" charset="0"/>
              </a:rPr>
              <a:t>Eleverne arbejde</a:t>
            </a:r>
            <a:r>
              <a:rPr lang="da-DK" sz="1900" dirty="0">
                <a:effectLst/>
                <a:latin typeface="Calibri" panose="020F0502020204030204" pitchFamily="34" charset="0"/>
                <a:ea typeface="Calibri" panose="020F0502020204030204" pitchFamily="34" charset="0"/>
                <a:cs typeface="Times New Roman" panose="02020603050405020304" pitchFamily="18" charset="0"/>
              </a:rPr>
              <a:t> med</a:t>
            </a:r>
            <a:r>
              <a:rPr lang="da-DK" sz="1900" dirty="0">
                <a:latin typeface="Calibri" panose="020F0502020204030204" pitchFamily="34" charset="0"/>
                <a:ea typeface="Calibri" panose="020F0502020204030204" pitchFamily="34" charset="0"/>
                <a:cs typeface="Times New Roman" panose="02020603050405020304" pitchFamily="18" charset="0"/>
              </a:rPr>
              <a:t> </a:t>
            </a:r>
            <a:r>
              <a:rPr lang="da-DK" sz="1900" dirty="0">
                <a:effectLst/>
                <a:latin typeface="Calibri" panose="020F0502020204030204" pitchFamily="34" charset="0"/>
                <a:ea typeface="Calibri" panose="020F0502020204030204" pitchFamily="34" charset="0"/>
                <a:cs typeface="Times New Roman" panose="02020603050405020304" pitchFamily="18" charset="0"/>
              </a:rPr>
              <a:t>refleksion og gruppeopgaver om velfærdsteknologiens betydning for borgere generelt og i relation til projektets forskningsspørgsmål vedrørende livskvalitet hos KOL-patienter</a:t>
            </a:r>
          </a:p>
          <a:p>
            <a:pPr>
              <a:spcAft>
                <a:spcPts val="800"/>
              </a:spcAft>
            </a:pPr>
            <a:r>
              <a:rPr lang="da-DK" sz="1900" dirty="0">
                <a:latin typeface="Calibri" panose="020F0502020204030204" pitchFamily="34" charset="0"/>
                <a:ea typeface="Calibri" panose="020F0502020204030204" pitchFamily="34" charset="0"/>
                <a:cs typeface="Times New Roman" panose="02020603050405020304" pitchFamily="18" charset="0"/>
              </a:rPr>
              <a:t>Materialet</a:t>
            </a:r>
            <a:r>
              <a:rPr lang="da-DK" sz="1900" dirty="0">
                <a:effectLst/>
                <a:latin typeface="Calibri" panose="020F0502020204030204" pitchFamily="34" charset="0"/>
                <a:ea typeface="Calibri" panose="020F0502020204030204" pitchFamily="34" charset="0"/>
                <a:cs typeface="Times New Roman" panose="02020603050405020304" pitchFamily="18" charset="0"/>
              </a:rPr>
              <a:t> fra de 2 workshops blev </a:t>
            </a:r>
            <a:r>
              <a:rPr lang="da-DK" sz="1900" dirty="0">
                <a:latin typeface="Calibri" panose="020F0502020204030204" pitchFamily="34" charset="0"/>
                <a:ea typeface="Calibri" panose="020F0502020204030204" pitchFamily="34" charset="0"/>
                <a:cs typeface="Times New Roman" panose="02020603050405020304" pitchFamily="18" charset="0"/>
              </a:rPr>
              <a:t>bearbejdet</a:t>
            </a:r>
            <a:endParaRPr lang="da-DK" sz="19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800"/>
              </a:spcAft>
            </a:pPr>
            <a:r>
              <a:rPr lang="da-DK" sz="1900" dirty="0">
                <a:effectLst/>
                <a:latin typeface="Calibri" panose="020F0502020204030204" pitchFamily="34" charset="0"/>
                <a:ea typeface="Calibri" panose="020F0502020204030204" pitchFamily="34" charset="0"/>
                <a:cs typeface="Times New Roman" panose="02020603050405020304" pitchFamily="18" charset="0"/>
              </a:rPr>
              <a:t>Udarbejdelse af spørgsmål til fokusgruppe interview</a:t>
            </a:r>
          </a:p>
          <a:p>
            <a:pPr>
              <a:spcAft>
                <a:spcPts val="800"/>
              </a:spcAft>
            </a:pPr>
            <a:endParaRPr lang="da-DK" sz="1900" dirty="0"/>
          </a:p>
        </p:txBody>
      </p:sp>
      <p:pic>
        <p:nvPicPr>
          <p:cNvPr id="5" name="Billede 4">
            <a:extLst>
              <a:ext uri="{FF2B5EF4-FFF2-40B4-BE49-F238E27FC236}">
                <a16:creationId xmlns:a16="http://schemas.microsoft.com/office/drawing/2014/main" id="{0FF9B263-6F52-BE76-4ACE-58C57FF01393}"/>
              </a:ext>
            </a:extLst>
          </p:cNvPr>
          <p:cNvPicPr>
            <a:picLocks noChangeAspect="1"/>
          </p:cNvPicPr>
          <p:nvPr/>
        </p:nvPicPr>
        <p:blipFill>
          <a:blip r:embed="rId3"/>
          <a:stretch>
            <a:fillRect/>
          </a:stretch>
        </p:blipFill>
        <p:spPr>
          <a:xfrm>
            <a:off x="68642" y="5919909"/>
            <a:ext cx="1648191" cy="886773"/>
          </a:xfrm>
          <a:prstGeom prst="rect">
            <a:avLst/>
          </a:prstGeom>
        </p:spPr>
      </p:pic>
      <p:pic>
        <p:nvPicPr>
          <p:cNvPr id="6" name="Billede 5">
            <a:extLst>
              <a:ext uri="{FF2B5EF4-FFF2-40B4-BE49-F238E27FC236}">
                <a16:creationId xmlns:a16="http://schemas.microsoft.com/office/drawing/2014/main" id="{C1C82CA6-BB65-657F-7EFB-FE5646BBAE82}"/>
              </a:ext>
            </a:extLst>
          </p:cNvPr>
          <p:cNvPicPr>
            <a:picLocks noChangeAspect="1"/>
          </p:cNvPicPr>
          <p:nvPr/>
        </p:nvPicPr>
        <p:blipFill rotWithShape="1">
          <a:blip r:embed="rId4">
            <a:extLst>
              <a:ext uri="{BEBA8EAE-BF5A-486C-A8C5-ECC9F3942E4B}">
                <a14:imgProps xmlns:a14="http://schemas.microsoft.com/office/drawing/2010/main">
                  <a14:imgLayer r:embed="rId5">
                    <a14:imgEffect>
                      <a14:artisticBlur radius="22"/>
                    </a14:imgEffect>
                  </a14:imgLayer>
                </a14:imgProps>
              </a:ext>
            </a:extLst>
          </a:blip>
          <a:srcRect t="20834" r="-4" b="-4"/>
          <a:stretch/>
        </p:blipFill>
        <p:spPr>
          <a:xfrm>
            <a:off x="6089517" y="2370208"/>
            <a:ext cx="3719748" cy="2208617"/>
          </a:xfrm>
          <a:prstGeom prst="rect">
            <a:avLst/>
          </a:prstGeom>
        </p:spPr>
      </p:pic>
      <p:pic>
        <p:nvPicPr>
          <p:cNvPr id="7" name="Pladsholder til indhold 3">
            <a:extLst>
              <a:ext uri="{FF2B5EF4-FFF2-40B4-BE49-F238E27FC236}">
                <a16:creationId xmlns:a16="http://schemas.microsoft.com/office/drawing/2014/main" id="{1CD9C097-8EDF-FA16-5ED3-DE1385A00284}"/>
              </a:ext>
            </a:extLst>
          </p:cNvPr>
          <p:cNvPicPr>
            <a:picLocks noChangeAspect="1"/>
          </p:cNvPicPr>
          <p:nvPr/>
        </p:nvPicPr>
        <p:blipFill rotWithShape="1">
          <a:blip r:embed="rId6">
            <a:extLst>
              <a:ext uri="{BEBA8EAE-BF5A-486C-A8C5-ECC9F3942E4B}">
                <a14:imgProps xmlns:a14="http://schemas.microsoft.com/office/drawing/2010/main">
                  <a14:imgLayer r:embed="rId7">
                    <a14:imgEffect>
                      <a14:artisticBlur radius="17"/>
                    </a14:imgEffect>
                  </a14:imgLayer>
                </a14:imgProps>
              </a:ext>
            </a:extLst>
          </a:blip>
          <a:srcRect l="5264" r="-1" b="-1"/>
          <a:stretch/>
        </p:blipFill>
        <p:spPr>
          <a:xfrm>
            <a:off x="7598508" y="365125"/>
            <a:ext cx="3719729" cy="2208616"/>
          </a:xfrm>
          <a:prstGeom prst="rect">
            <a:avLst/>
          </a:prstGeom>
        </p:spPr>
      </p:pic>
      <p:pic>
        <p:nvPicPr>
          <p:cNvPr id="8" name="Billede 7">
            <a:extLst>
              <a:ext uri="{FF2B5EF4-FFF2-40B4-BE49-F238E27FC236}">
                <a16:creationId xmlns:a16="http://schemas.microsoft.com/office/drawing/2014/main" id="{AE1F26C7-0EBB-105B-DB73-0BC6F9E19DDC}"/>
              </a:ext>
            </a:extLst>
          </p:cNvPr>
          <p:cNvPicPr>
            <a:picLocks noChangeAspect="1"/>
          </p:cNvPicPr>
          <p:nvPr/>
        </p:nvPicPr>
        <p:blipFill rotWithShape="1">
          <a:blip r:embed="rId8"/>
          <a:srcRect l="14329" r="33655" b="58472"/>
          <a:stretch/>
        </p:blipFill>
        <p:spPr>
          <a:xfrm>
            <a:off x="8023205" y="4487792"/>
            <a:ext cx="3591805" cy="2122431"/>
          </a:xfrm>
          <a:prstGeom prst="rect">
            <a:avLst/>
          </a:prstGeom>
        </p:spPr>
      </p:pic>
    </p:spTree>
    <p:extLst>
      <p:ext uri="{BB962C8B-B14F-4D97-AF65-F5344CB8AC3E}">
        <p14:creationId xmlns:p14="http://schemas.microsoft.com/office/powerpoint/2010/main" val="346363724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1853F1B-CAC4-372A-062F-E7D072E0CE65}"/>
              </a:ext>
            </a:extLst>
          </p:cNvPr>
          <p:cNvSpPr>
            <a:spLocks noGrp="1"/>
          </p:cNvSpPr>
          <p:nvPr>
            <p:ph type="title"/>
          </p:nvPr>
        </p:nvSpPr>
        <p:spPr/>
        <p:txBody>
          <a:bodyPr/>
          <a:lstStyle/>
          <a:p>
            <a:r>
              <a:rPr lang="da-DK" dirty="0"/>
              <a:t>Anvendt metode litteratur:</a:t>
            </a:r>
          </a:p>
        </p:txBody>
      </p:sp>
      <p:sp>
        <p:nvSpPr>
          <p:cNvPr id="3" name="Pladsholder til indhold 2">
            <a:extLst>
              <a:ext uri="{FF2B5EF4-FFF2-40B4-BE49-F238E27FC236}">
                <a16:creationId xmlns:a16="http://schemas.microsoft.com/office/drawing/2014/main" id="{4878850B-BE16-F304-D271-998656D4ED8B}"/>
              </a:ext>
            </a:extLst>
          </p:cNvPr>
          <p:cNvSpPr>
            <a:spLocks noGrp="1"/>
          </p:cNvSpPr>
          <p:nvPr>
            <p:ph idx="1"/>
          </p:nvPr>
        </p:nvSpPr>
        <p:spPr/>
        <p:txBody>
          <a:bodyPr/>
          <a:lstStyle/>
          <a:p>
            <a:r>
              <a:rPr lang="da-DK" dirty="0"/>
              <a:t>Udarbejdelse af interviewspørgsmål til fokusgruppe </a:t>
            </a:r>
            <a:r>
              <a:rPr lang="da-DK" dirty="0" err="1"/>
              <a:t>vha</a:t>
            </a:r>
            <a:r>
              <a:rPr lang="da-DK" dirty="0"/>
              <a:t>:</a:t>
            </a:r>
          </a:p>
          <a:p>
            <a:pPr marL="457200" lvl="1" indent="0">
              <a:buNone/>
            </a:pPr>
            <a:r>
              <a:rPr lang="da-DK" dirty="0" err="1"/>
              <a:t>Kvale</a:t>
            </a:r>
            <a:r>
              <a:rPr lang="da-DK" dirty="0"/>
              <a:t>, S. &amp; Brinkmann, S., 2015. </a:t>
            </a:r>
            <a:r>
              <a:rPr lang="da-DK" i="1" dirty="0"/>
              <a:t>Interview -  Det kvalitative forskningsinterview som håndværk</a:t>
            </a:r>
            <a:r>
              <a:rPr lang="da-DK" dirty="0"/>
              <a:t>, 3. udg. København: Hans Reitzels Forlag</a:t>
            </a:r>
          </a:p>
          <a:p>
            <a:pPr marL="0" indent="0">
              <a:buNone/>
            </a:pPr>
            <a:endParaRPr lang="da-DK" dirty="0"/>
          </a:p>
          <a:p>
            <a:pPr marL="0" indent="0">
              <a:buNone/>
            </a:pPr>
            <a:endParaRPr lang="da-DK" dirty="0"/>
          </a:p>
        </p:txBody>
      </p:sp>
    </p:spTree>
    <p:extLst>
      <p:ext uri="{BB962C8B-B14F-4D97-AF65-F5344CB8AC3E}">
        <p14:creationId xmlns:p14="http://schemas.microsoft.com/office/powerpoint/2010/main" val="72865012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45D37F4E-DDB4-456B-97E0-9937730A03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875B3557-0B0D-AF96-E81E-53695E537AFA}"/>
              </a:ext>
            </a:extLst>
          </p:cNvPr>
          <p:cNvSpPr>
            <a:spLocks noGrp="1"/>
          </p:cNvSpPr>
          <p:nvPr>
            <p:ph type="title"/>
          </p:nvPr>
        </p:nvSpPr>
        <p:spPr>
          <a:xfrm>
            <a:off x="572493" y="238539"/>
            <a:ext cx="11018520" cy="1434415"/>
          </a:xfrm>
        </p:spPr>
        <p:txBody>
          <a:bodyPr anchor="b">
            <a:normAutofit fontScale="90000"/>
          </a:bodyPr>
          <a:lstStyle/>
          <a:p>
            <a:r>
              <a:rPr lang="da-DK" sz="5000" dirty="0"/>
              <a:t>Her kan I se et uddrag af den semistrukturerede Interviewguide:</a:t>
            </a:r>
          </a:p>
        </p:txBody>
      </p:sp>
      <p:sp>
        <p:nvSpPr>
          <p:cNvPr id="16" name="sketchy line">
            <a:extLst>
              <a:ext uri="{FF2B5EF4-FFF2-40B4-BE49-F238E27FC236}">
                <a16:creationId xmlns:a16="http://schemas.microsoft.com/office/drawing/2014/main" id="{B2DD41CD-8F47-4F56-AD12-4E2FF76969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2493" y="1681544"/>
            <a:ext cx="10972800" cy="18288"/>
          </a:xfrm>
          <a:custGeom>
            <a:avLst/>
            <a:gdLst>
              <a:gd name="connsiteX0" fmla="*/ 0 w 10972800"/>
              <a:gd name="connsiteY0" fmla="*/ 0 h 18288"/>
              <a:gd name="connsiteX1" fmla="*/ 356616 w 10972800"/>
              <a:gd name="connsiteY1" fmla="*/ 0 h 18288"/>
              <a:gd name="connsiteX2" fmla="*/ 1042416 w 10972800"/>
              <a:gd name="connsiteY2" fmla="*/ 0 h 18288"/>
              <a:gd name="connsiteX3" fmla="*/ 1947672 w 10972800"/>
              <a:gd name="connsiteY3" fmla="*/ 0 h 18288"/>
              <a:gd name="connsiteX4" fmla="*/ 2633472 w 10972800"/>
              <a:gd name="connsiteY4" fmla="*/ 0 h 18288"/>
              <a:gd name="connsiteX5" fmla="*/ 2990088 w 10972800"/>
              <a:gd name="connsiteY5" fmla="*/ 0 h 18288"/>
              <a:gd name="connsiteX6" fmla="*/ 3456432 w 10972800"/>
              <a:gd name="connsiteY6" fmla="*/ 0 h 18288"/>
              <a:gd name="connsiteX7" fmla="*/ 4361688 w 10972800"/>
              <a:gd name="connsiteY7" fmla="*/ 0 h 18288"/>
              <a:gd name="connsiteX8" fmla="*/ 5266944 w 10972800"/>
              <a:gd name="connsiteY8" fmla="*/ 0 h 18288"/>
              <a:gd name="connsiteX9" fmla="*/ 6172200 w 10972800"/>
              <a:gd name="connsiteY9" fmla="*/ 0 h 18288"/>
              <a:gd name="connsiteX10" fmla="*/ 6528816 w 10972800"/>
              <a:gd name="connsiteY10" fmla="*/ 0 h 18288"/>
              <a:gd name="connsiteX11" fmla="*/ 7214616 w 10972800"/>
              <a:gd name="connsiteY11" fmla="*/ 0 h 18288"/>
              <a:gd name="connsiteX12" fmla="*/ 7790688 w 10972800"/>
              <a:gd name="connsiteY12" fmla="*/ 0 h 18288"/>
              <a:gd name="connsiteX13" fmla="*/ 8147304 w 10972800"/>
              <a:gd name="connsiteY13" fmla="*/ 0 h 18288"/>
              <a:gd name="connsiteX14" fmla="*/ 9052560 w 10972800"/>
              <a:gd name="connsiteY14" fmla="*/ 0 h 18288"/>
              <a:gd name="connsiteX15" fmla="*/ 9409176 w 10972800"/>
              <a:gd name="connsiteY15" fmla="*/ 0 h 18288"/>
              <a:gd name="connsiteX16" fmla="*/ 9765792 w 10972800"/>
              <a:gd name="connsiteY16" fmla="*/ 0 h 18288"/>
              <a:gd name="connsiteX17" fmla="*/ 10341864 w 10972800"/>
              <a:gd name="connsiteY17" fmla="*/ 0 h 18288"/>
              <a:gd name="connsiteX18" fmla="*/ 10972800 w 10972800"/>
              <a:gd name="connsiteY18" fmla="*/ 0 h 18288"/>
              <a:gd name="connsiteX19" fmla="*/ 10972800 w 10972800"/>
              <a:gd name="connsiteY19" fmla="*/ 18288 h 18288"/>
              <a:gd name="connsiteX20" fmla="*/ 10177272 w 10972800"/>
              <a:gd name="connsiteY20" fmla="*/ 18288 h 18288"/>
              <a:gd name="connsiteX21" fmla="*/ 9820656 w 10972800"/>
              <a:gd name="connsiteY21" fmla="*/ 18288 h 18288"/>
              <a:gd name="connsiteX22" fmla="*/ 9464040 w 10972800"/>
              <a:gd name="connsiteY22" fmla="*/ 18288 h 18288"/>
              <a:gd name="connsiteX23" fmla="*/ 8778240 w 10972800"/>
              <a:gd name="connsiteY23" fmla="*/ 18288 h 18288"/>
              <a:gd name="connsiteX24" fmla="*/ 8421624 w 10972800"/>
              <a:gd name="connsiteY24" fmla="*/ 18288 h 18288"/>
              <a:gd name="connsiteX25" fmla="*/ 7735824 w 10972800"/>
              <a:gd name="connsiteY25" fmla="*/ 18288 h 18288"/>
              <a:gd name="connsiteX26" fmla="*/ 6940296 w 10972800"/>
              <a:gd name="connsiteY26" fmla="*/ 18288 h 18288"/>
              <a:gd name="connsiteX27" fmla="*/ 6254496 w 10972800"/>
              <a:gd name="connsiteY27" fmla="*/ 18288 h 18288"/>
              <a:gd name="connsiteX28" fmla="*/ 5458968 w 10972800"/>
              <a:gd name="connsiteY28" fmla="*/ 18288 h 18288"/>
              <a:gd name="connsiteX29" fmla="*/ 4663440 w 10972800"/>
              <a:gd name="connsiteY29" fmla="*/ 18288 h 18288"/>
              <a:gd name="connsiteX30" fmla="*/ 4306824 w 10972800"/>
              <a:gd name="connsiteY30" fmla="*/ 18288 h 18288"/>
              <a:gd name="connsiteX31" fmla="*/ 3840480 w 10972800"/>
              <a:gd name="connsiteY31" fmla="*/ 18288 h 18288"/>
              <a:gd name="connsiteX32" fmla="*/ 3264408 w 10972800"/>
              <a:gd name="connsiteY32" fmla="*/ 18288 h 18288"/>
              <a:gd name="connsiteX33" fmla="*/ 2578608 w 10972800"/>
              <a:gd name="connsiteY33" fmla="*/ 18288 h 18288"/>
              <a:gd name="connsiteX34" fmla="*/ 1673352 w 10972800"/>
              <a:gd name="connsiteY34" fmla="*/ 18288 h 18288"/>
              <a:gd name="connsiteX35" fmla="*/ 877824 w 10972800"/>
              <a:gd name="connsiteY35" fmla="*/ 18288 h 18288"/>
              <a:gd name="connsiteX36" fmla="*/ 0 w 10972800"/>
              <a:gd name="connsiteY36" fmla="*/ 18288 h 18288"/>
              <a:gd name="connsiteX37" fmla="*/ 0 w 10972800"/>
              <a:gd name="connsiteY37"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72800" h="18288" fill="none" extrusionOk="0">
                <a:moveTo>
                  <a:pt x="0" y="0"/>
                </a:moveTo>
                <a:cubicBezTo>
                  <a:pt x="165916" y="-1866"/>
                  <a:pt x="188720" y="13756"/>
                  <a:pt x="356616" y="0"/>
                </a:cubicBezTo>
                <a:cubicBezTo>
                  <a:pt x="524512" y="-13756"/>
                  <a:pt x="734781" y="8922"/>
                  <a:pt x="1042416" y="0"/>
                </a:cubicBezTo>
                <a:cubicBezTo>
                  <a:pt x="1350051" y="-8922"/>
                  <a:pt x="1595982" y="-26315"/>
                  <a:pt x="1947672" y="0"/>
                </a:cubicBezTo>
                <a:cubicBezTo>
                  <a:pt x="2299362" y="26315"/>
                  <a:pt x="2292691" y="-19526"/>
                  <a:pt x="2633472" y="0"/>
                </a:cubicBezTo>
                <a:cubicBezTo>
                  <a:pt x="2974253" y="19526"/>
                  <a:pt x="2857309" y="10773"/>
                  <a:pt x="2990088" y="0"/>
                </a:cubicBezTo>
                <a:cubicBezTo>
                  <a:pt x="3122867" y="-10773"/>
                  <a:pt x="3359343" y="7194"/>
                  <a:pt x="3456432" y="0"/>
                </a:cubicBezTo>
                <a:cubicBezTo>
                  <a:pt x="3553521" y="-7194"/>
                  <a:pt x="4136258" y="5108"/>
                  <a:pt x="4361688" y="0"/>
                </a:cubicBezTo>
                <a:cubicBezTo>
                  <a:pt x="4587118" y="-5108"/>
                  <a:pt x="4992424" y="-42958"/>
                  <a:pt x="5266944" y="0"/>
                </a:cubicBezTo>
                <a:cubicBezTo>
                  <a:pt x="5541464" y="42958"/>
                  <a:pt x="5882966" y="-3430"/>
                  <a:pt x="6172200" y="0"/>
                </a:cubicBezTo>
                <a:cubicBezTo>
                  <a:pt x="6461434" y="3430"/>
                  <a:pt x="6432127" y="6688"/>
                  <a:pt x="6528816" y="0"/>
                </a:cubicBezTo>
                <a:cubicBezTo>
                  <a:pt x="6625505" y="-6688"/>
                  <a:pt x="6916805" y="-436"/>
                  <a:pt x="7214616" y="0"/>
                </a:cubicBezTo>
                <a:cubicBezTo>
                  <a:pt x="7512427" y="436"/>
                  <a:pt x="7626159" y="-6909"/>
                  <a:pt x="7790688" y="0"/>
                </a:cubicBezTo>
                <a:cubicBezTo>
                  <a:pt x="7955217" y="6909"/>
                  <a:pt x="8048891" y="15307"/>
                  <a:pt x="8147304" y="0"/>
                </a:cubicBezTo>
                <a:cubicBezTo>
                  <a:pt x="8245717" y="-15307"/>
                  <a:pt x="8645618" y="-11734"/>
                  <a:pt x="9052560" y="0"/>
                </a:cubicBezTo>
                <a:cubicBezTo>
                  <a:pt x="9459502" y="11734"/>
                  <a:pt x="9320584" y="8388"/>
                  <a:pt x="9409176" y="0"/>
                </a:cubicBezTo>
                <a:cubicBezTo>
                  <a:pt x="9497768" y="-8388"/>
                  <a:pt x="9644192" y="8379"/>
                  <a:pt x="9765792" y="0"/>
                </a:cubicBezTo>
                <a:cubicBezTo>
                  <a:pt x="9887392" y="-8379"/>
                  <a:pt x="10105220" y="-12663"/>
                  <a:pt x="10341864" y="0"/>
                </a:cubicBezTo>
                <a:cubicBezTo>
                  <a:pt x="10578508" y="12663"/>
                  <a:pt x="10773103" y="-5786"/>
                  <a:pt x="10972800" y="0"/>
                </a:cubicBezTo>
                <a:cubicBezTo>
                  <a:pt x="10972146" y="8818"/>
                  <a:pt x="10972240" y="13823"/>
                  <a:pt x="10972800" y="18288"/>
                </a:cubicBezTo>
                <a:cubicBezTo>
                  <a:pt x="10588778" y="31598"/>
                  <a:pt x="10543381" y="-12698"/>
                  <a:pt x="10177272" y="18288"/>
                </a:cubicBezTo>
                <a:cubicBezTo>
                  <a:pt x="9811163" y="49274"/>
                  <a:pt x="9996817" y="25662"/>
                  <a:pt x="9820656" y="18288"/>
                </a:cubicBezTo>
                <a:cubicBezTo>
                  <a:pt x="9644495" y="10914"/>
                  <a:pt x="9607007" y="31631"/>
                  <a:pt x="9464040" y="18288"/>
                </a:cubicBezTo>
                <a:cubicBezTo>
                  <a:pt x="9321073" y="4945"/>
                  <a:pt x="9114189" y="28940"/>
                  <a:pt x="8778240" y="18288"/>
                </a:cubicBezTo>
                <a:cubicBezTo>
                  <a:pt x="8442291" y="7636"/>
                  <a:pt x="8594763" y="987"/>
                  <a:pt x="8421624" y="18288"/>
                </a:cubicBezTo>
                <a:cubicBezTo>
                  <a:pt x="8248485" y="35589"/>
                  <a:pt x="7929515" y="37573"/>
                  <a:pt x="7735824" y="18288"/>
                </a:cubicBezTo>
                <a:cubicBezTo>
                  <a:pt x="7542133" y="-997"/>
                  <a:pt x="7252504" y="33858"/>
                  <a:pt x="6940296" y="18288"/>
                </a:cubicBezTo>
                <a:cubicBezTo>
                  <a:pt x="6628088" y="2718"/>
                  <a:pt x="6528503" y="48389"/>
                  <a:pt x="6254496" y="18288"/>
                </a:cubicBezTo>
                <a:cubicBezTo>
                  <a:pt x="5980489" y="-11813"/>
                  <a:pt x="5695784" y="-3740"/>
                  <a:pt x="5458968" y="18288"/>
                </a:cubicBezTo>
                <a:cubicBezTo>
                  <a:pt x="5222152" y="40316"/>
                  <a:pt x="5010751" y="19095"/>
                  <a:pt x="4663440" y="18288"/>
                </a:cubicBezTo>
                <a:cubicBezTo>
                  <a:pt x="4316129" y="17481"/>
                  <a:pt x="4425552" y="1606"/>
                  <a:pt x="4306824" y="18288"/>
                </a:cubicBezTo>
                <a:cubicBezTo>
                  <a:pt x="4188096" y="34970"/>
                  <a:pt x="3941535" y="7481"/>
                  <a:pt x="3840480" y="18288"/>
                </a:cubicBezTo>
                <a:cubicBezTo>
                  <a:pt x="3739425" y="29095"/>
                  <a:pt x="3402388" y="17641"/>
                  <a:pt x="3264408" y="18288"/>
                </a:cubicBezTo>
                <a:cubicBezTo>
                  <a:pt x="3126428" y="18935"/>
                  <a:pt x="2776779" y="9983"/>
                  <a:pt x="2578608" y="18288"/>
                </a:cubicBezTo>
                <a:cubicBezTo>
                  <a:pt x="2380437" y="26593"/>
                  <a:pt x="1909468" y="25818"/>
                  <a:pt x="1673352" y="18288"/>
                </a:cubicBezTo>
                <a:cubicBezTo>
                  <a:pt x="1437236" y="10758"/>
                  <a:pt x="1131180" y="49884"/>
                  <a:pt x="877824" y="18288"/>
                </a:cubicBezTo>
                <a:cubicBezTo>
                  <a:pt x="624468" y="-13308"/>
                  <a:pt x="206753" y="2195"/>
                  <a:pt x="0" y="18288"/>
                </a:cubicBezTo>
                <a:cubicBezTo>
                  <a:pt x="313" y="10654"/>
                  <a:pt x="-263" y="4056"/>
                  <a:pt x="0" y="0"/>
                </a:cubicBezTo>
                <a:close/>
              </a:path>
              <a:path w="10972800" h="18288" stroke="0" extrusionOk="0">
                <a:moveTo>
                  <a:pt x="0" y="0"/>
                </a:moveTo>
                <a:cubicBezTo>
                  <a:pt x="164017" y="-17675"/>
                  <a:pt x="309425" y="9913"/>
                  <a:pt x="466344" y="0"/>
                </a:cubicBezTo>
                <a:cubicBezTo>
                  <a:pt x="623263" y="-9913"/>
                  <a:pt x="659300" y="-14524"/>
                  <a:pt x="822960" y="0"/>
                </a:cubicBezTo>
                <a:cubicBezTo>
                  <a:pt x="986620" y="14524"/>
                  <a:pt x="1105222" y="-16481"/>
                  <a:pt x="1289304" y="0"/>
                </a:cubicBezTo>
                <a:cubicBezTo>
                  <a:pt x="1473386" y="16481"/>
                  <a:pt x="1693223" y="26161"/>
                  <a:pt x="1975104" y="0"/>
                </a:cubicBezTo>
                <a:cubicBezTo>
                  <a:pt x="2256985" y="-26161"/>
                  <a:pt x="2435781" y="23061"/>
                  <a:pt x="2770632" y="0"/>
                </a:cubicBezTo>
                <a:cubicBezTo>
                  <a:pt x="3105483" y="-23061"/>
                  <a:pt x="3247479" y="-44011"/>
                  <a:pt x="3675888" y="0"/>
                </a:cubicBezTo>
                <a:cubicBezTo>
                  <a:pt x="4104297" y="44011"/>
                  <a:pt x="4280918" y="4017"/>
                  <a:pt x="4581144" y="0"/>
                </a:cubicBezTo>
                <a:cubicBezTo>
                  <a:pt x="4881370" y="-4017"/>
                  <a:pt x="5021699" y="-11889"/>
                  <a:pt x="5157216" y="0"/>
                </a:cubicBezTo>
                <a:cubicBezTo>
                  <a:pt x="5292733" y="11889"/>
                  <a:pt x="5603398" y="-17698"/>
                  <a:pt x="5952744" y="0"/>
                </a:cubicBezTo>
                <a:cubicBezTo>
                  <a:pt x="6302090" y="17698"/>
                  <a:pt x="6353093" y="-11909"/>
                  <a:pt x="6638544" y="0"/>
                </a:cubicBezTo>
                <a:cubicBezTo>
                  <a:pt x="6923995" y="11909"/>
                  <a:pt x="7053404" y="21630"/>
                  <a:pt x="7214616" y="0"/>
                </a:cubicBezTo>
                <a:cubicBezTo>
                  <a:pt x="7375828" y="-21630"/>
                  <a:pt x="7837963" y="3886"/>
                  <a:pt x="8010144" y="0"/>
                </a:cubicBezTo>
                <a:cubicBezTo>
                  <a:pt x="8182325" y="-3886"/>
                  <a:pt x="8224183" y="16009"/>
                  <a:pt x="8366760" y="0"/>
                </a:cubicBezTo>
                <a:cubicBezTo>
                  <a:pt x="8509337" y="-16009"/>
                  <a:pt x="8687920" y="-5720"/>
                  <a:pt x="8942832" y="0"/>
                </a:cubicBezTo>
                <a:cubicBezTo>
                  <a:pt x="9197744" y="5720"/>
                  <a:pt x="9368437" y="20479"/>
                  <a:pt x="9628632" y="0"/>
                </a:cubicBezTo>
                <a:cubicBezTo>
                  <a:pt x="9888827" y="-20479"/>
                  <a:pt x="10560858" y="-20746"/>
                  <a:pt x="10972800" y="0"/>
                </a:cubicBezTo>
                <a:cubicBezTo>
                  <a:pt x="10972186" y="5722"/>
                  <a:pt x="10972980" y="12495"/>
                  <a:pt x="10972800" y="18288"/>
                </a:cubicBezTo>
                <a:cubicBezTo>
                  <a:pt x="10786146" y="12536"/>
                  <a:pt x="10623717" y="14033"/>
                  <a:pt x="10506456" y="18288"/>
                </a:cubicBezTo>
                <a:cubicBezTo>
                  <a:pt x="10389195" y="22543"/>
                  <a:pt x="10296178" y="20107"/>
                  <a:pt x="10149840" y="18288"/>
                </a:cubicBezTo>
                <a:cubicBezTo>
                  <a:pt x="10003502" y="16469"/>
                  <a:pt x="9767530" y="28891"/>
                  <a:pt x="9464040" y="18288"/>
                </a:cubicBezTo>
                <a:cubicBezTo>
                  <a:pt x="9160550" y="7685"/>
                  <a:pt x="9229050" y="2659"/>
                  <a:pt x="8997696" y="18288"/>
                </a:cubicBezTo>
                <a:cubicBezTo>
                  <a:pt x="8766342" y="33917"/>
                  <a:pt x="8340136" y="34864"/>
                  <a:pt x="8092440" y="18288"/>
                </a:cubicBezTo>
                <a:cubicBezTo>
                  <a:pt x="7844744" y="1712"/>
                  <a:pt x="7863720" y="27405"/>
                  <a:pt x="7735824" y="18288"/>
                </a:cubicBezTo>
                <a:cubicBezTo>
                  <a:pt x="7607928" y="9171"/>
                  <a:pt x="7323619" y="461"/>
                  <a:pt x="7050024" y="18288"/>
                </a:cubicBezTo>
                <a:cubicBezTo>
                  <a:pt x="6776429" y="36115"/>
                  <a:pt x="6787899" y="28206"/>
                  <a:pt x="6693408" y="18288"/>
                </a:cubicBezTo>
                <a:cubicBezTo>
                  <a:pt x="6598917" y="8370"/>
                  <a:pt x="6395231" y="19114"/>
                  <a:pt x="6227064" y="18288"/>
                </a:cubicBezTo>
                <a:cubicBezTo>
                  <a:pt x="6058897" y="17462"/>
                  <a:pt x="5618582" y="1091"/>
                  <a:pt x="5431536" y="18288"/>
                </a:cubicBezTo>
                <a:cubicBezTo>
                  <a:pt x="5244490" y="35485"/>
                  <a:pt x="4729797" y="-9650"/>
                  <a:pt x="4526280" y="18288"/>
                </a:cubicBezTo>
                <a:cubicBezTo>
                  <a:pt x="4322763" y="46226"/>
                  <a:pt x="4216797" y="756"/>
                  <a:pt x="4059936" y="18288"/>
                </a:cubicBezTo>
                <a:cubicBezTo>
                  <a:pt x="3903075" y="35820"/>
                  <a:pt x="3537912" y="42098"/>
                  <a:pt x="3374136" y="18288"/>
                </a:cubicBezTo>
                <a:cubicBezTo>
                  <a:pt x="3210360" y="-5522"/>
                  <a:pt x="3126842" y="39135"/>
                  <a:pt x="2907792" y="18288"/>
                </a:cubicBezTo>
                <a:cubicBezTo>
                  <a:pt x="2688742" y="-2559"/>
                  <a:pt x="2490436" y="34100"/>
                  <a:pt x="2112264" y="18288"/>
                </a:cubicBezTo>
                <a:cubicBezTo>
                  <a:pt x="1734092" y="2476"/>
                  <a:pt x="1744622" y="-7274"/>
                  <a:pt x="1536192" y="18288"/>
                </a:cubicBezTo>
                <a:cubicBezTo>
                  <a:pt x="1327762" y="43850"/>
                  <a:pt x="1189025" y="6435"/>
                  <a:pt x="1069848" y="18288"/>
                </a:cubicBezTo>
                <a:cubicBezTo>
                  <a:pt x="950671" y="30141"/>
                  <a:pt x="858345" y="33684"/>
                  <a:pt x="713232" y="18288"/>
                </a:cubicBezTo>
                <a:cubicBezTo>
                  <a:pt x="568119" y="2892"/>
                  <a:pt x="250292" y="5410"/>
                  <a:pt x="0" y="18288"/>
                </a:cubicBezTo>
                <a:cubicBezTo>
                  <a:pt x="465" y="13062"/>
                  <a:pt x="-894" y="9029"/>
                  <a:pt x="0" y="0"/>
                </a:cubicBezTo>
                <a:close/>
              </a:path>
            </a:pathLst>
          </a:custGeom>
          <a:solidFill>
            <a:schemeClr val="accent2">
              <a:alpha val="75000"/>
            </a:schemeClr>
          </a:solidFill>
          <a:ln w="44450" cap="rnd">
            <a:solidFill>
              <a:schemeClr val="accent2">
                <a:alpha val="75000"/>
              </a:scheme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Pladsholder til indhold 2">
            <a:extLst>
              <a:ext uri="{FF2B5EF4-FFF2-40B4-BE49-F238E27FC236}">
                <a16:creationId xmlns:a16="http://schemas.microsoft.com/office/drawing/2014/main" id="{5168A11C-BC48-0AE5-96FC-8245681F6F00}"/>
              </a:ext>
            </a:extLst>
          </p:cNvPr>
          <p:cNvSpPr>
            <a:spLocks noGrp="1"/>
          </p:cNvSpPr>
          <p:nvPr>
            <p:ph idx="1"/>
          </p:nvPr>
        </p:nvSpPr>
        <p:spPr>
          <a:xfrm>
            <a:off x="572493" y="2071316"/>
            <a:ext cx="6713552" cy="4119172"/>
          </a:xfrm>
        </p:spPr>
        <p:txBody>
          <a:bodyPr anchor="t">
            <a:normAutofit/>
          </a:bodyPr>
          <a:lstStyle/>
          <a:p>
            <a:r>
              <a:rPr lang="da-DK" sz="1800" dirty="0">
                <a:effectLst/>
                <a:latin typeface="Abadi Extra Light" panose="020B0204020104020204" pitchFamily="34" charset="0"/>
                <a:ea typeface="Calibri" panose="020F0502020204030204" pitchFamily="34" charset="0"/>
                <a:cs typeface="Times New Roman" panose="02020603050405020304" pitchFamily="18" charset="0"/>
              </a:rPr>
              <a:t>Hvad tror I borgerne tænker om brugen af velfærdsteknologi i plejen?</a:t>
            </a:r>
          </a:p>
          <a:p>
            <a:endParaRPr lang="da-DK" sz="1800" dirty="0">
              <a:effectLst/>
              <a:latin typeface="Abadi Extra Light" panose="020B0204020104020204" pitchFamily="34" charset="0"/>
              <a:ea typeface="Calibri" panose="020F0502020204030204" pitchFamily="34" charset="0"/>
              <a:cs typeface="Times New Roman" panose="02020603050405020304" pitchFamily="18" charset="0"/>
            </a:endParaRPr>
          </a:p>
          <a:p>
            <a:r>
              <a:rPr lang="da-DK" sz="1800" dirty="0">
                <a:latin typeface="Abadi Extra Light" panose="020B0204020104020204" pitchFamily="34" charset="0"/>
                <a:ea typeface="Calibri" panose="020F0502020204030204" pitchFamily="34" charset="0"/>
                <a:cs typeface="Times New Roman" panose="02020603050405020304" pitchFamily="18" charset="0"/>
              </a:rPr>
              <a:t>Hvilken indflydelse har brugen af velfærdsteknologi i plejen på jeres lyst til at gå på arbejde?</a:t>
            </a:r>
          </a:p>
          <a:p>
            <a:endParaRPr lang="da-DK" sz="1800" dirty="0">
              <a:latin typeface="Abadi Extra Light" panose="020B0204020104020204" pitchFamily="34" charset="0"/>
              <a:ea typeface="Calibri" panose="020F0502020204030204" pitchFamily="34" charset="0"/>
              <a:cs typeface="Times New Roman" panose="02020603050405020304" pitchFamily="18" charset="0"/>
            </a:endParaRPr>
          </a:p>
          <a:p>
            <a:r>
              <a:rPr lang="da-DK" sz="1800" dirty="0">
                <a:effectLst/>
                <a:latin typeface="Abadi Extra Light" panose="020B0204020104020204" pitchFamily="34" charset="0"/>
                <a:ea typeface="Calibri" panose="020F0502020204030204" pitchFamily="34" charset="0"/>
                <a:cs typeface="Times New Roman" panose="02020603050405020304" pitchFamily="18" charset="0"/>
              </a:rPr>
              <a:t>Hvem tænker </a:t>
            </a:r>
            <a:r>
              <a:rPr lang="da-DK" sz="1800" dirty="0">
                <a:latin typeface="Abadi Extra Light" panose="020B0204020104020204" pitchFamily="34" charset="0"/>
                <a:ea typeface="Calibri" panose="020F0502020204030204" pitchFamily="34" charset="0"/>
                <a:cs typeface="Times New Roman" panose="02020603050405020304" pitchFamily="18" charset="0"/>
              </a:rPr>
              <a:t>I</a:t>
            </a:r>
            <a:r>
              <a:rPr lang="da-DK" sz="1800" dirty="0">
                <a:effectLst/>
                <a:latin typeface="Abadi Extra Light" panose="020B0204020104020204" pitchFamily="34" charset="0"/>
                <a:ea typeface="Calibri" panose="020F0502020204030204" pitchFamily="34" charset="0"/>
                <a:cs typeface="Times New Roman" panose="02020603050405020304" pitchFamily="18" charset="0"/>
              </a:rPr>
              <a:t> der skal klæde borgeren på til brug af al velfærdsteknologi?</a:t>
            </a:r>
          </a:p>
          <a:p>
            <a:endParaRPr lang="da-DK" sz="1800" dirty="0">
              <a:effectLst/>
              <a:latin typeface="Abadi Extra Light" panose="020B0204020104020204" pitchFamily="34" charset="0"/>
              <a:ea typeface="Calibri" panose="020F0502020204030204" pitchFamily="34" charset="0"/>
              <a:cs typeface="Times New Roman" panose="02020603050405020304" pitchFamily="18" charset="0"/>
            </a:endParaRPr>
          </a:p>
          <a:p>
            <a:r>
              <a:rPr lang="da-DK" sz="1800" dirty="0">
                <a:effectLst/>
                <a:latin typeface="Abadi Extra Light" panose="020B0204020104020204" pitchFamily="34" charset="0"/>
                <a:ea typeface="Calibri" panose="020F0502020204030204" pitchFamily="34" charset="0"/>
                <a:cs typeface="Times New Roman" panose="02020603050405020304" pitchFamily="18" charset="0"/>
              </a:rPr>
              <a:t>Hvordan kan skolen klæde </a:t>
            </a:r>
            <a:r>
              <a:rPr lang="da-DK" sz="1800" dirty="0">
                <a:latin typeface="Abadi Extra Light" panose="020B0204020104020204" pitchFamily="34" charset="0"/>
                <a:ea typeface="Calibri" panose="020F0502020204030204" pitchFamily="34" charset="0"/>
                <a:cs typeface="Times New Roman" panose="02020603050405020304" pitchFamily="18" charset="0"/>
              </a:rPr>
              <a:t>jer</a:t>
            </a:r>
            <a:r>
              <a:rPr lang="da-DK" sz="1800" dirty="0">
                <a:effectLst/>
                <a:latin typeface="Abadi Extra Light" panose="020B0204020104020204" pitchFamily="34" charset="0"/>
                <a:ea typeface="Calibri" panose="020F0502020204030204" pitchFamily="34" charset="0"/>
                <a:cs typeface="Times New Roman" panose="02020603050405020304" pitchFamily="18" charset="0"/>
              </a:rPr>
              <a:t> på til brugen af velfærdsteknologier i hjemmeplejen?</a:t>
            </a:r>
          </a:p>
          <a:p>
            <a:pPr marL="0" indent="0">
              <a:buNone/>
            </a:pPr>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sz="1000" dirty="0">
              <a:latin typeface="Calibri" panose="020F0502020204030204" pitchFamily="34" charset="0"/>
              <a:ea typeface="Calibri" panose="020F0502020204030204" pitchFamily="34" charset="0"/>
              <a:cs typeface="Times New Roman" panose="02020603050405020304" pitchFamily="18" charset="0"/>
            </a:endParaRPr>
          </a:p>
          <a:p>
            <a:endParaRPr lang="da-DK" sz="10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sz="1000" dirty="0">
              <a:latin typeface="Calibri" panose="020F0502020204030204" pitchFamily="34" charset="0"/>
              <a:ea typeface="Calibri" panose="020F0502020204030204" pitchFamily="34" charset="0"/>
              <a:cs typeface="Times New Roman" panose="02020603050405020304" pitchFamily="18" charset="0"/>
            </a:endParaRPr>
          </a:p>
          <a:p>
            <a:endParaRPr lang="da-DK" sz="1000" dirty="0"/>
          </a:p>
        </p:txBody>
      </p:sp>
      <p:pic>
        <p:nvPicPr>
          <p:cNvPr id="5" name="Picture 4" descr="Tomme talebobler">
            <a:extLst>
              <a:ext uri="{FF2B5EF4-FFF2-40B4-BE49-F238E27FC236}">
                <a16:creationId xmlns:a16="http://schemas.microsoft.com/office/drawing/2014/main" id="{E6B51345-069F-827E-2BD0-11AF1A7EDEF7}"/>
              </a:ext>
            </a:extLst>
          </p:cNvPr>
          <p:cNvPicPr>
            <a:picLocks noChangeAspect="1"/>
          </p:cNvPicPr>
          <p:nvPr/>
        </p:nvPicPr>
        <p:blipFill rotWithShape="1">
          <a:blip r:embed="rId3"/>
          <a:srcRect l="22172" r="13612" b="2"/>
          <a:stretch/>
        </p:blipFill>
        <p:spPr>
          <a:xfrm>
            <a:off x="7675658" y="2093976"/>
            <a:ext cx="3941064" cy="4096512"/>
          </a:xfrm>
          <a:prstGeom prst="rect">
            <a:avLst/>
          </a:prstGeom>
        </p:spPr>
      </p:pic>
    </p:spTree>
    <p:extLst>
      <p:ext uri="{BB962C8B-B14F-4D97-AF65-F5344CB8AC3E}">
        <p14:creationId xmlns:p14="http://schemas.microsoft.com/office/powerpoint/2010/main" val="10824126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5" name="Picture 4" descr="Kalender på et bord">
            <a:extLst>
              <a:ext uri="{FF2B5EF4-FFF2-40B4-BE49-F238E27FC236}">
                <a16:creationId xmlns:a16="http://schemas.microsoft.com/office/drawing/2014/main" id="{30F6385E-71D4-4CAC-88F6-5CF86CDED2F3}"/>
              </a:ext>
            </a:extLst>
          </p:cNvPr>
          <p:cNvPicPr>
            <a:picLocks noChangeAspect="1"/>
          </p:cNvPicPr>
          <p:nvPr/>
        </p:nvPicPr>
        <p:blipFill rotWithShape="1">
          <a:blip r:embed="rId2">
            <a:duotone>
              <a:prstClr val="black"/>
              <a:schemeClr val="tx2">
                <a:tint val="45000"/>
                <a:satMod val="400000"/>
              </a:schemeClr>
            </a:duotone>
            <a:alphaModFix amt="25000"/>
          </a:blip>
          <a:srcRect b="15730"/>
          <a:stretch/>
        </p:blipFill>
        <p:spPr>
          <a:xfrm>
            <a:off x="20" y="10"/>
            <a:ext cx="12191980" cy="6857990"/>
          </a:xfrm>
          <a:prstGeom prst="rect">
            <a:avLst/>
          </a:prstGeom>
        </p:spPr>
      </p:pic>
      <p:sp>
        <p:nvSpPr>
          <p:cNvPr id="2" name="Titel 1">
            <a:extLst>
              <a:ext uri="{FF2B5EF4-FFF2-40B4-BE49-F238E27FC236}">
                <a16:creationId xmlns:a16="http://schemas.microsoft.com/office/drawing/2014/main" id="{79EA549E-FFCA-E4D8-BA45-23F5AC3534EA}"/>
              </a:ext>
            </a:extLst>
          </p:cNvPr>
          <p:cNvSpPr>
            <a:spLocks noGrp="1"/>
          </p:cNvSpPr>
          <p:nvPr>
            <p:ph type="title"/>
          </p:nvPr>
        </p:nvSpPr>
        <p:spPr>
          <a:xfrm>
            <a:off x="838200" y="365125"/>
            <a:ext cx="10515600" cy="1325563"/>
          </a:xfrm>
        </p:spPr>
        <p:txBody>
          <a:bodyPr>
            <a:normAutofit/>
          </a:bodyPr>
          <a:lstStyle/>
          <a:p>
            <a:r>
              <a:rPr lang="da-DK" dirty="0"/>
              <a:t>Fokusgruppeinterview med SSA og SSH elever</a:t>
            </a:r>
          </a:p>
        </p:txBody>
      </p:sp>
      <p:sp>
        <p:nvSpPr>
          <p:cNvPr id="3" name="Pladsholder til indhold 2">
            <a:extLst>
              <a:ext uri="{FF2B5EF4-FFF2-40B4-BE49-F238E27FC236}">
                <a16:creationId xmlns:a16="http://schemas.microsoft.com/office/drawing/2014/main" id="{26FDA278-F0C7-3EA3-F0C4-0C807D713794}"/>
              </a:ext>
            </a:extLst>
          </p:cNvPr>
          <p:cNvSpPr>
            <a:spLocks noGrp="1"/>
          </p:cNvSpPr>
          <p:nvPr>
            <p:ph idx="1"/>
          </p:nvPr>
        </p:nvSpPr>
        <p:spPr>
          <a:xfrm>
            <a:off x="838200" y="1825625"/>
            <a:ext cx="10515600" cy="4351338"/>
          </a:xfrm>
        </p:spPr>
        <p:txBody>
          <a:bodyPr>
            <a:normAutofit/>
          </a:bodyPr>
          <a:lstStyle/>
          <a:p>
            <a:pPr>
              <a:spcAft>
                <a:spcPts val="800"/>
              </a:spcAft>
            </a:pPr>
            <a:r>
              <a:rPr lang="da-DK" dirty="0">
                <a:latin typeface="Calibri" panose="020F0502020204030204" pitchFamily="34" charset="0"/>
                <a:ea typeface="Calibri" panose="020F0502020204030204" pitchFamily="34" charset="0"/>
                <a:cs typeface="Times New Roman" panose="02020603050405020304" pitchFamily="18" charset="0"/>
              </a:rPr>
              <a:t>E</a:t>
            </a:r>
            <a:r>
              <a:rPr lang="da-DK" dirty="0">
                <a:effectLst/>
                <a:latin typeface="Calibri" panose="020F0502020204030204" pitchFamily="34" charset="0"/>
                <a:ea typeface="Calibri" panose="020F0502020204030204" pitchFamily="34" charset="0"/>
                <a:cs typeface="Times New Roman" panose="02020603050405020304" pitchFamily="18" charset="0"/>
              </a:rPr>
              <a:t>t fokusgruppeinterview – deltager </a:t>
            </a:r>
            <a:r>
              <a:rPr lang="da-DK" dirty="0">
                <a:latin typeface="Calibri" panose="020F0502020204030204" pitchFamily="34" charset="0"/>
                <a:ea typeface="Calibri" panose="020F0502020204030204" pitchFamily="34" charset="0"/>
                <a:cs typeface="Times New Roman" panose="02020603050405020304" pitchFamily="18" charset="0"/>
              </a:rPr>
              <a:t>3</a:t>
            </a:r>
            <a:r>
              <a:rPr lang="da-DK" dirty="0">
                <a:effectLst/>
                <a:latin typeface="Calibri" panose="020F0502020204030204" pitchFamily="34" charset="0"/>
                <a:ea typeface="Calibri" panose="020F0502020204030204" pitchFamily="34" charset="0"/>
                <a:cs typeface="Times New Roman" panose="02020603050405020304" pitchFamily="18" charset="0"/>
              </a:rPr>
              <a:t> SSH og 2 SSA = i alt 5 elever </a:t>
            </a:r>
          </a:p>
          <a:p>
            <a:pPr>
              <a:spcAft>
                <a:spcPts val="800"/>
              </a:spcAft>
            </a:pPr>
            <a:r>
              <a:rPr lang="da-DK" dirty="0">
                <a:latin typeface="Calibri" panose="020F0502020204030204" pitchFamily="34" charset="0"/>
                <a:ea typeface="Calibri" panose="020F0502020204030204" pitchFamily="34" charset="0"/>
                <a:cs typeface="Times New Roman" panose="02020603050405020304" pitchFamily="18" charset="0"/>
              </a:rPr>
              <a:t>Eleverne</a:t>
            </a:r>
            <a:r>
              <a:rPr lang="da-DK" dirty="0">
                <a:effectLst/>
                <a:latin typeface="Calibri" panose="020F0502020204030204" pitchFamily="34" charset="0"/>
                <a:ea typeface="Calibri" panose="020F0502020204030204" pitchFamily="34" charset="0"/>
                <a:cs typeface="Times New Roman" panose="02020603050405020304" pitchFamily="18" charset="0"/>
              </a:rPr>
              <a:t> blev rekrutteret af </a:t>
            </a:r>
            <a:r>
              <a:rPr lang="da-DK" dirty="0">
                <a:latin typeface="Calibri" panose="020F0502020204030204" pitchFamily="34" charset="0"/>
                <a:ea typeface="Calibri" panose="020F0502020204030204" pitchFamily="34" charset="0"/>
                <a:cs typeface="Times New Roman" panose="02020603050405020304" pitchFamily="18" charset="0"/>
              </a:rPr>
              <a:t>lærere</a:t>
            </a:r>
            <a:r>
              <a:rPr lang="da-DK" dirty="0">
                <a:effectLst/>
                <a:latin typeface="Calibri" panose="020F0502020204030204" pitchFamily="34" charset="0"/>
                <a:ea typeface="Calibri" panose="020F0502020204030204" pitchFamily="34" charset="0"/>
                <a:cs typeface="Times New Roman" panose="02020603050405020304" pitchFamily="18" charset="0"/>
              </a:rPr>
              <a:t> på </a:t>
            </a:r>
            <a:r>
              <a:rPr lang="da-DK" dirty="0" err="1">
                <a:effectLst/>
                <a:latin typeface="Calibri" panose="020F0502020204030204" pitchFamily="34" charset="0"/>
                <a:ea typeface="Calibri" panose="020F0502020204030204" pitchFamily="34" charset="0"/>
                <a:cs typeface="Times New Roman" panose="02020603050405020304" pitchFamily="18" charset="0"/>
              </a:rPr>
              <a:t>Bhsund</a:t>
            </a:r>
            <a:endParaRPr lang="da-DK" dirty="0">
              <a:latin typeface="Calibri" panose="020F0502020204030204" pitchFamily="34" charset="0"/>
              <a:ea typeface="Calibri" panose="020F0502020204030204" pitchFamily="34" charset="0"/>
              <a:cs typeface="Times New Roman" panose="02020603050405020304" pitchFamily="18" charset="0"/>
            </a:endParaRPr>
          </a:p>
          <a:p>
            <a:pPr>
              <a:spcAft>
                <a:spcPts val="800"/>
              </a:spcAft>
            </a:pPr>
            <a:r>
              <a:rPr lang="da-DK" dirty="0">
                <a:effectLst/>
                <a:latin typeface="Calibri" panose="020F0502020204030204" pitchFamily="34" charset="0"/>
                <a:ea typeface="Calibri" panose="020F0502020204030204" pitchFamily="34" charset="0"/>
                <a:cs typeface="Times New Roman" panose="02020603050405020304" pitchFamily="18" charset="0"/>
              </a:rPr>
              <a:t>Blev informeret mundtligt og skriftligt om formål, indhold og tidspunkt for interview</a:t>
            </a:r>
          </a:p>
          <a:p>
            <a:pPr>
              <a:spcAft>
                <a:spcPts val="800"/>
              </a:spcAft>
            </a:pPr>
            <a:r>
              <a:rPr lang="da-DK" dirty="0">
                <a:latin typeface="Calibri" panose="020F0502020204030204" pitchFamily="34" charset="0"/>
                <a:ea typeface="Calibri" panose="020F0502020204030204" pitchFamily="34" charset="0"/>
                <a:cs typeface="Times New Roman" panose="02020603050405020304" pitchFamily="18" charset="0"/>
              </a:rPr>
              <a:t>I</a:t>
            </a:r>
            <a:r>
              <a:rPr lang="da-DK" dirty="0">
                <a:effectLst/>
                <a:latin typeface="Calibri" panose="020F0502020204030204" pitchFamily="34" charset="0"/>
                <a:ea typeface="Calibri" panose="020F0502020204030204" pitchFamily="34" charset="0"/>
                <a:cs typeface="Times New Roman" panose="02020603050405020304" pitchFamily="18" charset="0"/>
              </a:rPr>
              <a:t>nterview varede ca. 1 time </a:t>
            </a:r>
          </a:p>
          <a:p>
            <a:pPr>
              <a:spcAft>
                <a:spcPts val="800"/>
              </a:spcAft>
            </a:pPr>
            <a:r>
              <a:rPr lang="da-DK" dirty="0">
                <a:latin typeface="Calibri" panose="020F0502020204030204" pitchFamily="34" charset="0"/>
                <a:ea typeface="Calibri" panose="020F0502020204030204" pitchFamily="34" charset="0"/>
                <a:cs typeface="Times New Roman" panose="02020603050405020304" pitchFamily="18" charset="0"/>
              </a:rPr>
              <a:t>Blev optaget og derefter transskriberet af Lektor</a:t>
            </a:r>
          </a:p>
          <a:p>
            <a:endParaRPr lang="da-DK" dirty="0"/>
          </a:p>
        </p:txBody>
      </p:sp>
    </p:spTree>
    <p:extLst>
      <p:ext uri="{BB962C8B-B14F-4D97-AF65-F5344CB8AC3E}">
        <p14:creationId xmlns:p14="http://schemas.microsoft.com/office/powerpoint/2010/main" val="4106623106"/>
      </p:ext>
    </p:extLst>
  </p:cSld>
  <p:clrMapOvr>
    <a:overrideClrMapping bg1="dk1" tx1="lt1" bg2="dk2" tx2="lt2" accent1="accent1" accent2="accent2" accent3="accent3" accent4="accent4" accent5="accent5" accent6="accent6" hlink="hlink" folHlink="folHlink"/>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7" name="Rectangle 163">
            <a:extLst>
              <a:ext uri="{FF2B5EF4-FFF2-40B4-BE49-F238E27FC236}">
                <a16:creationId xmlns:a16="http://schemas.microsoft.com/office/drawing/2014/main" id="{D7A453D2-15D8-4403-815F-291FA16340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8161EA6B-09CA-445B-AB0D-8DF76FA92DE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chemeClr val="tx1">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8" name="Group 167">
            <a:extLst>
              <a:ext uri="{FF2B5EF4-FFF2-40B4-BE49-F238E27FC236}">
                <a16:creationId xmlns:a16="http://schemas.microsoft.com/office/drawing/2014/main" id="{2B35F886-1102-4486-830A-34F41439CE8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2075420"/>
            <a:ext cx="12048729" cy="4093306"/>
            <a:chOff x="1" y="2075420"/>
            <a:chExt cx="12048729" cy="4093306"/>
          </a:xfrm>
        </p:grpSpPr>
        <p:sp>
          <p:nvSpPr>
            <p:cNvPr id="169" name="Oval 168">
              <a:extLst>
                <a:ext uri="{FF2B5EF4-FFF2-40B4-BE49-F238E27FC236}">
                  <a16:creationId xmlns:a16="http://schemas.microsoft.com/office/drawing/2014/main" id="{7DEFD1BC-7AD4-41EC-8E11-4E5E8AC541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4500000">
              <a:off x="7942191" y="2507571"/>
              <a:ext cx="3563871" cy="3563871"/>
            </a:xfrm>
            <a:prstGeom prst="ellipse">
              <a:avLst/>
            </a:prstGeom>
            <a:noFill/>
            <a:ln w="31750">
              <a:gradFill>
                <a:gsLst>
                  <a:gs pos="0">
                    <a:schemeClr val="tx2">
                      <a:lumMod val="60000"/>
                      <a:lumOff val="40000"/>
                      <a:alpha val="10000"/>
                    </a:schemeClr>
                  </a:gs>
                  <a:gs pos="100000">
                    <a:schemeClr val="tx2">
                      <a:lumMod val="50000"/>
                      <a:alpha val="20000"/>
                    </a:schemeClr>
                  </a:gs>
                </a:gsLst>
                <a:lin ang="5400000" scaled="1"/>
              </a:gra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0" name="Oval 169">
              <a:extLst>
                <a:ext uri="{FF2B5EF4-FFF2-40B4-BE49-F238E27FC236}">
                  <a16:creationId xmlns:a16="http://schemas.microsoft.com/office/drawing/2014/main" id="{8B0E5C8B-3874-4B3C-BAD4-9EFE85FEACD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10435065" y="4048931"/>
              <a:ext cx="1381607" cy="1381607"/>
            </a:xfrm>
            <a:prstGeom prst="ellipse">
              <a:avLst/>
            </a:prstGeom>
            <a:noFill/>
            <a:ln w="31750">
              <a:gradFill>
                <a:gsLst>
                  <a:gs pos="0">
                    <a:schemeClr val="tx2">
                      <a:lumMod val="60000"/>
                      <a:lumOff val="40000"/>
                      <a:alpha val="20000"/>
                    </a:schemeClr>
                  </a:gs>
                  <a:gs pos="100000">
                    <a:schemeClr val="tx2">
                      <a:lumMod val="50000"/>
                      <a:alpha val="20000"/>
                    </a:schemeClr>
                  </a:gs>
                </a:gsLst>
                <a:lin ang="5400000" scaled="1"/>
              </a:gra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1" name="Oval 170">
              <a:extLst>
                <a:ext uri="{FF2B5EF4-FFF2-40B4-BE49-F238E27FC236}">
                  <a16:creationId xmlns:a16="http://schemas.microsoft.com/office/drawing/2014/main" id="{E7DA6224-9378-452F-A53A-DD0BF19724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1" y="2075420"/>
              <a:ext cx="3144364" cy="3144364"/>
            </a:xfrm>
            <a:prstGeom prst="ellipse">
              <a:avLst/>
            </a:prstGeom>
            <a:gradFill>
              <a:gsLst>
                <a:gs pos="0">
                  <a:schemeClr val="tx2">
                    <a:lumMod val="75000"/>
                    <a:alpha val="20000"/>
                  </a:schemeClr>
                </a:gs>
                <a:gs pos="100000">
                  <a:schemeClr val="tx2">
                    <a:lumMod val="50000"/>
                    <a:alpha val="1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2" name="Oval 171">
              <a:extLst>
                <a:ext uri="{FF2B5EF4-FFF2-40B4-BE49-F238E27FC236}">
                  <a16:creationId xmlns:a16="http://schemas.microsoft.com/office/drawing/2014/main" id="{1DE869DF-C006-49F7-B9FF-0317F64E9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2600000">
              <a:off x="10150845" y="4270841"/>
              <a:ext cx="1897885" cy="1897885"/>
            </a:xfrm>
            <a:prstGeom prst="ellipse">
              <a:avLst/>
            </a:prstGeom>
            <a:gradFill>
              <a:gsLst>
                <a:gs pos="0">
                  <a:schemeClr val="tx2">
                    <a:lumMod val="75000"/>
                    <a:alpha val="10000"/>
                  </a:schemeClr>
                </a:gs>
                <a:gs pos="100000">
                  <a:schemeClr val="tx2">
                    <a:lumMod val="75000"/>
                    <a:alpha val="2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Oval 172">
              <a:extLst>
                <a:ext uri="{FF2B5EF4-FFF2-40B4-BE49-F238E27FC236}">
                  <a16:creationId xmlns:a16="http://schemas.microsoft.com/office/drawing/2014/main" id="{FD200C16-6204-4580-AB37-7E94176D043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4500000">
              <a:off x="2046780" y="3040492"/>
              <a:ext cx="2579322" cy="2579322"/>
            </a:xfrm>
            <a:prstGeom prst="ellipse">
              <a:avLst/>
            </a:prstGeom>
            <a:noFill/>
            <a:ln w="31750">
              <a:gradFill>
                <a:gsLst>
                  <a:gs pos="0">
                    <a:schemeClr val="tx2">
                      <a:lumMod val="60000"/>
                      <a:lumOff val="40000"/>
                      <a:alpha val="20000"/>
                    </a:schemeClr>
                  </a:gs>
                  <a:gs pos="100000">
                    <a:schemeClr val="tx2">
                      <a:lumMod val="50000"/>
                      <a:alpha val="20000"/>
                    </a:schemeClr>
                  </a:gs>
                </a:gsLst>
                <a:lin ang="5400000" scaled="1"/>
              </a:gra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Oval 173">
              <a:extLst>
                <a:ext uri="{FF2B5EF4-FFF2-40B4-BE49-F238E27FC236}">
                  <a16:creationId xmlns:a16="http://schemas.microsoft.com/office/drawing/2014/main" id="{F0DE7603-6DD0-4DB6-88FC-5402B9D4AA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4500000">
              <a:off x="2224640" y="3193975"/>
              <a:ext cx="2243193" cy="2243193"/>
            </a:xfrm>
            <a:prstGeom prst="ellipse">
              <a:avLst/>
            </a:prstGeom>
            <a:noFill/>
            <a:ln w="31750">
              <a:gradFill>
                <a:gsLst>
                  <a:gs pos="0">
                    <a:schemeClr val="tx2">
                      <a:lumMod val="60000"/>
                      <a:lumOff val="40000"/>
                      <a:alpha val="10000"/>
                    </a:schemeClr>
                  </a:gs>
                  <a:gs pos="100000">
                    <a:schemeClr val="tx2">
                      <a:lumMod val="50000"/>
                      <a:alpha val="1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6" name="Pladsholder til indhold 5">
            <a:extLst>
              <a:ext uri="{FF2B5EF4-FFF2-40B4-BE49-F238E27FC236}">
                <a16:creationId xmlns:a16="http://schemas.microsoft.com/office/drawing/2014/main" id="{9A9B22AD-A60F-E534-C08A-C7334277197B}"/>
              </a:ext>
            </a:extLst>
          </p:cNvPr>
          <p:cNvPicPr>
            <a:picLocks noChangeAspect="1"/>
          </p:cNvPicPr>
          <p:nvPr/>
        </p:nvPicPr>
        <p:blipFill rotWithShape="1">
          <a:blip r:embed="rId3"/>
          <a:srcRect l="35088" r="1684" b="1"/>
          <a:stretch/>
        </p:blipFill>
        <p:spPr>
          <a:xfrm>
            <a:off x="541104" y="730579"/>
            <a:ext cx="3549663" cy="3157838"/>
          </a:xfrm>
          <a:prstGeom prst="rect">
            <a:avLst/>
          </a:prstGeom>
        </p:spPr>
      </p:pic>
      <p:grpSp>
        <p:nvGrpSpPr>
          <p:cNvPr id="176" name="Group 175">
            <a:extLst>
              <a:ext uri="{FF2B5EF4-FFF2-40B4-BE49-F238E27FC236}">
                <a16:creationId xmlns:a16="http://schemas.microsoft.com/office/drawing/2014/main" id="{975C268C-D419-4123-9FAD-0E2B7F9EE79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6200000">
            <a:off x="474192" y="584794"/>
            <a:ext cx="304800" cy="429768"/>
            <a:chOff x="215328" y="-46937"/>
            <a:chExt cx="304800" cy="2773841"/>
          </a:xfrm>
        </p:grpSpPr>
        <p:cxnSp>
          <p:nvCxnSpPr>
            <p:cNvPr id="177" name="Straight Connector 176">
              <a:extLst>
                <a:ext uri="{FF2B5EF4-FFF2-40B4-BE49-F238E27FC236}">
                  <a16:creationId xmlns:a16="http://schemas.microsoft.com/office/drawing/2014/main" id="{3A7E309C-A3BD-432E-8CB5-F0B6425281E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215328" y="-46937"/>
              <a:ext cx="0" cy="2773841"/>
            </a:xfrm>
            <a:prstGeom prst="line">
              <a:avLst/>
            </a:prstGeom>
            <a:ln w="25400" cmpd="sng">
              <a:solidFill>
                <a:schemeClr val="bg2">
                  <a:lumMod val="60000"/>
                  <a:lumOff val="40000"/>
                  <a:alpha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2F1F621C-4533-4835-ADE2-372F2763A076}"/>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316928" y="-46937"/>
              <a:ext cx="0" cy="2773841"/>
            </a:xfrm>
            <a:prstGeom prst="line">
              <a:avLst/>
            </a:prstGeom>
            <a:ln w="25400" cmpd="sng">
              <a:solidFill>
                <a:schemeClr val="bg2">
                  <a:lumMod val="60000"/>
                  <a:lumOff val="40000"/>
                  <a:alpha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8EFC8245-5168-4DAF-930D-09A7BDDA6C1B}"/>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418528" y="-46937"/>
              <a:ext cx="0" cy="2773841"/>
            </a:xfrm>
            <a:prstGeom prst="line">
              <a:avLst/>
            </a:prstGeom>
            <a:ln w="25400" cmpd="sng">
              <a:solidFill>
                <a:schemeClr val="bg2">
                  <a:lumMod val="60000"/>
                  <a:lumOff val="40000"/>
                  <a:alpha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F192ED34-5046-4043-AEF8-2DF7C480619D}"/>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520128" y="-46937"/>
              <a:ext cx="0" cy="2773841"/>
            </a:xfrm>
            <a:prstGeom prst="line">
              <a:avLst/>
            </a:prstGeom>
            <a:ln w="25400" cmpd="sng">
              <a:solidFill>
                <a:schemeClr val="bg2">
                  <a:lumMod val="60000"/>
                  <a:lumOff val="40000"/>
                  <a:alpha val="50000"/>
                </a:schemeClr>
              </a:solidFill>
              <a:prstDash val="sysDot"/>
            </a:ln>
          </p:spPr>
          <p:style>
            <a:lnRef idx="1">
              <a:schemeClr val="accent1"/>
            </a:lnRef>
            <a:fillRef idx="0">
              <a:schemeClr val="accent1"/>
            </a:fillRef>
            <a:effectRef idx="0">
              <a:schemeClr val="accent1"/>
            </a:effectRef>
            <a:fontRef idx="minor">
              <a:schemeClr val="tx1"/>
            </a:fontRef>
          </p:style>
        </p:cxnSp>
      </p:grpSp>
      <p:pic>
        <p:nvPicPr>
          <p:cNvPr id="8" name="C19C8B27-37CB-4BFC-8D23-0E7CB30D8F8C" descr="IMG_0157.jpg">
            <a:extLst>
              <a:ext uri="{FF2B5EF4-FFF2-40B4-BE49-F238E27FC236}">
                <a16:creationId xmlns:a16="http://schemas.microsoft.com/office/drawing/2014/main" id="{190CB5E5-9FB6-DB72-540E-738EF3F01A8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472" r="14357" b="1"/>
          <a:stretch/>
        </p:blipFill>
        <p:spPr bwMode="auto">
          <a:xfrm>
            <a:off x="4309760" y="1076135"/>
            <a:ext cx="3549663" cy="3162873"/>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Rectangle 181">
            <a:extLst>
              <a:ext uri="{FF2B5EF4-FFF2-40B4-BE49-F238E27FC236}">
                <a16:creationId xmlns:a16="http://schemas.microsoft.com/office/drawing/2014/main" id="{B8114C98-A349-4111-A123-E8EAB86ABE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0438146" y="1042605"/>
            <a:ext cx="2796461" cy="711252"/>
          </a:xfrm>
          <a:prstGeom prst="rect">
            <a:avLst/>
          </a:prstGeom>
          <a:gradFill flip="none" rotWithShape="1">
            <a:gsLst>
              <a:gs pos="0">
                <a:schemeClr val="tx2">
                  <a:lumMod val="40000"/>
                  <a:lumOff val="60000"/>
                  <a:alpha val="0"/>
                </a:schemeClr>
              </a:gs>
              <a:gs pos="100000">
                <a:schemeClr val="tx2">
                  <a:lumMod val="75000"/>
                  <a:alpha val="10000"/>
                </a:schemeClr>
              </a:gs>
            </a:gsLst>
            <a:lin ang="8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84" name="Group 183">
            <a:extLst>
              <a:ext uri="{FF2B5EF4-FFF2-40B4-BE49-F238E27FC236}">
                <a16:creationId xmlns:a16="http://schemas.microsoft.com/office/drawing/2014/main" id="{670FB431-AE18-414D-92F4-1D12D199115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259539" y="317578"/>
            <a:ext cx="548640" cy="549007"/>
            <a:chOff x="7029447" y="3514725"/>
            <a:chExt cx="1285875" cy="549007"/>
          </a:xfrm>
        </p:grpSpPr>
        <p:cxnSp>
          <p:nvCxnSpPr>
            <p:cNvPr id="185" name="Straight Connector 184">
              <a:extLst>
                <a:ext uri="{FF2B5EF4-FFF2-40B4-BE49-F238E27FC236}">
                  <a16:creationId xmlns:a16="http://schemas.microsoft.com/office/drawing/2014/main" id="{24467063-D74E-4D42-8790-B9F6D69584BE}"/>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514725"/>
              <a:ext cx="1285875" cy="0"/>
            </a:xfrm>
            <a:prstGeom prst="line">
              <a:avLst/>
            </a:prstGeom>
            <a:ln w="31750" cap="rnd" cmpd="sng">
              <a:gradFill>
                <a:gsLst>
                  <a:gs pos="0">
                    <a:schemeClr val="tx2">
                      <a:lumMod val="60000"/>
                      <a:lumOff val="40000"/>
                      <a:alpha val="40000"/>
                    </a:schemeClr>
                  </a:gs>
                  <a:gs pos="100000">
                    <a:schemeClr val="tx2">
                      <a:lumMod val="75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A1D19BAC-1681-47BC-AAF5-92FAFFF6F4CE}"/>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697727"/>
              <a:ext cx="1285875" cy="0"/>
            </a:xfrm>
            <a:prstGeom prst="line">
              <a:avLst/>
            </a:prstGeom>
            <a:ln w="31750" cap="rnd" cmpd="sng">
              <a:gradFill>
                <a:gsLst>
                  <a:gs pos="0">
                    <a:schemeClr val="tx2">
                      <a:lumMod val="60000"/>
                      <a:lumOff val="40000"/>
                      <a:alpha val="40000"/>
                    </a:schemeClr>
                  </a:gs>
                  <a:gs pos="100000">
                    <a:schemeClr val="tx2">
                      <a:lumMod val="75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94347C2B-E846-452C-97AA-7E254FC1CE8F}"/>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880729"/>
              <a:ext cx="1285875" cy="0"/>
            </a:xfrm>
            <a:prstGeom prst="line">
              <a:avLst/>
            </a:prstGeom>
            <a:ln w="31750" cap="rnd" cmpd="sng">
              <a:gradFill>
                <a:gsLst>
                  <a:gs pos="0">
                    <a:schemeClr val="tx2">
                      <a:lumMod val="60000"/>
                      <a:lumOff val="40000"/>
                      <a:alpha val="40000"/>
                    </a:schemeClr>
                  </a:gs>
                  <a:gs pos="100000">
                    <a:schemeClr val="tx2">
                      <a:lumMod val="75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10EA2B35-7959-4C2A-84AA-FF5D94FEDE90}"/>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4063732"/>
              <a:ext cx="1285875" cy="0"/>
            </a:xfrm>
            <a:prstGeom prst="line">
              <a:avLst/>
            </a:prstGeom>
            <a:ln w="31750" cap="rnd" cmpd="sng">
              <a:gradFill>
                <a:gsLst>
                  <a:gs pos="0">
                    <a:schemeClr val="tx2">
                      <a:lumMod val="60000"/>
                      <a:lumOff val="40000"/>
                      <a:alpha val="40000"/>
                    </a:schemeClr>
                  </a:gs>
                  <a:gs pos="100000">
                    <a:schemeClr val="tx2">
                      <a:lumMod val="75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grpSp>
      <p:pic>
        <p:nvPicPr>
          <p:cNvPr id="7" name="Billede 6">
            <a:extLst>
              <a:ext uri="{FF2B5EF4-FFF2-40B4-BE49-F238E27FC236}">
                <a16:creationId xmlns:a16="http://schemas.microsoft.com/office/drawing/2014/main" id="{428A6425-3556-384A-F3E1-637BA9D10F53}"/>
              </a:ext>
            </a:extLst>
          </p:cNvPr>
          <p:cNvPicPr>
            <a:picLocks noChangeAspect="1"/>
          </p:cNvPicPr>
          <p:nvPr/>
        </p:nvPicPr>
        <p:blipFill rotWithShape="1">
          <a:blip r:embed="rId5"/>
          <a:srcRect t="290" r="-2" b="8320"/>
          <a:stretch/>
        </p:blipFill>
        <p:spPr>
          <a:xfrm>
            <a:off x="8054786" y="772021"/>
            <a:ext cx="3549663" cy="3162873"/>
          </a:xfrm>
          <a:prstGeom prst="rect">
            <a:avLst/>
          </a:prstGeom>
        </p:spPr>
      </p:pic>
      <p:sp>
        <p:nvSpPr>
          <p:cNvPr id="190" name="Rectangle 189">
            <a:extLst>
              <a:ext uri="{FF2B5EF4-FFF2-40B4-BE49-F238E27FC236}">
                <a16:creationId xmlns:a16="http://schemas.microsoft.com/office/drawing/2014/main" id="{E2D3D3F2-ABBB-4453-B1C5-1BEBF7E4DD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1" y="6140785"/>
            <a:ext cx="6095997" cy="711252"/>
          </a:xfrm>
          <a:prstGeom prst="rect">
            <a:avLst/>
          </a:prstGeom>
          <a:gradFill flip="none" rotWithShape="1">
            <a:gsLst>
              <a:gs pos="10000">
                <a:schemeClr val="tx2">
                  <a:lumMod val="50000"/>
                  <a:alpha val="10000"/>
                </a:schemeClr>
              </a:gs>
              <a:gs pos="100000">
                <a:schemeClr val="tx2">
                  <a:lumMod val="60000"/>
                  <a:lumOff val="40000"/>
                  <a:alpha val="0"/>
                </a:schemeClr>
              </a:gs>
            </a:gsLst>
            <a:lin ang="8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92" name="Group 191">
            <a:extLst>
              <a:ext uri="{FF2B5EF4-FFF2-40B4-BE49-F238E27FC236}">
                <a16:creationId xmlns:a16="http://schemas.microsoft.com/office/drawing/2014/main" id="{8214E4A5-A0D2-42C4-8D14-D2A7E495F04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5400000">
            <a:off x="616345" y="5940560"/>
            <a:ext cx="1285875" cy="549007"/>
            <a:chOff x="7029447" y="3514725"/>
            <a:chExt cx="1285875" cy="549007"/>
          </a:xfrm>
        </p:grpSpPr>
        <p:cxnSp>
          <p:nvCxnSpPr>
            <p:cNvPr id="193" name="Straight Connector 192">
              <a:extLst>
                <a:ext uri="{FF2B5EF4-FFF2-40B4-BE49-F238E27FC236}">
                  <a16:creationId xmlns:a16="http://schemas.microsoft.com/office/drawing/2014/main" id="{7494D7A0-6B21-41E8-A7D3-0033BBB79156}"/>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514725"/>
              <a:ext cx="1285875" cy="0"/>
            </a:xfrm>
            <a:prstGeom prst="line">
              <a:avLst/>
            </a:prstGeom>
            <a:ln w="31750" cap="rnd" cmpd="sng">
              <a:gradFill>
                <a:gsLst>
                  <a:gs pos="0">
                    <a:schemeClr val="tx2">
                      <a:lumMod val="60000"/>
                      <a:lumOff val="40000"/>
                      <a:alpha val="40000"/>
                    </a:schemeClr>
                  </a:gs>
                  <a:gs pos="100000">
                    <a:schemeClr val="tx2">
                      <a:lumMod val="50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1E141D7D-32B0-448E-A666-EA8703AFCF2C}"/>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697727"/>
              <a:ext cx="1285875" cy="0"/>
            </a:xfrm>
            <a:prstGeom prst="line">
              <a:avLst/>
            </a:prstGeom>
            <a:ln w="31750" cap="rnd" cmpd="sng">
              <a:gradFill>
                <a:gsLst>
                  <a:gs pos="0">
                    <a:schemeClr val="tx2">
                      <a:lumMod val="60000"/>
                      <a:lumOff val="40000"/>
                      <a:alpha val="40000"/>
                    </a:schemeClr>
                  </a:gs>
                  <a:gs pos="100000">
                    <a:schemeClr val="tx2">
                      <a:lumMod val="50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8D87E268-6345-420F-8B97-B37ED04100EC}"/>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3880729"/>
              <a:ext cx="1285875" cy="0"/>
            </a:xfrm>
            <a:prstGeom prst="line">
              <a:avLst/>
            </a:prstGeom>
            <a:ln w="31750" cap="rnd" cmpd="sng">
              <a:gradFill>
                <a:gsLst>
                  <a:gs pos="0">
                    <a:schemeClr val="tx2">
                      <a:lumMod val="60000"/>
                      <a:lumOff val="40000"/>
                      <a:alpha val="40000"/>
                    </a:schemeClr>
                  </a:gs>
                  <a:gs pos="100000">
                    <a:schemeClr val="tx2">
                      <a:lumMod val="50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35E1622E-7FA6-4760-A2BF-A8105EBF7BB9}"/>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a:off x="7029447" y="4063732"/>
              <a:ext cx="1285875" cy="0"/>
            </a:xfrm>
            <a:prstGeom prst="line">
              <a:avLst/>
            </a:prstGeom>
            <a:ln w="31750" cap="rnd" cmpd="sng">
              <a:gradFill>
                <a:gsLst>
                  <a:gs pos="0">
                    <a:schemeClr val="tx2">
                      <a:lumMod val="60000"/>
                      <a:lumOff val="40000"/>
                      <a:alpha val="40000"/>
                    </a:schemeClr>
                  </a:gs>
                  <a:gs pos="100000">
                    <a:schemeClr val="tx2">
                      <a:lumMod val="50000"/>
                      <a:alpha val="40000"/>
                    </a:schemeClr>
                  </a:gs>
                </a:gsLst>
                <a:lin ang="5400000" scaled="1"/>
              </a:gradFill>
              <a:prstDash val="sysDot"/>
              <a:round/>
            </a:ln>
          </p:spPr>
          <p:style>
            <a:lnRef idx="1">
              <a:schemeClr val="accent1"/>
            </a:lnRef>
            <a:fillRef idx="0">
              <a:schemeClr val="accent1"/>
            </a:fillRef>
            <a:effectRef idx="0">
              <a:schemeClr val="accent1"/>
            </a:effectRef>
            <a:fontRef idx="minor">
              <a:schemeClr val="tx1"/>
            </a:fontRef>
          </p:style>
        </p:cxnSp>
      </p:grpSp>
      <p:sp>
        <p:nvSpPr>
          <p:cNvPr id="2" name="Titel 1">
            <a:extLst>
              <a:ext uri="{FF2B5EF4-FFF2-40B4-BE49-F238E27FC236}">
                <a16:creationId xmlns:a16="http://schemas.microsoft.com/office/drawing/2014/main" id="{72B2022E-8789-3AA7-6306-96C23E0DFEC9}"/>
              </a:ext>
            </a:extLst>
          </p:cNvPr>
          <p:cNvSpPr>
            <a:spLocks noGrp="1"/>
          </p:cNvSpPr>
          <p:nvPr>
            <p:ph type="title"/>
          </p:nvPr>
        </p:nvSpPr>
        <p:spPr>
          <a:xfrm>
            <a:off x="630936" y="4018137"/>
            <a:ext cx="4550664" cy="2129586"/>
          </a:xfrm>
          <a:noFill/>
        </p:spPr>
        <p:txBody>
          <a:bodyPr vert="horz" lIns="91440" tIns="45720" rIns="91440" bIns="45720" rtlCol="0" anchor="t">
            <a:normAutofit/>
          </a:bodyPr>
          <a:lstStyle/>
          <a:p>
            <a:br>
              <a:rPr lang="en-US" sz="2600" dirty="0">
                <a:solidFill>
                  <a:schemeClr val="bg1"/>
                </a:solidFill>
              </a:rPr>
            </a:br>
            <a:br>
              <a:rPr lang="en-US" sz="2600" dirty="0">
                <a:solidFill>
                  <a:schemeClr val="bg1"/>
                </a:solidFill>
              </a:rPr>
            </a:br>
            <a:endParaRPr lang="en-US" sz="2600" kern="1200" dirty="0">
              <a:solidFill>
                <a:schemeClr val="bg1"/>
              </a:solidFill>
              <a:latin typeface="+mj-lt"/>
              <a:ea typeface="+mj-ea"/>
              <a:cs typeface="+mj-cs"/>
            </a:endParaRPr>
          </a:p>
        </p:txBody>
      </p:sp>
      <p:sp>
        <p:nvSpPr>
          <p:cNvPr id="17" name="Content Placeholder 16">
            <a:extLst>
              <a:ext uri="{FF2B5EF4-FFF2-40B4-BE49-F238E27FC236}">
                <a16:creationId xmlns:a16="http://schemas.microsoft.com/office/drawing/2014/main" id="{76C98EEE-EC1C-285B-7B14-73F2D393A1FD}"/>
              </a:ext>
            </a:extLst>
          </p:cNvPr>
          <p:cNvSpPr>
            <a:spLocks noGrp="1"/>
          </p:cNvSpPr>
          <p:nvPr>
            <p:ph idx="1"/>
          </p:nvPr>
        </p:nvSpPr>
        <p:spPr>
          <a:xfrm>
            <a:off x="1097283" y="4645152"/>
            <a:ext cx="10383463" cy="1502590"/>
          </a:xfrm>
          <a:noFill/>
        </p:spPr>
        <p:txBody>
          <a:bodyPr anchor="t">
            <a:normAutofit/>
          </a:bodyPr>
          <a:lstStyle/>
          <a:p>
            <a:pPr marL="0" indent="0" algn="l">
              <a:buNone/>
            </a:pPr>
            <a:r>
              <a:rPr lang="da-DK" sz="3200" dirty="0">
                <a:solidFill>
                  <a:srgbClr val="0070C0"/>
                </a:solidFill>
                <a:latin typeface="Source Sans Pro SemiBold" panose="020B0604020202020204" pitchFamily="34" charset="0"/>
              </a:rPr>
              <a:t>Hermeneutisk analyse af data…</a:t>
            </a:r>
            <a:endParaRPr lang="da-DK" sz="3200" b="0" i="0" u="none" strike="noStrike" baseline="0" dirty="0">
              <a:solidFill>
                <a:srgbClr val="0070C0"/>
              </a:solidFill>
              <a:latin typeface="Source Sans Pro SemiBold" panose="020B0604020202020204" pitchFamily="34" charset="0"/>
            </a:endParaRPr>
          </a:p>
        </p:txBody>
      </p:sp>
    </p:spTree>
    <p:extLst>
      <p:ext uri="{BB962C8B-B14F-4D97-AF65-F5344CB8AC3E}">
        <p14:creationId xmlns:p14="http://schemas.microsoft.com/office/powerpoint/2010/main" val="238395654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1853F1B-CAC4-372A-062F-E7D072E0CE65}"/>
              </a:ext>
            </a:extLst>
          </p:cNvPr>
          <p:cNvSpPr>
            <a:spLocks noGrp="1"/>
          </p:cNvSpPr>
          <p:nvPr>
            <p:ph type="title"/>
          </p:nvPr>
        </p:nvSpPr>
        <p:spPr/>
        <p:txBody>
          <a:bodyPr/>
          <a:lstStyle/>
          <a:p>
            <a:r>
              <a:rPr lang="da-DK" dirty="0"/>
              <a:t>Anvendt metode litteratur:</a:t>
            </a:r>
          </a:p>
        </p:txBody>
      </p:sp>
      <p:sp>
        <p:nvSpPr>
          <p:cNvPr id="3" name="Pladsholder til indhold 2">
            <a:extLst>
              <a:ext uri="{FF2B5EF4-FFF2-40B4-BE49-F238E27FC236}">
                <a16:creationId xmlns:a16="http://schemas.microsoft.com/office/drawing/2014/main" id="{4878850B-BE16-F304-D271-998656D4ED8B}"/>
              </a:ext>
            </a:extLst>
          </p:cNvPr>
          <p:cNvSpPr>
            <a:spLocks noGrp="1"/>
          </p:cNvSpPr>
          <p:nvPr>
            <p:ph idx="1"/>
          </p:nvPr>
        </p:nvSpPr>
        <p:spPr/>
        <p:txBody>
          <a:bodyPr/>
          <a:lstStyle/>
          <a:p>
            <a:r>
              <a:rPr lang="da-DK" dirty="0"/>
              <a:t>Hermeneutisk analyse af fokusgruppeinterview/empiri </a:t>
            </a:r>
            <a:r>
              <a:rPr lang="da-DK" dirty="0" err="1"/>
              <a:t>vha</a:t>
            </a:r>
            <a:r>
              <a:rPr lang="da-DK" dirty="0"/>
              <a:t>: </a:t>
            </a:r>
          </a:p>
          <a:p>
            <a:pPr marL="457200" lvl="1" indent="0">
              <a:buNone/>
            </a:pPr>
            <a:r>
              <a:rPr lang="da-DK" dirty="0"/>
              <a:t>Dahlager, L. &amp; Fredslund. H,. 2017. </a:t>
            </a:r>
            <a:r>
              <a:rPr lang="da-DK" i="1" dirty="0"/>
              <a:t>Forskningsmetoder i folkesundhedsvidenskab,</a:t>
            </a:r>
            <a:r>
              <a:rPr lang="da-DK" dirty="0"/>
              <a:t> 6. udg. København.: Munksgaard Danmark</a:t>
            </a:r>
          </a:p>
          <a:p>
            <a:pPr marL="0" indent="0">
              <a:buNone/>
            </a:pPr>
            <a:endParaRPr lang="da-DK" dirty="0"/>
          </a:p>
        </p:txBody>
      </p:sp>
    </p:spTree>
    <p:extLst>
      <p:ext uri="{BB962C8B-B14F-4D97-AF65-F5344CB8AC3E}">
        <p14:creationId xmlns:p14="http://schemas.microsoft.com/office/powerpoint/2010/main" val="426803067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B2B87CA3-2EC2-BBFF-F137-F3C360826C80}"/>
              </a:ext>
            </a:extLst>
          </p:cNvPr>
          <p:cNvSpPr>
            <a:spLocks noGrp="1"/>
          </p:cNvSpPr>
          <p:nvPr>
            <p:ph type="title"/>
          </p:nvPr>
        </p:nvSpPr>
        <p:spPr>
          <a:xfrm>
            <a:off x="838200" y="365125"/>
            <a:ext cx="10515600" cy="1325563"/>
          </a:xfrm>
        </p:spPr>
        <p:txBody>
          <a:bodyPr>
            <a:normAutofit/>
          </a:bodyPr>
          <a:lstStyle/>
          <a:p>
            <a:r>
              <a:rPr lang="da-DK" sz="4200" dirty="0"/>
              <a:t>Svarene ledte til følgende meningsbærende enheder – understøttet med citater</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9036" y="1677373"/>
            <a:ext cx="10853928" cy="18288"/>
          </a:xfrm>
          <a:custGeom>
            <a:avLst/>
            <a:gdLst>
              <a:gd name="connsiteX0" fmla="*/ 0 w 10853928"/>
              <a:gd name="connsiteY0" fmla="*/ 0 h 18288"/>
              <a:gd name="connsiteX1" fmla="*/ 461292 w 10853928"/>
              <a:gd name="connsiteY1" fmla="*/ 0 h 18288"/>
              <a:gd name="connsiteX2" fmla="*/ 1139662 w 10853928"/>
              <a:gd name="connsiteY2" fmla="*/ 0 h 18288"/>
              <a:gd name="connsiteX3" fmla="*/ 1926572 w 10853928"/>
              <a:gd name="connsiteY3" fmla="*/ 0 h 18288"/>
              <a:gd name="connsiteX4" fmla="*/ 2279325 w 10853928"/>
              <a:gd name="connsiteY4" fmla="*/ 0 h 18288"/>
              <a:gd name="connsiteX5" fmla="*/ 2632078 w 10853928"/>
              <a:gd name="connsiteY5" fmla="*/ 0 h 18288"/>
              <a:gd name="connsiteX6" fmla="*/ 3527527 w 10853928"/>
              <a:gd name="connsiteY6" fmla="*/ 0 h 18288"/>
              <a:gd name="connsiteX7" fmla="*/ 4205897 w 10853928"/>
              <a:gd name="connsiteY7" fmla="*/ 0 h 18288"/>
              <a:gd name="connsiteX8" fmla="*/ 4558650 w 10853928"/>
              <a:gd name="connsiteY8" fmla="*/ 0 h 18288"/>
              <a:gd name="connsiteX9" fmla="*/ 5237020 w 10853928"/>
              <a:gd name="connsiteY9" fmla="*/ 0 h 18288"/>
              <a:gd name="connsiteX10" fmla="*/ 6132469 w 10853928"/>
              <a:gd name="connsiteY10" fmla="*/ 0 h 18288"/>
              <a:gd name="connsiteX11" fmla="*/ 6702301 w 10853928"/>
              <a:gd name="connsiteY11" fmla="*/ 0 h 18288"/>
              <a:gd name="connsiteX12" fmla="*/ 7272132 w 10853928"/>
              <a:gd name="connsiteY12" fmla="*/ 0 h 18288"/>
              <a:gd name="connsiteX13" fmla="*/ 7950502 w 10853928"/>
              <a:gd name="connsiteY13" fmla="*/ 0 h 18288"/>
              <a:gd name="connsiteX14" fmla="*/ 8737412 w 10853928"/>
              <a:gd name="connsiteY14" fmla="*/ 0 h 18288"/>
              <a:gd name="connsiteX15" fmla="*/ 9524322 w 10853928"/>
              <a:gd name="connsiteY15" fmla="*/ 0 h 18288"/>
              <a:gd name="connsiteX16" fmla="*/ 10853928 w 10853928"/>
              <a:gd name="connsiteY16" fmla="*/ 0 h 18288"/>
              <a:gd name="connsiteX17" fmla="*/ 10853928 w 10853928"/>
              <a:gd name="connsiteY17" fmla="*/ 18288 h 18288"/>
              <a:gd name="connsiteX18" fmla="*/ 10392636 w 10853928"/>
              <a:gd name="connsiteY18" fmla="*/ 18288 h 18288"/>
              <a:gd name="connsiteX19" fmla="*/ 9497187 w 10853928"/>
              <a:gd name="connsiteY19" fmla="*/ 18288 h 18288"/>
              <a:gd name="connsiteX20" fmla="*/ 8818817 w 10853928"/>
              <a:gd name="connsiteY20" fmla="*/ 18288 h 18288"/>
              <a:gd name="connsiteX21" fmla="*/ 8466064 w 10853928"/>
              <a:gd name="connsiteY21" fmla="*/ 18288 h 18288"/>
              <a:gd name="connsiteX22" fmla="*/ 7787693 w 10853928"/>
              <a:gd name="connsiteY22" fmla="*/ 18288 h 18288"/>
              <a:gd name="connsiteX23" fmla="*/ 7217862 w 10853928"/>
              <a:gd name="connsiteY23" fmla="*/ 18288 h 18288"/>
              <a:gd name="connsiteX24" fmla="*/ 6648031 w 10853928"/>
              <a:gd name="connsiteY24" fmla="*/ 18288 h 18288"/>
              <a:gd name="connsiteX25" fmla="*/ 6078200 w 10853928"/>
              <a:gd name="connsiteY25" fmla="*/ 18288 h 18288"/>
              <a:gd name="connsiteX26" fmla="*/ 5508368 w 10853928"/>
              <a:gd name="connsiteY26" fmla="*/ 18288 h 18288"/>
              <a:gd name="connsiteX27" fmla="*/ 4721459 w 10853928"/>
              <a:gd name="connsiteY27" fmla="*/ 18288 h 18288"/>
              <a:gd name="connsiteX28" fmla="*/ 4043088 w 10853928"/>
              <a:gd name="connsiteY28" fmla="*/ 18288 h 18288"/>
              <a:gd name="connsiteX29" fmla="*/ 3690336 w 10853928"/>
              <a:gd name="connsiteY29" fmla="*/ 18288 h 18288"/>
              <a:gd name="connsiteX30" fmla="*/ 3120504 w 10853928"/>
              <a:gd name="connsiteY30" fmla="*/ 18288 h 18288"/>
              <a:gd name="connsiteX31" fmla="*/ 2333595 w 10853928"/>
              <a:gd name="connsiteY31" fmla="*/ 18288 h 18288"/>
              <a:gd name="connsiteX32" fmla="*/ 1872303 w 10853928"/>
              <a:gd name="connsiteY32" fmla="*/ 18288 h 18288"/>
              <a:gd name="connsiteX33" fmla="*/ 976854 w 10853928"/>
              <a:gd name="connsiteY33" fmla="*/ 18288 h 18288"/>
              <a:gd name="connsiteX34" fmla="*/ 0 w 10853928"/>
              <a:gd name="connsiteY34" fmla="*/ 18288 h 18288"/>
              <a:gd name="connsiteX35" fmla="*/ 0 w 10853928"/>
              <a:gd name="connsiteY35"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53928" h="18288" fill="none" extrusionOk="0">
                <a:moveTo>
                  <a:pt x="0" y="0"/>
                </a:moveTo>
                <a:cubicBezTo>
                  <a:pt x="146993" y="-19076"/>
                  <a:pt x="347684" y="-4790"/>
                  <a:pt x="461292" y="0"/>
                </a:cubicBezTo>
                <a:cubicBezTo>
                  <a:pt x="574900" y="4790"/>
                  <a:pt x="808367" y="19821"/>
                  <a:pt x="1139662" y="0"/>
                </a:cubicBezTo>
                <a:cubicBezTo>
                  <a:pt x="1470957" y="-19821"/>
                  <a:pt x="1627405" y="5721"/>
                  <a:pt x="1926572" y="0"/>
                </a:cubicBezTo>
                <a:cubicBezTo>
                  <a:pt x="2225739" y="-5721"/>
                  <a:pt x="2137730" y="-3235"/>
                  <a:pt x="2279325" y="0"/>
                </a:cubicBezTo>
                <a:cubicBezTo>
                  <a:pt x="2420920" y="3235"/>
                  <a:pt x="2456518" y="9685"/>
                  <a:pt x="2632078" y="0"/>
                </a:cubicBezTo>
                <a:cubicBezTo>
                  <a:pt x="2807638" y="-9685"/>
                  <a:pt x="3211516" y="-43007"/>
                  <a:pt x="3527527" y="0"/>
                </a:cubicBezTo>
                <a:cubicBezTo>
                  <a:pt x="3843538" y="43007"/>
                  <a:pt x="4058833" y="22042"/>
                  <a:pt x="4205897" y="0"/>
                </a:cubicBezTo>
                <a:cubicBezTo>
                  <a:pt x="4352961" y="-22042"/>
                  <a:pt x="4474805" y="-11846"/>
                  <a:pt x="4558650" y="0"/>
                </a:cubicBezTo>
                <a:cubicBezTo>
                  <a:pt x="4642495" y="11846"/>
                  <a:pt x="5041928" y="-6069"/>
                  <a:pt x="5237020" y="0"/>
                </a:cubicBezTo>
                <a:cubicBezTo>
                  <a:pt x="5432112" y="6069"/>
                  <a:pt x="5943266" y="-17479"/>
                  <a:pt x="6132469" y="0"/>
                </a:cubicBezTo>
                <a:cubicBezTo>
                  <a:pt x="6321672" y="17479"/>
                  <a:pt x="6483872" y="26234"/>
                  <a:pt x="6702301" y="0"/>
                </a:cubicBezTo>
                <a:cubicBezTo>
                  <a:pt x="6920730" y="-26234"/>
                  <a:pt x="6991194" y="-15156"/>
                  <a:pt x="7272132" y="0"/>
                </a:cubicBezTo>
                <a:cubicBezTo>
                  <a:pt x="7553070" y="15156"/>
                  <a:pt x="7684444" y="-32961"/>
                  <a:pt x="7950502" y="0"/>
                </a:cubicBezTo>
                <a:cubicBezTo>
                  <a:pt x="8216560" y="32961"/>
                  <a:pt x="8493290" y="-10491"/>
                  <a:pt x="8737412" y="0"/>
                </a:cubicBezTo>
                <a:cubicBezTo>
                  <a:pt x="8981534" y="10491"/>
                  <a:pt x="9191586" y="-13899"/>
                  <a:pt x="9524322" y="0"/>
                </a:cubicBezTo>
                <a:cubicBezTo>
                  <a:pt x="9857058" y="13899"/>
                  <a:pt x="10297509" y="7485"/>
                  <a:pt x="10853928" y="0"/>
                </a:cubicBezTo>
                <a:cubicBezTo>
                  <a:pt x="10854574" y="4451"/>
                  <a:pt x="10854418" y="9226"/>
                  <a:pt x="10853928" y="18288"/>
                </a:cubicBezTo>
                <a:cubicBezTo>
                  <a:pt x="10691638" y="28522"/>
                  <a:pt x="10574319" y="29578"/>
                  <a:pt x="10392636" y="18288"/>
                </a:cubicBezTo>
                <a:cubicBezTo>
                  <a:pt x="10210953" y="6998"/>
                  <a:pt x="9836277" y="-16742"/>
                  <a:pt x="9497187" y="18288"/>
                </a:cubicBezTo>
                <a:cubicBezTo>
                  <a:pt x="9158097" y="53318"/>
                  <a:pt x="9119479" y="30714"/>
                  <a:pt x="8818817" y="18288"/>
                </a:cubicBezTo>
                <a:cubicBezTo>
                  <a:pt x="8518155" y="5863"/>
                  <a:pt x="8640037" y="6483"/>
                  <a:pt x="8466064" y="18288"/>
                </a:cubicBezTo>
                <a:cubicBezTo>
                  <a:pt x="8292091" y="30093"/>
                  <a:pt x="7997656" y="18914"/>
                  <a:pt x="7787693" y="18288"/>
                </a:cubicBezTo>
                <a:cubicBezTo>
                  <a:pt x="7577730" y="17662"/>
                  <a:pt x="7412468" y="21416"/>
                  <a:pt x="7217862" y="18288"/>
                </a:cubicBezTo>
                <a:cubicBezTo>
                  <a:pt x="7023256" y="15160"/>
                  <a:pt x="6898018" y="14824"/>
                  <a:pt x="6648031" y="18288"/>
                </a:cubicBezTo>
                <a:cubicBezTo>
                  <a:pt x="6398044" y="21752"/>
                  <a:pt x="6254402" y="38625"/>
                  <a:pt x="6078200" y="18288"/>
                </a:cubicBezTo>
                <a:cubicBezTo>
                  <a:pt x="5901998" y="-2049"/>
                  <a:pt x="5622886" y="3213"/>
                  <a:pt x="5508368" y="18288"/>
                </a:cubicBezTo>
                <a:cubicBezTo>
                  <a:pt x="5393850" y="33363"/>
                  <a:pt x="5036260" y="26830"/>
                  <a:pt x="4721459" y="18288"/>
                </a:cubicBezTo>
                <a:cubicBezTo>
                  <a:pt x="4406658" y="9746"/>
                  <a:pt x="4239221" y="41551"/>
                  <a:pt x="4043088" y="18288"/>
                </a:cubicBezTo>
                <a:cubicBezTo>
                  <a:pt x="3846955" y="-4975"/>
                  <a:pt x="3818802" y="34658"/>
                  <a:pt x="3690336" y="18288"/>
                </a:cubicBezTo>
                <a:cubicBezTo>
                  <a:pt x="3561870" y="1918"/>
                  <a:pt x="3265491" y="42194"/>
                  <a:pt x="3120504" y="18288"/>
                </a:cubicBezTo>
                <a:cubicBezTo>
                  <a:pt x="2975517" y="-5618"/>
                  <a:pt x="2720254" y="36673"/>
                  <a:pt x="2333595" y="18288"/>
                </a:cubicBezTo>
                <a:cubicBezTo>
                  <a:pt x="1946936" y="-97"/>
                  <a:pt x="2097241" y="5776"/>
                  <a:pt x="1872303" y="18288"/>
                </a:cubicBezTo>
                <a:cubicBezTo>
                  <a:pt x="1647365" y="30800"/>
                  <a:pt x="1282708" y="45380"/>
                  <a:pt x="976854" y="18288"/>
                </a:cubicBezTo>
                <a:cubicBezTo>
                  <a:pt x="671000" y="-8804"/>
                  <a:pt x="408401" y="-12775"/>
                  <a:pt x="0" y="18288"/>
                </a:cubicBezTo>
                <a:cubicBezTo>
                  <a:pt x="-213" y="9468"/>
                  <a:pt x="187" y="4459"/>
                  <a:pt x="0" y="0"/>
                </a:cubicBezTo>
                <a:close/>
              </a:path>
              <a:path w="10853928" h="18288" stroke="0" extrusionOk="0">
                <a:moveTo>
                  <a:pt x="0" y="0"/>
                </a:moveTo>
                <a:cubicBezTo>
                  <a:pt x="267322" y="15284"/>
                  <a:pt x="415388" y="-21048"/>
                  <a:pt x="569831" y="0"/>
                </a:cubicBezTo>
                <a:cubicBezTo>
                  <a:pt x="724274" y="21048"/>
                  <a:pt x="769333" y="-2353"/>
                  <a:pt x="922584" y="0"/>
                </a:cubicBezTo>
                <a:cubicBezTo>
                  <a:pt x="1075835" y="2353"/>
                  <a:pt x="1399490" y="-145"/>
                  <a:pt x="1818033" y="0"/>
                </a:cubicBezTo>
                <a:cubicBezTo>
                  <a:pt x="2236576" y="145"/>
                  <a:pt x="2145330" y="5482"/>
                  <a:pt x="2387864" y="0"/>
                </a:cubicBezTo>
                <a:cubicBezTo>
                  <a:pt x="2630398" y="-5482"/>
                  <a:pt x="2793207" y="18487"/>
                  <a:pt x="2957695" y="0"/>
                </a:cubicBezTo>
                <a:cubicBezTo>
                  <a:pt x="3122183" y="-18487"/>
                  <a:pt x="3579141" y="19003"/>
                  <a:pt x="3853144" y="0"/>
                </a:cubicBezTo>
                <a:cubicBezTo>
                  <a:pt x="4127147" y="-19003"/>
                  <a:pt x="4209857" y="12211"/>
                  <a:pt x="4314436" y="0"/>
                </a:cubicBezTo>
                <a:cubicBezTo>
                  <a:pt x="4419015" y="-12211"/>
                  <a:pt x="4762459" y="-17220"/>
                  <a:pt x="5209885" y="0"/>
                </a:cubicBezTo>
                <a:cubicBezTo>
                  <a:pt x="5657311" y="17220"/>
                  <a:pt x="5692663" y="-3290"/>
                  <a:pt x="6105335" y="0"/>
                </a:cubicBezTo>
                <a:cubicBezTo>
                  <a:pt x="6518007" y="3290"/>
                  <a:pt x="6455516" y="-5124"/>
                  <a:pt x="6783705" y="0"/>
                </a:cubicBezTo>
                <a:cubicBezTo>
                  <a:pt x="7111894" y="5124"/>
                  <a:pt x="7441941" y="-17829"/>
                  <a:pt x="7679154" y="0"/>
                </a:cubicBezTo>
                <a:cubicBezTo>
                  <a:pt x="7916367" y="17829"/>
                  <a:pt x="8102967" y="-24363"/>
                  <a:pt x="8248985" y="0"/>
                </a:cubicBezTo>
                <a:cubicBezTo>
                  <a:pt x="8395003" y="24363"/>
                  <a:pt x="8552393" y="25505"/>
                  <a:pt x="8818817" y="0"/>
                </a:cubicBezTo>
                <a:cubicBezTo>
                  <a:pt x="9085241" y="-25505"/>
                  <a:pt x="9411308" y="38000"/>
                  <a:pt x="9605726" y="0"/>
                </a:cubicBezTo>
                <a:cubicBezTo>
                  <a:pt x="9800144" y="-38000"/>
                  <a:pt x="10006468" y="-25741"/>
                  <a:pt x="10175558" y="0"/>
                </a:cubicBezTo>
                <a:cubicBezTo>
                  <a:pt x="10344648" y="25741"/>
                  <a:pt x="10696282" y="695"/>
                  <a:pt x="10853928" y="0"/>
                </a:cubicBezTo>
                <a:cubicBezTo>
                  <a:pt x="10853521" y="8690"/>
                  <a:pt x="10853774" y="14141"/>
                  <a:pt x="10853928" y="18288"/>
                </a:cubicBezTo>
                <a:cubicBezTo>
                  <a:pt x="10608124" y="24255"/>
                  <a:pt x="10343415" y="22307"/>
                  <a:pt x="10067018" y="18288"/>
                </a:cubicBezTo>
                <a:cubicBezTo>
                  <a:pt x="9790621" y="14270"/>
                  <a:pt x="9843266" y="3564"/>
                  <a:pt x="9714266" y="18288"/>
                </a:cubicBezTo>
                <a:cubicBezTo>
                  <a:pt x="9585266" y="33012"/>
                  <a:pt x="9379484" y="1875"/>
                  <a:pt x="9252974" y="18288"/>
                </a:cubicBezTo>
                <a:cubicBezTo>
                  <a:pt x="9126464" y="34701"/>
                  <a:pt x="8580678" y="-4904"/>
                  <a:pt x="8357525" y="18288"/>
                </a:cubicBezTo>
                <a:cubicBezTo>
                  <a:pt x="8134372" y="41480"/>
                  <a:pt x="7903199" y="26458"/>
                  <a:pt x="7679154" y="18288"/>
                </a:cubicBezTo>
                <a:cubicBezTo>
                  <a:pt x="7455109" y="10118"/>
                  <a:pt x="7435944" y="27109"/>
                  <a:pt x="7217862" y="18288"/>
                </a:cubicBezTo>
                <a:cubicBezTo>
                  <a:pt x="6999780" y="9467"/>
                  <a:pt x="6680409" y="18985"/>
                  <a:pt x="6539492" y="18288"/>
                </a:cubicBezTo>
                <a:cubicBezTo>
                  <a:pt x="6398575" y="17592"/>
                  <a:pt x="6312077" y="33018"/>
                  <a:pt x="6186739" y="18288"/>
                </a:cubicBezTo>
                <a:cubicBezTo>
                  <a:pt x="6061401" y="3558"/>
                  <a:pt x="5947033" y="12075"/>
                  <a:pt x="5833986" y="18288"/>
                </a:cubicBezTo>
                <a:cubicBezTo>
                  <a:pt x="5720939" y="24501"/>
                  <a:pt x="5482226" y="8586"/>
                  <a:pt x="5155616" y="18288"/>
                </a:cubicBezTo>
                <a:cubicBezTo>
                  <a:pt x="4829006" y="27991"/>
                  <a:pt x="4841274" y="29316"/>
                  <a:pt x="4694324" y="18288"/>
                </a:cubicBezTo>
                <a:cubicBezTo>
                  <a:pt x="4547374" y="7260"/>
                  <a:pt x="4077675" y="7013"/>
                  <a:pt x="3907414" y="18288"/>
                </a:cubicBezTo>
                <a:cubicBezTo>
                  <a:pt x="3737153" y="29564"/>
                  <a:pt x="3538393" y="21630"/>
                  <a:pt x="3446122" y="18288"/>
                </a:cubicBezTo>
                <a:cubicBezTo>
                  <a:pt x="3353851" y="14946"/>
                  <a:pt x="2990320" y="-8091"/>
                  <a:pt x="2659212" y="18288"/>
                </a:cubicBezTo>
                <a:cubicBezTo>
                  <a:pt x="2328104" y="44667"/>
                  <a:pt x="2427653" y="9607"/>
                  <a:pt x="2306460" y="18288"/>
                </a:cubicBezTo>
                <a:cubicBezTo>
                  <a:pt x="2185267" y="26969"/>
                  <a:pt x="1719763" y="3717"/>
                  <a:pt x="1519550" y="18288"/>
                </a:cubicBezTo>
                <a:cubicBezTo>
                  <a:pt x="1319337" y="32860"/>
                  <a:pt x="1167371" y="17040"/>
                  <a:pt x="1058258" y="18288"/>
                </a:cubicBezTo>
                <a:cubicBezTo>
                  <a:pt x="949145" y="19536"/>
                  <a:pt x="780234" y="31447"/>
                  <a:pt x="705505" y="18288"/>
                </a:cubicBezTo>
                <a:cubicBezTo>
                  <a:pt x="630776" y="5129"/>
                  <a:pt x="215796" y="30056"/>
                  <a:pt x="0" y="18288"/>
                </a:cubicBezTo>
                <a:cubicBezTo>
                  <a:pt x="-53" y="11301"/>
                  <a:pt x="-649" y="7756"/>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Pladsholder til indhold 2">
            <a:extLst>
              <a:ext uri="{FF2B5EF4-FFF2-40B4-BE49-F238E27FC236}">
                <a16:creationId xmlns:a16="http://schemas.microsoft.com/office/drawing/2014/main" id="{4044CAB2-1FD8-3369-58A6-2FE46E41ECC7}"/>
              </a:ext>
            </a:extLst>
          </p:cNvPr>
          <p:cNvSpPr>
            <a:spLocks noGrp="1"/>
          </p:cNvSpPr>
          <p:nvPr>
            <p:ph idx="1"/>
          </p:nvPr>
        </p:nvSpPr>
        <p:spPr>
          <a:xfrm>
            <a:off x="838200" y="1929384"/>
            <a:ext cx="10515600" cy="4251960"/>
          </a:xfrm>
        </p:spPr>
        <p:txBody>
          <a:bodyPr>
            <a:normAutofit/>
          </a:bodyPr>
          <a:lstStyle/>
          <a:p>
            <a:r>
              <a:rPr lang="da-DK" sz="1400" dirty="0">
                <a:solidFill>
                  <a:srgbClr val="0070C0"/>
                </a:solidFill>
              </a:rPr>
              <a:t>Ulighed og lighed</a:t>
            </a:r>
          </a:p>
          <a:p>
            <a:pPr marL="0" indent="0">
              <a:buNone/>
            </a:pPr>
            <a:r>
              <a:rPr lang="da-DK" sz="1400" i="1" kern="100" dirty="0">
                <a:latin typeface="Calibri" panose="020F0502020204030204" pitchFamily="34" charset="0"/>
                <a:cs typeface="Times New Roman" panose="02020603050405020304" pitchFamily="18" charset="0"/>
              </a:rPr>
              <a:t>           ”… der hjemme i stedet for en hospitalstur, ville for ham faktisk betyde at han får højere frekvens af tjek.” Informant C</a:t>
            </a:r>
          </a:p>
          <a:p>
            <a:pPr marL="457200" lvl="1" indent="0">
              <a:buNone/>
            </a:pPr>
            <a:endParaRPr lang="da-DK" sz="1400" i="1" kern="100" dirty="0">
              <a:latin typeface="Calibri" panose="020F0502020204030204" pitchFamily="34" charset="0"/>
              <a:ea typeface="Calibri" panose="020F0502020204030204" pitchFamily="34" charset="0"/>
              <a:cs typeface="Times New Roman" panose="02020603050405020304" pitchFamily="18" charset="0"/>
            </a:endParaRPr>
          </a:p>
          <a:p>
            <a:r>
              <a:rPr lang="da-DK" sz="1400" dirty="0">
                <a:solidFill>
                  <a:srgbClr val="0070C0"/>
                </a:solidFill>
              </a:rPr>
              <a:t>Teknostress</a:t>
            </a:r>
          </a:p>
          <a:p>
            <a:pPr marL="457200" lvl="1" indent="0">
              <a:buNone/>
            </a:pPr>
            <a:r>
              <a:rPr lang="da-DK" sz="1400" i="1" kern="100" dirty="0">
                <a:latin typeface="Calibri" panose="020F0502020204030204" pitchFamily="34" charset="0"/>
                <a:cs typeface="Times New Roman" panose="02020603050405020304" pitchFamily="18" charset="0"/>
              </a:rPr>
              <a:t>”… det skal være brugervenligt, ligesom tænd og sluk… Det er det stadie vi snakker … vi er jo ikke uddannet til det. Jo mere teknik vi indfører … des mere teknostress indfører du også.” Informant A</a:t>
            </a:r>
          </a:p>
          <a:p>
            <a:r>
              <a:rPr lang="da-DK" sz="1400" dirty="0">
                <a:solidFill>
                  <a:srgbClr val="0070C0"/>
                </a:solidFill>
              </a:rPr>
              <a:t>Den kontakt der ryger- Erstatte et menneske</a:t>
            </a:r>
          </a:p>
          <a:p>
            <a:r>
              <a:rPr lang="da-DK" sz="1400" i="1" kern="100" dirty="0">
                <a:latin typeface="Calibri" panose="020F0502020204030204" pitchFamily="34" charset="0"/>
                <a:cs typeface="Times New Roman" panose="02020603050405020304" pitchFamily="18" charset="0"/>
              </a:rPr>
              <a:t>”… lige at mærke en persons hænder, det får man ikke… at sige, det skal nok gå og lige et klap på skulderen. Det kan man ikke gøre så meget med en tablet jo” Informant P</a:t>
            </a:r>
          </a:p>
          <a:p>
            <a:r>
              <a:rPr lang="da-DK" sz="1400" dirty="0">
                <a:solidFill>
                  <a:srgbClr val="0070C0"/>
                </a:solidFill>
              </a:rPr>
              <a:t>Uoverskuelig jungle</a:t>
            </a:r>
          </a:p>
          <a:p>
            <a:pPr marL="457200" lvl="1" indent="0">
              <a:buNone/>
            </a:pPr>
            <a:r>
              <a:rPr lang="da-DK" sz="1400" i="1" kern="100" dirty="0">
                <a:latin typeface="Calibri" panose="020F0502020204030204" pitchFamily="34" charset="0"/>
                <a:ea typeface="Calibri" panose="020F0502020204030204" pitchFamily="34" charset="0"/>
                <a:cs typeface="Times New Roman" panose="02020603050405020304" pitchFamily="18" charset="0"/>
              </a:rPr>
              <a:t>”Ja uoverskueligt at finde , der er ligesom, hvor ska man henvende sig for at finde ud af hvilket  hvad er det bedste i dette tilfælde og må jeg egentlig bestille den frem for den her og den her er lidt dyrere og hvad kan den anderledes” </a:t>
            </a:r>
          </a:p>
          <a:p>
            <a:pPr marL="457200" lvl="1" indent="0">
              <a:buNone/>
            </a:pPr>
            <a:endParaRPr lang="da-DK" sz="1400" i="1" kern="100" dirty="0">
              <a:latin typeface="Calibri" panose="020F0502020204030204" pitchFamily="34" charset="0"/>
              <a:cs typeface="Times New Roman" panose="02020603050405020304" pitchFamily="18" charset="0"/>
            </a:endParaRPr>
          </a:p>
          <a:p>
            <a:r>
              <a:rPr lang="da-DK" sz="1400" dirty="0">
                <a:solidFill>
                  <a:srgbClr val="0070C0"/>
                </a:solidFill>
              </a:rPr>
              <a:t>Alle er klar det er fremtiden</a:t>
            </a:r>
          </a:p>
          <a:p>
            <a:pPr marL="457200" lvl="1" indent="0">
              <a:buNone/>
            </a:pPr>
            <a:r>
              <a:rPr lang="da-DK" sz="1400" i="1" kern="100" dirty="0">
                <a:latin typeface="Calibri" panose="020F0502020204030204" pitchFamily="34" charset="0"/>
                <a:cs typeface="Times New Roman" panose="02020603050405020304" pitchFamily="18" charset="0"/>
              </a:rPr>
              <a:t>”Det skal vi”, ”ja, kort og godt”, ”det er os”, ”ja, jeg tænker faktisk også os”.</a:t>
            </a:r>
          </a:p>
          <a:p>
            <a:endParaRPr lang="da-DK" sz="1400" i="1" kern="100" dirty="0">
              <a:latin typeface="Calibri" panose="020F0502020204030204" pitchFamily="34" charset="0"/>
              <a:cs typeface="Times New Roman" panose="02020603050405020304" pitchFamily="18" charset="0"/>
            </a:endParaRPr>
          </a:p>
          <a:p>
            <a:endParaRPr lang="da-DK" sz="1400" dirty="0"/>
          </a:p>
          <a:p>
            <a:endParaRPr lang="da-DK" sz="1400" dirty="0"/>
          </a:p>
          <a:p>
            <a:endParaRPr lang="da-DK" sz="1400" dirty="0"/>
          </a:p>
          <a:p>
            <a:pPr lvl="1"/>
            <a:endParaRPr lang="da-DK" sz="1400" kern="100" dirty="0">
              <a:effectLst/>
              <a:latin typeface="Calibri" panose="020F0502020204030204" pitchFamily="34" charset="0"/>
              <a:ea typeface="Calibri" panose="020F0502020204030204" pitchFamily="34" charset="0"/>
              <a:cs typeface="Times New Roman" panose="02020603050405020304" pitchFamily="18" charset="0"/>
            </a:endParaRPr>
          </a:p>
          <a:p>
            <a:pPr lvl="1"/>
            <a:endParaRPr lang="da-DK" sz="1400" dirty="0"/>
          </a:p>
        </p:txBody>
      </p:sp>
    </p:spTree>
    <p:extLst>
      <p:ext uri="{BB962C8B-B14F-4D97-AF65-F5344CB8AC3E}">
        <p14:creationId xmlns:p14="http://schemas.microsoft.com/office/powerpoint/2010/main" val="26963951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CBB5181-BE0B-2429-31BD-4F63FBFDC6FF}"/>
              </a:ext>
            </a:extLst>
          </p:cNvPr>
          <p:cNvSpPr>
            <a:spLocks noGrp="1"/>
          </p:cNvSpPr>
          <p:nvPr>
            <p:ph type="title"/>
          </p:nvPr>
        </p:nvSpPr>
        <p:spPr/>
        <p:txBody>
          <a:bodyPr/>
          <a:lstStyle/>
          <a:p>
            <a:endParaRPr lang="da-DK"/>
          </a:p>
        </p:txBody>
      </p:sp>
      <p:graphicFrame>
        <p:nvGraphicFramePr>
          <p:cNvPr id="4" name="Tabel 4">
            <a:extLst>
              <a:ext uri="{FF2B5EF4-FFF2-40B4-BE49-F238E27FC236}">
                <a16:creationId xmlns:a16="http://schemas.microsoft.com/office/drawing/2014/main" id="{43279102-E836-1EE9-1FA1-B04D3E00FFC6}"/>
              </a:ext>
            </a:extLst>
          </p:cNvPr>
          <p:cNvGraphicFramePr>
            <a:graphicFrameLocks noGrp="1"/>
          </p:cNvGraphicFramePr>
          <p:nvPr>
            <p:ph idx="1"/>
            <p:extLst>
              <p:ext uri="{D42A27DB-BD31-4B8C-83A1-F6EECF244321}">
                <p14:modId xmlns:p14="http://schemas.microsoft.com/office/powerpoint/2010/main" val="3538473704"/>
              </p:ext>
            </p:extLst>
          </p:nvPr>
        </p:nvGraphicFramePr>
        <p:xfrm>
          <a:off x="762000" y="152022"/>
          <a:ext cx="10515597" cy="6553955"/>
        </p:xfrm>
        <a:graphic>
          <a:graphicData uri="http://schemas.openxmlformats.org/drawingml/2006/table">
            <a:tbl>
              <a:tblPr firstRow="1" bandRow="1">
                <a:tableStyleId>{5C22544A-7EE6-4342-B048-85BDC9FD1C3A}</a:tableStyleId>
              </a:tblPr>
              <a:tblGrid>
                <a:gridCol w="932727">
                  <a:extLst>
                    <a:ext uri="{9D8B030D-6E8A-4147-A177-3AD203B41FA5}">
                      <a16:colId xmlns:a16="http://schemas.microsoft.com/office/drawing/2014/main" val="2555526793"/>
                    </a:ext>
                  </a:extLst>
                </a:gridCol>
                <a:gridCol w="5752617">
                  <a:extLst>
                    <a:ext uri="{9D8B030D-6E8A-4147-A177-3AD203B41FA5}">
                      <a16:colId xmlns:a16="http://schemas.microsoft.com/office/drawing/2014/main" val="1002335530"/>
                    </a:ext>
                  </a:extLst>
                </a:gridCol>
                <a:gridCol w="3830253">
                  <a:extLst>
                    <a:ext uri="{9D8B030D-6E8A-4147-A177-3AD203B41FA5}">
                      <a16:colId xmlns:a16="http://schemas.microsoft.com/office/drawing/2014/main" val="2407073219"/>
                    </a:ext>
                  </a:extLst>
                </a:gridCol>
              </a:tblGrid>
              <a:tr h="483186">
                <a:tc>
                  <a:txBody>
                    <a:bodyPr/>
                    <a:lstStyle/>
                    <a:p>
                      <a:r>
                        <a:rPr lang="da-DK" sz="1400" dirty="0"/>
                        <a:t>Tidspunkt</a:t>
                      </a:r>
                    </a:p>
                  </a:txBody>
                  <a:tcPr>
                    <a:solidFill>
                      <a:schemeClr val="accent5">
                        <a:lumMod val="75000"/>
                      </a:schemeClr>
                    </a:solidFill>
                  </a:tcPr>
                </a:tc>
                <a:tc>
                  <a:txBody>
                    <a:bodyPr/>
                    <a:lstStyle/>
                    <a:p>
                      <a:r>
                        <a:rPr lang="da-DK" sz="1400" dirty="0"/>
                        <a:t>Tema</a:t>
                      </a:r>
                    </a:p>
                  </a:txBody>
                  <a:tcPr/>
                </a:tc>
                <a:tc>
                  <a:txBody>
                    <a:bodyPr/>
                    <a:lstStyle/>
                    <a:p>
                      <a:r>
                        <a:rPr lang="da-DK" sz="1400" dirty="0"/>
                        <a:t>Navn</a:t>
                      </a:r>
                    </a:p>
                  </a:txBody>
                  <a:tcPr/>
                </a:tc>
                <a:extLst>
                  <a:ext uri="{0D108BD9-81ED-4DB2-BD59-A6C34878D82A}">
                    <a16:rowId xmlns:a16="http://schemas.microsoft.com/office/drawing/2014/main" val="1323560861"/>
                  </a:ext>
                </a:extLst>
              </a:tr>
              <a:tr h="483186">
                <a:tc>
                  <a:txBody>
                    <a:bodyPr/>
                    <a:lstStyle/>
                    <a:p>
                      <a:r>
                        <a:rPr lang="da-DK" sz="1200" dirty="0">
                          <a:effectLst/>
                          <a:latin typeface="Calibri" panose="020F0502020204030204" pitchFamily="34" charset="0"/>
                          <a:ea typeface="Calibri" panose="020F0502020204030204" pitchFamily="34" charset="0"/>
                          <a:cs typeface="Times New Roman" panose="02020603050405020304" pitchFamily="18" charset="0"/>
                        </a:rPr>
                        <a:t>08.00-08.10</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dirty="0">
                          <a:effectLst/>
                          <a:latin typeface="Calibri" panose="020F0502020204030204" pitchFamily="34" charset="0"/>
                          <a:ea typeface="Calibri" panose="020F0502020204030204" pitchFamily="34" charset="0"/>
                          <a:cs typeface="Times New Roman" panose="02020603050405020304" pitchFamily="18" charset="0"/>
                        </a:rPr>
                        <a:t>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Velkomst</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Pia Palnæs Hansen</a:t>
                      </a:r>
                      <a:r>
                        <a:rPr lang="da-DK" sz="1200" dirty="0">
                          <a:effectLst/>
                          <a:latin typeface="Calibri" panose="020F0502020204030204" pitchFamily="34" charset="0"/>
                          <a:ea typeface="Calibri" panose="020F0502020204030204" pitchFamily="34" charset="0"/>
                          <a:cs typeface="Times New Roman" panose="02020603050405020304" pitchFamily="18" charset="0"/>
                        </a:rPr>
                        <a:t>, rektor, Bornholms Sundheds- og Sygeplejeskole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633425769"/>
                  </a:ext>
                </a:extLst>
              </a:tr>
              <a:tr h="427855">
                <a:tc>
                  <a:txBody>
                    <a:bodyPr/>
                    <a:lstStyle/>
                    <a:p>
                      <a:r>
                        <a:rPr lang="da-DK" sz="1200" dirty="0">
                          <a:effectLst/>
                          <a:latin typeface="Calibri" panose="020F0502020204030204" pitchFamily="34" charset="0"/>
                          <a:ea typeface="Calibri" panose="020F0502020204030204" pitchFamily="34" charset="0"/>
                          <a:cs typeface="Times New Roman" panose="02020603050405020304" pitchFamily="18" charset="0"/>
                        </a:rPr>
                        <a:t>08.10-08.30</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u="none" strike="noStrike" dirty="0">
                          <a:effectLst/>
                          <a:latin typeface="Calibri" panose="020F0502020204030204" pitchFamily="34" charset="0"/>
                          <a:ea typeface="Calibri" panose="020F0502020204030204" pitchFamily="34" charset="0"/>
                          <a:cs typeface="Times New Roman" panose="02020603050405020304" pitchFamily="18" charset="0"/>
                        </a:rPr>
                        <a:t>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Fremtidens fagprofessionelle – om mennesker og velfærdsteknologi</a:t>
                      </a:r>
                    </a:p>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-et forskningsprojekt på Bornholm</a:t>
                      </a:r>
                    </a:p>
                    <a:p>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Pernille Kofoed Nielsen</a:t>
                      </a:r>
                      <a:r>
                        <a:rPr lang="da-DK" sz="1200" dirty="0">
                          <a:effectLst/>
                          <a:latin typeface="Calibri" panose="020F0502020204030204" pitchFamily="34" charset="0"/>
                          <a:ea typeface="Calibri" panose="020F0502020204030204" pitchFamily="34" charset="0"/>
                          <a:cs typeface="Times New Roman" panose="02020603050405020304" pitchFamily="18" charset="0"/>
                        </a:rPr>
                        <a:t>, lektor ph.d., Bornholms Sundheds- og Sygeplejeskole</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40822480"/>
                  </a:ext>
                </a:extLst>
              </a:tr>
              <a:tr h="483186">
                <a:tc>
                  <a:txBody>
                    <a:bodyPr/>
                    <a:lstStyle/>
                    <a:p>
                      <a:r>
                        <a:rPr lang="da-DK" sz="1200">
                          <a:effectLst/>
                          <a:latin typeface="Calibri" panose="020F0502020204030204" pitchFamily="34" charset="0"/>
                          <a:ea typeface="Calibri" panose="020F0502020204030204" pitchFamily="34" charset="0"/>
                          <a:cs typeface="Times New Roman" panose="02020603050405020304" pitchFamily="18" charset="0"/>
                        </a:rPr>
                        <a:t>08.30-09.40 </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KOL- kufferten. Telemedicinens muligheder og begrænsninger forstået ud fra et patientperspektiv</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Ingeborg Ilkjær</a:t>
                      </a:r>
                      <a:r>
                        <a:rPr lang="da-DK" sz="1200" dirty="0">
                          <a:effectLst/>
                          <a:latin typeface="Calibri" panose="020F0502020204030204" pitchFamily="34" charset="0"/>
                          <a:ea typeface="Calibri" panose="020F0502020204030204" pitchFamily="34" charset="0"/>
                          <a:cs typeface="Times New Roman" panose="02020603050405020304" pitchFamily="18" charset="0"/>
                        </a:rPr>
                        <a:t>, sygeplejeforsker, lektor ph.d.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291050725"/>
                  </a:ext>
                </a:extLst>
              </a:tr>
              <a:tr h="284737">
                <a:tc>
                  <a:txBody>
                    <a:bodyPr/>
                    <a:lstStyle/>
                    <a:p>
                      <a:r>
                        <a:rPr lang="da-DK"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09.40-10.10</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r"/>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Kaffe</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dirty="0">
                          <a:effectLst/>
                          <a:latin typeface="Calibri" panose="020F0502020204030204" pitchFamily="34" charset="0"/>
                          <a:ea typeface="Calibri" panose="020F0502020204030204" pitchFamily="34" charset="0"/>
                          <a:cs typeface="Times New Roman" panose="02020603050405020304" pitchFamily="18" charset="0"/>
                        </a:rPr>
                        <a:t>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888840077"/>
                  </a:ext>
                </a:extLst>
              </a:tr>
              <a:tr h="483186">
                <a:tc>
                  <a:txBody>
                    <a:bodyPr/>
                    <a:lstStyle/>
                    <a:p>
                      <a:r>
                        <a:rPr lang="da-DK" sz="12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10.10-10.25</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Rehabilitering og velfærdsteknologi set fra et professionelt perspektiv</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Gunhild Kock-Hansen</a:t>
                      </a:r>
                      <a:r>
                        <a:rPr lang="da-DK"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lektor og </a:t>
                      </a:r>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Lotte Myler</a:t>
                      </a:r>
                      <a:r>
                        <a:rPr lang="da-DK"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lektor, Bornholms Sundheds- og Sygeplejeskole</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163622090"/>
                  </a:ext>
                </a:extLst>
              </a:tr>
              <a:tr h="483186">
                <a:tc>
                  <a:txBody>
                    <a:bodyPr/>
                    <a:lstStyle/>
                    <a:p>
                      <a:r>
                        <a:rPr lang="da-DK" sz="12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10.25-11.25</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Sygeplejeforskning i samarbejde mellem professionshøjskole og klinisk praksis i 10 år. Hvor står vi?</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nSpc>
                          <a:spcPts val="1050"/>
                        </a:lnSpc>
                      </a:pPr>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Grete Baad Holdt Brorholt</a:t>
                      </a:r>
                      <a:r>
                        <a:rPr lang="da-DK"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forskningsleder, Københavns Professionshøjskole</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584061006"/>
                  </a:ext>
                </a:extLst>
              </a:tr>
              <a:tr h="318418">
                <a:tc>
                  <a:txBody>
                    <a:bodyPr/>
                    <a:lstStyle/>
                    <a:p>
                      <a:r>
                        <a:rPr lang="da-DK" sz="1200">
                          <a:effectLst/>
                          <a:latin typeface="Calibri" panose="020F0502020204030204" pitchFamily="34" charset="0"/>
                          <a:ea typeface="Calibri" panose="020F0502020204030204" pitchFamily="34" charset="0"/>
                          <a:cs typeface="Times New Roman" panose="02020603050405020304" pitchFamily="18" charset="0"/>
                        </a:rPr>
                        <a:t>11.25-11.30 </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Introduktion til Poster Session</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nSpc>
                          <a:spcPts val="1050"/>
                        </a:lnSpc>
                      </a:pPr>
                      <a:r>
                        <a:rPr lang="da-DK" sz="1200" i="1">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Pernille Kofoed Nielsen</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367577892"/>
                  </a:ext>
                </a:extLst>
              </a:tr>
              <a:tr h="526460">
                <a:tc>
                  <a:txBody>
                    <a:bodyPr/>
                    <a:lstStyle/>
                    <a:p>
                      <a:r>
                        <a:rPr lang="da-DK" sz="12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11.30-12.20 </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r"/>
                      <a:r>
                        <a:rPr lang="da-DK" sz="1200" i="1">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Frokost</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p>
                      <a:pPr algn="r"/>
                      <a:r>
                        <a:rPr lang="da-DK" sz="1200" i="1">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Poster session</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i="1">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 </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Studerende præsenterer postere på repos’et udenfor 2.144 + 2.145</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619224385"/>
                  </a:ext>
                </a:extLst>
              </a:tr>
              <a:tr h="483186">
                <a:tc>
                  <a:txBody>
                    <a:bodyPr/>
                    <a:lstStyle/>
                    <a:p>
                      <a:r>
                        <a:rPr lang="da-DK" sz="12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12.20-13.10</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a:effectLst/>
                          <a:latin typeface="Calibri" panose="020F0502020204030204" pitchFamily="34" charset="0"/>
                          <a:ea typeface="Calibri" panose="020F0502020204030204" pitchFamily="34" charset="0"/>
                          <a:cs typeface="Times New Roman" panose="02020603050405020304" pitchFamily="18" charset="0"/>
                        </a:rPr>
                        <a:t> </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Velfærdsteknologi - set med et organisatorisk blik - herunder muligheder og ønsker, udfordringer og barrierer</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nSpc>
                          <a:spcPts val="1050"/>
                        </a:lnSpc>
                      </a:pPr>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Line Brandt Nørreslet</a:t>
                      </a:r>
                      <a:r>
                        <a:rPr lang="da-DK"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Tværgående velfærdsteknologi konsulent, cand. </a:t>
                      </a:r>
                      <a:r>
                        <a:rPr lang="da-DK" sz="1200" dirty="0" err="1">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san</a:t>
                      </a:r>
                      <a:r>
                        <a:rPr lang="da-DK"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BRK</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982761016"/>
                  </a:ext>
                </a:extLst>
              </a:tr>
              <a:tr h="483186">
                <a:tc>
                  <a:txBody>
                    <a:bodyPr/>
                    <a:lstStyle/>
                    <a:p>
                      <a:r>
                        <a:rPr lang="da-DK" sz="12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13.10-13.45</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u="none" strike="noStrike">
                          <a:effectLst/>
                          <a:latin typeface="Calibri" panose="020F0502020204030204" pitchFamily="34" charset="0"/>
                          <a:ea typeface="Calibri" panose="020F0502020204030204" pitchFamily="34" charset="0"/>
                          <a:cs typeface="Times New Roman" panose="02020603050405020304" pitchFamily="18" charset="0"/>
                        </a:rPr>
                        <a:t> </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gn="r"/>
                      <a:r>
                        <a:rPr lang="da-DK" sz="1200" i="1">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Poster session</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p>
                      <a:pPr algn="r"/>
                      <a:r>
                        <a:rPr lang="da-DK" sz="1200" i="1">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Kaffe</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Studerende præsenterer postere på repos’et udenfor 2.144 + 2.145</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308963620"/>
                  </a:ext>
                </a:extLst>
              </a:tr>
              <a:tr h="483186">
                <a:tc>
                  <a:txBody>
                    <a:bodyPr/>
                    <a:lstStyle/>
                    <a:p>
                      <a:r>
                        <a:rPr lang="da-DK" sz="12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13.45-14.45</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u="none" strike="noStrike">
                          <a:effectLst/>
                          <a:latin typeface="Calibri" panose="020F0502020204030204" pitchFamily="34" charset="0"/>
                          <a:ea typeface="Calibri" panose="020F0502020204030204" pitchFamily="34" charset="0"/>
                          <a:cs typeface="Times New Roman" panose="02020603050405020304" pitchFamily="18" charset="0"/>
                        </a:rPr>
                        <a:t> </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Paneldebat: Er velfærdsteknologi svaret på udfordringen i sundhedsvæsenet på Bornholm?</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nSpc>
                          <a:spcPts val="1050"/>
                        </a:lnSpc>
                      </a:pPr>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Alex Kjøller,</a:t>
                      </a:r>
                      <a:r>
                        <a:rPr lang="da-DK"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Implementeringschef Bornholms Hospital,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ts val="1050"/>
                        </a:lnSpc>
                      </a:pPr>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Christina Lilliedal</a:t>
                      </a:r>
                      <a:r>
                        <a:rPr lang="da-DK"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ældrechef BRK, </a:t>
                      </a:r>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Hans Hansen</a:t>
                      </a:r>
                      <a:r>
                        <a:rPr lang="da-DK" sz="1200"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a:t>
                      </a:r>
                      <a:r>
                        <a:rPr lang="da-DK"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patient</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ts val="1050"/>
                        </a:lnSpc>
                      </a:pPr>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Ingeborg Ilkjær</a:t>
                      </a:r>
                      <a:r>
                        <a:rPr lang="da-DK" sz="1200"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a:t>
                      </a:r>
                      <a:r>
                        <a:rPr lang="da-DK"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ph.d. sygeplejeforsker;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ts val="1050"/>
                        </a:lnSpc>
                      </a:pPr>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Maj Britt Weidinger</a:t>
                      </a:r>
                      <a:r>
                        <a:rPr lang="da-DK" sz="12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chef Videncenter for Velfærdsteknologi,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ts val="1050"/>
                        </a:lnSpc>
                      </a:pPr>
                      <a:r>
                        <a:rPr lang="da-DK" sz="1200"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Moderator: </a:t>
                      </a:r>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Pia Palnæs Hansen</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115768633"/>
                  </a:ext>
                </a:extLst>
              </a:tr>
              <a:tr h="483186">
                <a:tc>
                  <a:txBody>
                    <a:bodyPr/>
                    <a:lstStyle/>
                    <a:p>
                      <a:r>
                        <a:rPr lang="da-DK" sz="1200">
                          <a:effectLst/>
                          <a:latin typeface="Calibri" panose="020F0502020204030204" pitchFamily="34" charset="0"/>
                          <a:ea typeface="Calibri" panose="020F0502020204030204" pitchFamily="34" charset="0"/>
                          <a:cs typeface="Times New Roman" panose="02020603050405020304" pitchFamily="18" charset="0"/>
                        </a:rPr>
                        <a:t>14.45-15.00</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da-DK" sz="1200" u="none" strike="noStrike">
                          <a:effectLst/>
                          <a:latin typeface="Calibri" panose="020F0502020204030204" pitchFamily="34" charset="0"/>
                          <a:ea typeface="Calibri" panose="020F0502020204030204" pitchFamily="34" charset="0"/>
                          <a:cs typeface="Times New Roman" panose="02020603050405020304" pitchFamily="18" charset="0"/>
                        </a:rPr>
                        <a:t> </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r>
                        <a:rPr lang="da-DK" sz="1200" i="1">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Afrunding</a:t>
                      </a:r>
                      <a:endParaRPr lang="da-DK" sz="12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a:lnSpc>
                          <a:spcPts val="1050"/>
                        </a:lnSpc>
                      </a:pPr>
                      <a:endPar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endParaRPr>
                    </a:p>
                    <a:p>
                      <a:pPr>
                        <a:lnSpc>
                          <a:spcPts val="1050"/>
                        </a:lnSpc>
                      </a:pPr>
                      <a:r>
                        <a:rPr lang="da-DK" sz="1200" i="1" dirty="0">
                          <a:solidFill>
                            <a:srgbClr val="365F91"/>
                          </a:solidFill>
                          <a:effectLst/>
                          <a:latin typeface="Calibri" panose="020F0502020204030204" pitchFamily="34" charset="0"/>
                          <a:ea typeface="Calibri" panose="020F0502020204030204" pitchFamily="34" charset="0"/>
                          <a:cs typeface="Times New Roman" panose="02020603050405020304" pitchFamily="18" charset="0"/>
                        </a:rPr>
                        <a:t>Pia Palnæs Hansen</a:t>
                      </a:r>
                      <a:r>
                        <a:rPr lang="da-DK" sz="1200" dirty="0">
                          <a:effectLst/>
                          <a:latin typeface="Calibri" panose="020F0502020204030204" pitchFamily="34" charset="0"/>
                          <a:ea typeface="Calibri" panose="020F0502020204030204" pitchFamily="34" charset="0"/>
                          <a:cs typeface="Times New Roman" panose="02020603050405020304" pitchFamily="18" charset="0"/>
                        </a:rPr>
                        <a:t>, rektor, Bornholms Sundheds- og Sygeplejeskole</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ts val="1050"/>
                        </a:lnSpc>
                      </a:pPr>
                      <a:r>
                        <a:rPr lang="da-DK" sz="1200" dirty="0">
                          <a:effectLst/>
                          <a:latin typeface="Calibri" panose="020F0502020204030204" pitchFamily="34" charset="0"/>
                          <a:ea typeface="Calibri" panose="020F0502020204030204" pitchFamily="34" charset="0"/>
                          <a:cs typeface="Times New Roman" panose="02020603050405020304" pitchFamily="18" charset="0"/>
                        </a:rPr>
                        <a:t> </a:t>
                      </a:r>
                      <a:endParaRPr lang="da-DK" sz="12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52494482"/>
                  </a:ext>
                </a:extLst>
              </a:tr>
            </a:tbl>
          </a:graphicData>
        </a:graphic>
      </p:graphicFrame>
    </p:spTree>
    <p:extLst>
      <p:ext uri="{BB962C8B-B14F-4D97-AF65-F5344CB8AC3E}">
        <p14:creationId xmlns:p14="http://schemas.microsoft.com/office/powerpoint/2010/main" val="370074029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3" name="Rectangle 22">
            <a:extLst>
              <a:ext uri="{FF2B5EF4-FFF2-40B4-BE49-F238E27FC236}">
                <a16:creationId xmlns:a16="http://schemas.microsoft.com/office/drawing/2014/main" id="{3346177D-ADC4-4968-B747-5CFCD390B5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54F6E14D-B726-FCC5-127C-ACB88DB65AD9}"/>
              </a:ext>
            </a:extLst>
          </p:cNvPr>
          <p:cNvSpPr>
            <a:spLocks noGrp="1"/>
          </p:cNvSpPr>
          <p:nvPr>
            <p:ph type="title"/>
          </p:nvPr>
        </p:nvSpPr>
        <p:spPr>
          <a:xfrm>
            <a:off x="5596501" y="489508"/>
            <a:ext cx="5754896" cy="1667569"/>
          </a:xfrm>
        </p:spPr>
        <p:txBody>
          <a:bodyPr anchor="b">
            <a:normAutofit/>
          </a:bodyPr>
          <a:lstStyle/>
          <a:p>
            <a:r>
              <a:rPr lang="da-DK" sz="4000"/>
              <a:t>Fokusgruppeinterview med SSAér ansat i primærsektor </a:t>
            </a:r>
          </a:p>
        </p:txBody>
      </p:sp>
      <p:pic>
        <p:nvPicPr>
          <p:cNvPr id="7" name="Graphic 6" descr="Radio microphone">
            <a:extLst>
              <a:ext uri="{FF2B5EF4-FFF2-40B4-BE49-F238E27FC236}">
                <a16:creationId xmlns:a16="http://schemas.microsoft.com/office/drawing/2014/main" id="{70EFFADE-3FFE-7A06-8CC6-D2FAFCA7565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68130" y="1275070"/>
            <a:ext cx="3876165" cy="3876165"/>
          </a:xfrm>
          <a:prstGeom prst="rect">
            <a:avLst/>
          </a:prstGeom>
        </p:spPr>
      </p:pic>
      <p:sp>
        <p:nvSpPr>
          <p:cNvPr id="3" name="Pladsholder til indhold 2">
            <a:extLst>
              <a:ext uri="{FF2B5EF4-FFF2-40B4-BE49-F238E27FC236}">
                <a16:creationId xmlns:a16="http://schemas.microsoft.com/office/drawing/2014/main" id="{3CA49587-92E6-EF1B-488A-4B132DFCDB96}"/>
              </a:ext>
            </a:extLst>
          </p:cNvPr>
          <p:cNvSpPr>
            <a:spLocks noGrp="1"/>
          </p:cNvSpPr>
          <p:nvPr>
            <p:ph idx="1"/>
          </p:nvPr>
        </p:nvSpPr>
        <p:spPr>
          <a:xfrm>
            <a:off x="5596502" y="2405894"/>
            <a:ext cx="5754896" cy="3197464"/>
          </a:xfrm>
        </p:spPr>
        <p:txBody>
          <a:bodyPr anchor="t">
            <a:normAutofit/>
          </a:bodyPr>
          <a:lstStyle/>
          <a:p>
            <a:r>
              <a:rPr lang="da-DK" sz="2000">
                <a:latin typeface="Calibri" panose="020F0502020204030204" pitchFamily="34" charset="0"/>
                <a:ea typeface="Calibri" panose="020F0502020204030204" pitchFamily="34" charset="0"/>
                <a:cs typeface="Times New Roman" panose="02020603050405020304" pitchFamily="18" charset="0"/>
              </a:rPr>
              <a:t>Et </a:t>
            </a:r>
            <a:r>
              <a:rPr lang="da-DK" sz="2000">
                <a:effectLst/>
                <a:latin typeface="Calibri" panose="020F0502020204030204" pitchFamily="34" charset="0"/>
                <a:ea typeface="Calibri" panose="020F0502020204030204" pitchFamily="34" charset="0"/>
                <a:cs typeface="Times New Roman" panose="02020603050405020304" pitchFamily="18" charset="0"/>
              </a:rPr>
              <a:t>fokusgruppe interview </a:t>
            </a:r>
            <a:r>
              <a:rPr lang="da-DK" sz="2000">
                <a:latin typeface="Calibri" panose="020F0502020204030204" pitchFamily="34" charset="0"/>
                <a:ea typeface="Calibri" panose="020F0502020204030204" pitchFamily="34" charset="0"/>
                <a:cs typeface="Times New Roman" panose="02020603050405020304" pitchFamily="18" charset="0"/>
              </a:rPr>
              <a:t>– deltagere </a:t>
            </a:r>
            <a:r>
              <a:rPr lang="da-DK" sz="2000">
                <a:effectLst/>
                <a:latin typeface="Calibri" panose="020F0502020204030204" pitchFamily="34" charset="0"/>
                <a:ea typeface="Calibri" panose="020F0502020204030204" pitchFamily="34" charset="0"/>
                <a:cs typeface="Times New Roman" panose="02020603050405020304" pitchFamily="18" charset="0"/>
              </a:rPr>
              <a:t>7 SSAér, der arbejde i den kommunale hjemmepleje.</a:t>
            </a:r>
          </a:p>
          <a:p>
            <a:r>
              <a:rPr lang="da-DK" sz="2000">
                <a:effectLst/>
                <a:latin typeface="Calibri" panose="020F0502020204030204" pitchFamily="34" charset="0"/>
                <a:ea typeface="Calibri" panose="020F0502020204030204" pitchFamily="34" charset="0"/>
                <a:cs typeface="Times New Roman" panose="02020603050405020304" pitchFamily="18" charset="0"/>
              </a:rPr>
              <a:t>De blev rekrutteret via lederen af hjemmeplejen på Bornholm. </a:t>
            </a:r>
            <a:endParaRPr lang="da-DK" sz="2000">
              <a:latin typeface="Calibri" panose="020F0502020204030204" pitchFamily="34" charset="0"/>
              <a:ea typeface="Calibri" panose="020F0502020204030204" pitchFamily="34" charset="0"/>
              <a:cs typeface="Times New Roman" panose="02020603050405020304" pitchFamily="18" charset="0"/>
            </a:endParaRPr>
          </a:p>
          <a:p>
            <a:r>
              <a:rPr lang="da-DK" sz="2000">
                <a:effectLst/>
                <a:latin typeface="Calibri" panose="020F0502020204030204" pitchFamily="34" charset="0"/>
                <a:ea typeface="Calibri" panose="020F0502020204030204" pitchFamily="34" charset="0"/>
                <a:cs typeface="Times New Roman" panose="02020603050405020304" pitchFamily="18" charset="0"/>
              </a:rPr>
              <a:t>Blev de informeret mundtligt og skriftligt om formål, indhold og tidspunkt for interview</a:t>
            </a:r>
          </a:p>
          <a:p>
            <a:r>
              <a:rPr lang="en-US" sz="2000">
                <a:latin typeface="Calibri" panose="020F0502020204030204" pitchFamily="34" charset="0"/>
                <a:cs typeface="Times New Roman" panose="02020603050405020304" pitchFamily="18" charset="0"/>
              </a:rPr>
              <a:t>Interview </a:t>
            </a:r>
            <a:r>
              <a:rPr lang="da-DK" sz="2000">
                <a:latin typeface="Calibri" panose="020F0502020204030204" pitchFamily="34" charset="0"/>
                <a:cs typeface="Times New Roman" panose="02020603050405020304" pitchFamily="18" charset="0"/>
              </a:rPr>
              <a:t>varede</a:t>
            </a:r>
            <a:r>
              <a:rPr lang="en-US" sz="2000">
                <a:latin typeface="Calibri" panose="020F0502020204030204" pitchFamily="34" charset="0"/>
                <a:cs typeface="Times New Roman" panose="02020603050405020304" pitchFamily="18" charset="0"/>
              </a:rPr>
              <a:t> ca. 1 time</a:t>
            </a:r>
          </a:p>
          <a:p>
            <a:r>
              <a:rPr lang="da-DK" sz="2000">
                <a:latin typeface="Calibri" panose="020F0502020204030204" pitchFamily="34" charset="0"/>
                <a:ea typeface="Calibri" panose="020F0502020204030204" pitchFamily="34" charset="0"/>
                <a:cs typeface="Times New Roman" panose="02020603050405020304" pitchFamily="18" charset="0"/>
              </a:rPr>
              <a:t>Blev optaget og derefter transskriberet af studentermedhjælper</a:t>
            </a:r>
            <a:endParaRPr lang="en-US" sz="2000">
              <a:latin typeface="Calibri" panose="020F0502020204030204" pitchFamily="34" charset="0"/>
              <a:cs typeface="Times New Roman" panose="02020603050405020304" pitchFamily="18" charset="0"/>
            </a:endParaRPr>
          </a:p>
          <a:p>
            <a:endParaRPr lang="en-US" sz="2000"/>
          </a:p>
          <a:p>
            <a:endParaRPr lang="da-DK" sz="2000">
              <a:effectLst/>
              <a:latin typeface="Calibri" panose="020F0502020204030204" pitchFamily="34" charset="0"/>
              <a:ea typeface="Calibri" panose="020F0502020204030204" pitchFamily="34" charset="0"/>
              <a:cs typeface="Times New Roman" panose="02020603050405020304" pitchFamily="18" charset="0"/>
            </a:endParaRPr>
          </a:p>
          <a:p>
            <a:endParaRPr lang="da-DK" sz="2000"/>
          </a:p>
        </p:txBody>
      </p:sp>
      <p:sp>
        <p:nvSpPr>
          <p:cNvPr id="25" name="Rectangle 24">
            <a:extLst>
              <a:ext uri="{FF2B5EF4-FFF2-40B4-BE49-F238E27FC236}">
                <a16:creationId xmlns:a16="http://schemas.microsoft.com/office/drawing/2014/main" id="{0844A943-BF79-4FEA-ABB1-3BD54D2366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0" y="6400799"/>
            <a:ext cx="12192000" cy="456773"/>
          </a:xfrm>
          <a:prstGeom prst="rect">
            <a:avLst/>
          </a:prstGeom>
          <a:gradFill>
            <a:gsLst>
              <a:gs pos="0">
                <a:schemeClr val="accent1"/>
              </a:gs>
              <a:gs pos="90000">
                <a:srgbClr val="000000"/>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6437CC72-F4A8-4DC3-AFAB-D22C482C810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038600" y="6400799"/>
            <a:ext cx="8153398" cy="456772"/>
          </a:xfrm>
          <a:prstGeom prst="rect">
            <a:avLst/>
          </a:prstGeom>
          <a:gradFill>
            <a:gsLst>
              <a:gs pos="0">
                <a:srgbClr val="000000">
                  <a:alpha val="50000"/>
                </a:srgbClr>
              </a:gs>
              <a:gs pos="100000">
                <a:schemeClr val="accent1">
                  <a:lumMod val="7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135192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el 1">
            <a:extLst>
              <a:ext uri="{FF2B5EF4-FFF2-40B4-BE49-F238E27FC236}">
                <a16:creationId xmlns:a16="http://schemas.microsoft.com/office/drawing/2014/main" id="{7D9B6752-3EFA-9116-ACC3-6ADA06A9C85D}"/>
              </a:ext>
            </a:extLst>
          </p:cNvPr>
          <p:cNvSpPr>
            <a:spLocks noGrp="1"/>
          </p:cNvSpPr>
          <p:nvPr>
            <p:ph type="title"/>
          </p:nvPr>
        </p:nvSpPr>
        <p:spPr>
          <a:xfrm>
            <a:off x="838200" y="365125"/>
            <a:ext cx="10515600" cy="1325563"/>
          </a:xfrm>
        </p:spPr>
        <p:txBody>
          <a:bodyPr>
            <a:normAutofit/>
          </a:bodyPr>
          <a:lstStyle/>
          <a:p>
            <a:r>
              <a:rPr lang="da-DK" sz="4200" dirty="0"/>
              <a:t>Svarende ledte til følgende meningsbærende enheder – understøttet med citater</a:t>
            </a:r>
          </a:p>
        </p:txBody>
      </p:sp>
      <p:sp>
        <p:nvSpPr>
          <p:cNvPr id="10"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9036" y="1677373"/>
            <a:ext cx="10853928" cy="18288"/>
          </a:xfrm>
          <a:custGeom>
            <a:avLst/>
            <a:gdLst>
              <a:gd name="connsiteX0" fmla="*/ 0 w 10853928"/>
              <a:gd name="connsiteY0" fmla="*/ 0 h 18288"/>
              <a:gd name="connsiteX1" fmla="*/ 461292 w 10853928"/>
              <a:gd name="connsiteY1" fmla="*/ 0 h 18288"/>
              <a:gd name="connsiteX2" fmla="*/ 1139662 w 10853928"/>
              <a:gd name="connsiteY2" fmla="*/ 0 h 18288"/>
              <a:gd name="connsiteX3" fmla="*/ 1926572 w 10853928"/>
              <a:gd name="connsiteY3" fmla="*/ 0 h 18288"/>
              <a:gd name="connsiteX4" fmla="*/ 2279325 w 10853928"/>
              <a:gd name="connsiteY4" fmla="*/ 0 h 18288"/>
              <a:gd name="connsiteX5" fmla="*/ 2632078 w 10853928"/>
              <a:gd name="connsiteY5" fmla="*/ 0 h 18288"/>
              <a:gd name="connsiteX6" fmla="*/ 3527527 w 10853928"/>
              <a:gd name="connsiteY6" fmla="*/ 0 h 18288"/>
              <a:gd name="connsiteX7" fmla="*/ 4205897 w 10853928"/>
              <a:gd name="connsiteY7" fmla="*/ 0 h 18288"/>
              <a:gd name="connsiteX8" fmla="*/ 4558650 w 10853928"/>
              <a:gd name="connsiteY8" fmla="*/ 0 h 18288"/>
              <a:gd name="connsiteX9" fmla="*/ 5237020 w 10853928"/>
              <a:gd name="connsiteY9" fmla="*/ 0 h 18288"/>
              <a:gd name="connsiteX10" fmla="*/ 6132469 w 10853928"/>
              <a:gd name="connsiteY10" fmla="*/ 0 h 18288"/>
              <a:gd name="connsiteX11" fmla="*/ 6702301 w 10853928"/>
              <a:gd name="connsiteY11" fmla="*/ 0 h 18288"/>
              <a:gd name="connsiteX12" fmla="*/ 7272132 w 10853928"/>
              <a:gd name="connsiteY12" fmla="*/ 0 h 18288"/>
              <a:gd name="connsiteX13" fmla="*/ 7950502 w 10853928"/>
              <a:gd name="connsiteY13" fmla="*/ 0 h 18288"/>
              <a:gd name="connsiteX14" fmla="*/ 8737412 w 10853928"/>
              <a:gd name="connsiteY14" fmla="*/ 0 h 18288"/>
              <a:gd name="connsiteX15" fmla="*/ 9524322 w 10853928"/>
              <a:gd name="connsiteY15" fmla="*/ 0 h 18288"/>
              <a:gd name="connsiteX16" fmla="*/ 10853928 w 10853928"/>
              <a:gd name="connsiteY16" fmla="*/ 0 h 18288"/>
              <a:gd name="connsiteX17" fmla="*/ 10853928 w 10853928"/>
              <a:gd name="connsiteY17" fmla="*/ 18288 h 18288"/>
              <a:gd name="connsiteX18" fmla="*/ 10392636 w 10853928"/>
              <a:gd name="connsiteY18" fmla="*/ 18288 h 18288"/>
              <a:gd name="connsiteX19" fmla="*/ 9497187 w 10853928"/>
              <a:gd name="connsiteY19" fmla="*/ 18288 h 18288"/>
              <a:gd name="connsiteX20" fmla="*/ 8818817 w 10853928"/>
              <a:gd name="connsiteY20" fmla="*/ 18288 h 18288"/>
              <a:gd name="connsiteX21" fmla="*/ 8466064 w 10853928"/>
              <a:gd name="connsiteY21" fmla="*/ 18288 h 18288"/>
              <a:gd name="connsiteX22" fmla="*/ 7787693 w 10853928"/>
              <a:gd name="connsiteY22" fmla="*/ 18288 h 18288"/>
              <a:gd name="connsiteX23" fmla="*/ 7217862 w 10853928"/>
              <a:gd name="connsiteY23" fmla="*/ 18288 h 18288"/>
              <a:gd name="connsiteX24" fmla="*/ 6648031 w 10853928"/>
              <a:gd name="connsiteY24" fmla="*/ 18288 h 18288"/>
              <a:gd name="connsiteX25" fmla="*/ 6078200 w 10853928"/>
              <a:gd name="connsiteY25" fmla="*/ 18288 h 18288"/>
              <a:gd name="connsiteX26" fmla="*/ 5508368 w 10853928"/>
              <a:gd name="connsiteY26" fmla="*/ 18288 h 18288"/>
              <a:gd name="connsiteX27" fmla="*/ 4721459 w 10853928"/>
              <a:gd name="connsiteY27" fmla="*/ 18288 h 18288"/>
              <a:gd name="connsiteX28" fmla="*/ 4043088 w 10853928"/>
              <a:gd name="connsiteY28" fmla="*/ 18288 h 18288"/>
              <a:gd name="connsiteX29" fmla="*/ 3690336 w 10853928"/>
              <a:gd name="connsiteY29" fmla="*/ 18288 h 18288"/>
              <a:gd name="connsiteX30" fmla="*/ 3120504 w 10853928"/>
              <a:gd name="connsiteY30" fmla="*/ 18288 h 18288"/>
              <a:gd name="connsiteX31" fmla="*/ 2333595 w 10853928"/>
              <a:gd name="connsiteY31" fmla="*/ 18288 h 18288"/>
              <a:gd name="connsiteX32" fmla="*/ 1872303 w 10853928"/>
              <a:gd name="connsiteY32" fmla="*/ 18288 h 18288"/>
              <a:gd name="connsiteX33" fmla="*/ 976854 w 10853928"/>
              <a:gd name="connsiteY33" fmla="*/ 18288 h 18288"/>
              <a:gd name="connsiteX34" fmla="*/ 0 w 10853928"/>
              <a:gd name="connsiteY34" fmla="*/ 18288 h 18288"/>
              <a:gd name="connsiteX35" fmla="*/ 0 w 10853928"/>
              <a:gd name="connsiteY35"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53928" h="18288" fill="none" extrusionOk="0">
                <a:moveTo>
                  <a:pt x="0" y="0"/>
                </a:moveTo>
                <a:cubicBezTo>
                  <a:pt x="146993" y="-19076"/>
                  <a:pt x="347684" y="-4790"/>
                  <a:pt x="461292" y="0"/>
                </a:cubicBezTo>
                <a:cubicBezTo>
                  <a:pt x="574900" y="4790"/>
                  <a:pt x="808367" y="19821"/>
                  <a:pt x="1139662" y="0"/>
                </a:cubicBezTo>
                <a:cubicBezTo>
                  <a:pt x="1470957" y="-19821"/>
                  <a:pt x="1627405" y="5721"/>
                  <a:pt x="1926572" y="0"/>
                </a:cubicBezTo>
                <a:cubicBezTo>
                  <a:pt x="2225739" y="-5721"/>
                  <a:pt x="2137730" y="-3235"/>
                  <a:pt x="2279325" y="0"/>
                </a:cubicBezTo>
                <a:cubicBezTo>
                  <a:pt x="2420920" y="3235"/>
                  <a:pt x="2456518" y="9685"/>
                  <a:pt x="2632078" y="0"/>
                </a:cubicBezTo>
                <a:cubicBezTo>
                  <a:pt x="2807638" y="-9685"/>
                  <a:pt x="3211516" y="-43007"/>
                  <a:pt x="3527527" y="0"/>
                </a:cubicBezTo>
                <a:cubicBezTo>
                  <a:pt x="3843538" y="43007"/>
                  <a:pt x="4058833" y="22042"/>
                  <a:pt x="4205897" y="0"/>
                </a:cubicBezTo>
                <a:cubicBezTo>
                  <a:pt x="4352961" y="-22042"/>
                  <a:pt x="4474805" y="-11846"/>
                  <a:pt x="4558650" y="0"/>
                </a:cubicBezTo>
                <a:cubicBezTo>
                  <a:pt x="4642495" y="11846"/>
                  <a:pt x="5041928" y="-6069"/>
                  <a:pt x="5237020" y="0"/>
                </a:cubicBezTo>
                <a:cubicBezTo>
                  <a:pt x="5432112" y="6069"/>
                  <a:pt x="5943266" y="-17479"/>
                  <a:pt x="6132469" y="0"/>
                </a:cubicBezTo>
                <a:cubicBezTo>
                  <a:pt x="6321672" y="17479"/>
                  <a:pt x="6483872" y="26234"/>
                  <a:pt x="6702301" y="0"/>
                </a:cubicBezTo>
                <a:cubicBezTo>
                  <a:pt x="6920730" y="-26234"/>
                  <a:pt x="6991194" y="-15156"/>
                  <a:pt x="7272132" y="0"/>
                </a:cubicBezTo>
                <a:cubicBezTo>
                  <a:pt x="7553070" y="15156"/>
                  <a:pt x="7684444" y="-32961"/>
                  <a:pt x="7950502" y="0"/>
                </a:cubicBezTo>
                <a:cubicBezTo>
                  <a:pt x="8216560" y="32961"/>
                  <a:pt x="8493290" y="-10491"/>
                  <a:pt x="8737412" y="0"/>
                </a:cubicBezTo>
                <a:cubicBezTo>
                  <a:pt x="8981534" y="10491"/>
                  <a:pt x="9191586" y="-13899"/>
                  <a:pt x="9524322" y="0"/>
                </a:cubicBezTo>
                <a:cubicBezTo>
                  <a:pt x="9857058" y="13899"/>
                  <a:pt x="10297509" y="7485"/>
                  <a:pt x="10853928" y="0"/>
                </a:cubicBezTo>
                <a:cubicBezTo>
                  <a:pt x="10854574" y="4451"/>
                  <a:pt x="10854418" y="9226"/>
                  <a:pt x="10853928" y="18288"/>
                </a:cubicBezTo>
                <a:cubicBezTo>
                  <a:pt x="10691638" y="28522"/>
                  <a:pt x="10574319" y="29578"/>
                  <a:pt x="10392636" y="18288"/>
                </a:cubicBezTo>
                <a:cubicBezTo>
                  <a:pt x="10210953" y="6998"/>
                  <a:pt x="9836277" y="-16742"/>
                  <a:pt x="9497187" y="18288"/>
                </a:cubicBezTo>
                <a:cubicBezTo>
                  <a:pt x="9158097" y="53318"/>
                  <a:pt x="9119479" y="30714"/>
                  <a:pt x="8818817" y="18288"/>
                </a:cubicBezTo>
                <a:cubicBezTo>
                  <a:pt x="8518155" y="5863"/>
                  <a:pt x="8640037" y="6483"/>
                  <a:pt x="8466064" y="18288"/>
                </a:cubicBezTo>
                <a:cubicBezTo>
                  <a:pt x="8292091" y="30093"/>
                  <a:pt x="7997656" y="18914"/>
                  <a:pt x="7787693" y="18288"/>
                </a:cubicBezTo>
                <a:cubicBezTo>
                  <a:pt x="7577730" y="17662"/>
                  <a:pt x="7412468" y="21416"/>
                  <a:pt x="7217862" y="18288"/>
                </a:cubicBezTo>
                <a:cubicBezTo>
                  <a:pt x="7023256" y="15160"/>
                  <a:pt x="6898018" y="14824"/>
                  <a:pt x="6648031" y="18288"/>
                </a:cubicBezTo>
                <a:cubicBezTo>
                  <a:pt x="6398044" y="21752"/>
                  <a:pt x="6254402" y="38625"/>
                  <a:pt x="6078200" y="18288"/>
                </a:cubicBezTo>
                <a:cubicBezTo>
                  <a:pt x="5901998" y="-2049"/>
                  <a:pt x="5622886" y="3213"/>
                  <a:pt x="5508368" y="18288"/>
                </a:cubicBezTo>
                <a:cubicBezTo>
                  <a:pt x="5393850" y="33363"/>
                  <a:pt x="5036260" y="26830"/>
                  <a:pt x="4721459" y="18288"/>
                </a:cubicBezTo>
                <a:cubicBezTo>
                  <a:pt x="4406658" y="9746"/>
                  <a:pt x="4239221" y="41551"/>
                  <a:pt x="4043088" y="18288"/>
                </a:cubicBezTo>
                <a:cubicBezTo>
                  <a:pt x="3846955" y="-4975"/>
                  <a:pt x="3818802" y="34658"/>
                  <a:pt x="3690336" y="18288"/>
                </a:cubicBezTo>
                <a:cubicBezTo>
                  <a:pt x="3561870" y="1918"/>
                  <a:pt x="3265491" y="42194"/>
                  <a:pt x="3120504" y="18288"/>
                </a:cubicBezTo>
                <a:cubicBezTo>
                  <a:pt x="2975517" y="-5618"/>
                  <a:pt x="2720254" y="36673"/>
                  <a:pt x="2333595" y="18288"/>
                </a:cubicBezTo>
                <a:cubicBezTo>
                  <a:pt x="1946936" y="-97"/>
                  <a:pt x="2097241" y="5776"/>
                  <a:pt x="1872303" y="18288"/>
                </a:cubicBezTo>
                <a:cubicBezTo>
                  <a:pt x="1647365" y="30800"/>
                  <a:pt x="1282708" y="45380"/>
                  <a:pt x="976854" y="18288"/>
                </a:cubicBezTo>
                <a:cubicBezTo>
                  <a:pt x="671000" y="-8804"/>
                  <a:pt x="408401" y="-12775"/>
                  <a:pt x="0" y="18288"/>
                </a:cubicBezTo>
                <a:cubicBezTo>
                  <a:pt x="-213" y="9468"/>
                  <a:pt x="187" y="4459"/>
                  <a:pt x="0" y="0"/>
                </a:cubicBezTo>
                <a:close/>
              </a:path>
              <a:path w="10853928" h="18288" stroke="0" extrusionOk="0">
                <a:moveTo>
                  <a:pt x="0" y="0"/>
                </a:moveTo>
                <a:cubicBezTo>
                  <a:pt x="267322" y="15284"/>
                  <a:pt x="415388" y="-21048"/>
                  <a:pt x="569831" y="0"/>
                </a:cubicBezTo>
                <a:cubicBezTo>
                  <a:pt x="724274" y="21048"/>
                  <a:pt x="769333" y="-2353"/>
                  <a:pt x="922584" y="0"/>
                </a:cubicBezTo>
                <a:cubicBezTo>
                  <a:pt x="1075835" y="2353"/>
                  <a:pt x="1399490" y="-145"/>
                  <a:pt x="1818033" y="0"/>
                </a:cubicBezTo>
                <a:cubicBezTo>
                  <a:pt x="2236576" y="145"/>
                  <a:pt x="2145330" y="5482"/>
                  <a:pt x="2387864" y="0"/>
                </a:cubicBezTo>
                <a:cubicBezTo>
                  <a:pt x="2630398" y="-5482"/>
                  <a:pt x="2793207" y="18487"/>
                  <a:pt x="2957695" y="0"/>
                </a:cubicBezTo>
                <a:cubicBezTo>
                  <a:pt x="3122183" y="-18487"/>
                  <a:pt x="3579141" y="19003"/>
                  <a:pt x="3853144" y="0"/>
                </a:cubicBezTo>
                <a:cubicBezTo>
                  <a:pt x="4127147" y="-19003"/>
                  <a:pt x="4209857" y="12211"/>
                  <a:pt x="4314436" y="0"/>
                </a:cubicBezTo>
                <a:cubicBezTo>
                  <a:pt x="4419015" y="-12211"/>
                  <a:pt x="4762459" y="-17220"/>
                  <a:pt x="5209885" y="0"/>
                </a:cubicBezTo>
                <a:cubicBezTo>
                  <a:pt x="5657311" y="17220"/>
                  <a:pt x="5692663" y="-3290"/>
                  <a:pt x="6105335" y="0"/>
                </a:cubicBezTo>
                <a:cubicBezTo>
                  <a:pt x="6518007" y="3290"/>
                  <a:pt x="6455516" y="-5124"/>
                  <a:pt x="6783705" y="0"/>
                </a:cubicBezTo>
                <a:cubicBezTo>
                  <a:pt x="7111894" y="5124"/>
                  <a:pt x="7441941" y="-17829"/>
                  <a:pt x="7679154" y="0"/>
                </a:cubicBezTo>
                <a:cubicBezTo>
                  <a:pt x="7916367" y="17829"/>
                  <a:pt x="8102967" y="-24363"/>
                  <a:pt x="8248985" y="0"/>
                </a:cubicBezTo>
                <a:cubicBezTo>
                  <a:pt x="8395003" y="24363"/>
                  <a:pt x="8552393" y="25505"/>
                  <a:pt x="8818817" y="0"/>
                </a:cubicBezTo>
                <a:cubicBezTo>
                  <a:pt x="9085241" y="-25505"/>
                  <a:pt x="9411308" y="38000"/>
                  <a:pt x="9605726" y="0"/>
                </a:cubicBezTo>
                <a:cubicBezTo>
                  <a:pt x="9800144" y="-38000"/>
                  <a:pt x="10006468" y="-25741"/>
                  <a:pt x="10175558" y="0"/>
                </a:cubicBezTo>
                <a:cubicBezTo>
                  <a:pt x="10344648" y="25741"/>
                  <a:pt x="10696282" y="695"/>
                  <a:pt x="10853928" y="0"/>
                </a:cubicBezTo>
                <a:cubicBezTo>
                  <a:pt x="10853521" y="8690"/>
                  <a:pt x="10853774" y="14141"/>
                  <a:pt x="10853928" y="18288"/>
                </a:cubicBezTo>
                <a:cubicBezTo>
                  <a:pt x="10608124" y="24255"/>
                  <a:pt x="10343415" y="22307"/>
                  <a:pt x="10067018" y="18288"/>
                </a:cubicBezTo>
                <a:cubicBezTo>
                  <a:pt x="9790621" y="14270"/>
                  <a:pt x="9843266" y="3564"/>
                  <a:pt x="9714266" y="18288"/>
                </a:cubicBezTo>
                <a:cubicBezTo>
                  <a:pt x="9585266" y="33012"/>
                  <a:pt x="9379484" y="1875"/>
                  <a:pt x="9252974" y="18288"/>
                </a:cubicBezTo>
                <a:cubicBezTo>
                  <a:pt x="9126464" y="34701"/>
                  <a:pt x="8580678" y="-4904"/>
                  <a:pt x="8357525" y="18288"/>
                </a:cubicBezTo>
                <a:cubicBezTo>
                  <a:pt x="8134372" y="41480"/>
                  <a:pt x="7903199" y="26458"/>
                  <a:pt x="7679154" y="18288"/>
                </a:cubicBezTo>
                <a:cubicBezTo>
                  <a:pt x="7455109" y="10118"/>
                  <a:pt x="7435944" y="27109"/>
                  <a:pt x="7217862" y="18288"/>
                </a:cubicBezTo>
                <a:cubicBezTo>
                  <a:pt x="6999780" y="9467"/>
                  <a:pt x="6680409" y="18985"/>
                  <a:pt x="6539492" y="18288"/>
                </a:cubicBezTo>
                <a:cubicBezTo>
                  <a:pt x="6398575" y="17592"/>
                  <a:pt x="6312077" y="33018"/>
                  <a:pt x="6186739" y="18288"/>
                </a:cubicBezTo>
                <a:cubicBezTo>
                  <a:pt x="6061401" y="3558"/>
                  <a:pt x="5947033" y="12075"/>
                  <a:pt x="5833986" y="18288"/>
                </a:cubicBezTo>
                <a:cubicBezTo>
                  <a:pt x="5720939" y="24501"/>
                  <a:pt x="5482226" y="8586"/>
                  <a:pt x="5155616" y="18288"/>
                </a:cubicBezTo>
                <a:cubicBezTo>
                  <a:pt x="4829006" y="27991"/>
                  <a:pt x="4841274" y="29316"/>
                  <a:pt x="4694324" y="18288"/>
                </a:cubicBezTo>
                <a:cubicBezTo>
                  <a:pt x="4547374" y="7260"/>
                  <a:pt x="4077675" y="7013"/>
                  <a:pt x="3907414" y="18288"/>
                </a:cubicBezTo>
                <a:cubicBezTo>
                  <a:pt x="3737153" y="29564"/>
                  <a:pt x="3538393" y="21630"/>
                  <a:pt x="3446122" y="18288"/>
                </a:cubicBezTo>
                <a:cubicBezTo>
                  <a:pt x="3353851" y="14946"/>
                  <a:pt x="2990320" y="-8091"/>
                  <a:pt x="2659212" y="18288"/>
                </a:cubicBezTo>
                <a:cubicBezTo>
                  <a:pt x="2328104" y="44667"/>
                  <a:pt x="2427653" y="9607"/>
                  <a:pt x="2306460" y="18288"/>
                </a:cubicBezTo>
                <a:cubicBezTo>
                  <a:pt x="2185267" y="26969"/>
                  <a:pt x="1719763" y="3717"/>
                  <a:pt x="1519550" y="18288"/>
                </a:cubicBezTo>
                <a:cubicBezTo>
                  <a:pt x="1319337" y="32860"/>
                  <a:pt x="1167371" y="17040"/>
                  <a:pt x="1058258" y="18288"/>
                </a:cubicBezTo>
                <a:cubicBezTo>
                  <a:pt x="949145" y="19536"/>
                  <a:pt x="780234" y="31447"/>
                  <a:pt x="705505" y="18288"/>
                </a:cubicBezTo>
                <a:cubicBezTo>
                  <a:pt x="630776" y="5129"/>
                  <a:pt x="215796" y="30056"/>
                  <a:pt x="0" y="18288"/>
                </a:cubicBezTo>
                <a:cubicBezTo>
                  <a:pt x="-53" y="11301"/>
                  <a:pt x="-649" y="7756"/>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Pladsholder til indhold 2">
            <a:extLst>
              <a:ext uri="{FF2B5EF4-FFF2-40B4-BE49-F238E27FC236}">
                <a16:creationId xmlns:a16="http://schemas.microsoft.com/office/drawing/2014/main" id="{ED78BBB3-B8B8-AA6E-88E9-24AD5130C4B9}"/>
              </a:ext>
            </a:extLst>
          </p:cNvPr>
          <p:cNvSpPr>
            <a:spLocks noGrp="1"/>
          </p:cNvSpPr>
          <p:nvPr>
            <p:ph idx="1"/>
          </p:nvPr>
        </p:nvSpPr>
        <p:spPr>
          <a:xfrm>
            <a:off x="838200" y="1929384"/>
            <a:ext cx="10515600" cy="4251960"/>
          </a:xfrm>
        </p:spPr>
        <p:txBody>
          <a:bodyPr>
            <a:normAutofit/>
          </a:bodyPr>
          <a:lstStyle/>
          <a:p>
            <a:r>
              <a:rPr lang="da-DK" sz="1900" dirty="0">
                <a:solidFill>
                  <a:srgbClr val="0070C0"/>
                </a:solidFill>
              </a:rPr>
              <a:t>Screening – hvem får hvad </a:t>
            </a:r>
          </a:p>
          <a:p>
            <a:r>
              <a:rPr lang="da-DK" sz="1900" dirty="0">
                <a:solidFill>
                  <a:srgbClr val="0070C0"/>
                </a:solidFill>
              </a:rPr>
              <a:t>Samarbejde &amp; Organisation </a:t>
            </a:r>
          </a:p>
          <a:p>
            <a:pPr marL="457200" lvl="1" indent="0">
              <a:buNone/>
            </a:pPr>
            <a:r>
              <a:rPr lang="da-DK" sz="1900" i="1" dirty="0">
                <a:latin typeface="Calibri" panose="020F0502020204030204" pitchFamily="34" charset="0"/>
                <a:cs typeface="Times New Roman" panose="02020603050405020304" pitchFamily="18" charset="0"/>
              </a:rPr>
              <a:t>”Vores arbejdsgange er for lange. Kontra at vi har brug for et hjælpemiddel. Her og nu.”</a:t>
            </a:r>
          </a:p>
          <a:p>
            <a:r>
              <a:rPr lang="da-DK" sz="1900" dirty="0">
                <a:solidFill>
                  <a:srgbClr val="0070C0"/>
                </a:solidFill>
              </a:rPr>
              <a:t>Medarbejder er sælger af den gode velfærdsteknologiske historie</a:t>
            </a:r>
          </a:p>
          <a:p>
            <a:pPr marL="457200" lvl="1" indent="0">
              <a:buNone/>
            </a:pPr>
            <a:r>
              <a:rPr lang="da-DK" sz="1900" i="1" dirty="0">
                <a:effectLst/>
                <a:latin typeface="Calibri" panose="020F0502020204030204" pitchFamily="34" charset="0"/>
                <a:ea typeface="Calibri" panose="020F0502020204030204" pitchFamily="34" charset="0"/>
                <a:cs typeface="Times New Roman" panose="02020603050405020304" pitchFamily="18" charset="0"/>
              </a:rPr>
              <a:t>”… det er jo en udvikling. Da min mormor var hjemmehjælper måtte de … sylte rødbeder med dem (borgerne). Det må de ikke. Det må jeg ikke. Men jeg må godt starte tabletten og træne med dem.”</a:t>
            </a:r>
            <a:r>
              <a:rPr lang="da-DK" sz="1900" dirty="0">
                <a:effectLst/>
                <a:latin typeface="Calibri" panose="020F0502020204030204" pitchFamily="34" charset="0"/>
                <a:ea typeface="Calibri" panose="020F0502020204030204" pitchFamily="34" charset="0"/>
                <a:cs typeface="Times New Roman" panose="02020603050405020304" pitchFamily="18" charset="0"/>
              </a:rPr>
              <a:t> Informant K</a:t>
            </a:r>
          </a:p>
          <a:p>
            <a:r>
              <a:rPr lang="da-DK" sz="1900" dirty="0">
                <a:solidFill>
                  <a:srgbClr val="0070C0"/>
                </a:solidFill>
              </a:rPr>
              <a:t>Viden, færdigheder og kompetencer er en forudsætning</a:t>
            </a:r>
          </a:p>
          <a:p>
            <a:pPr marL="457200" lvl="1" indent="0">
              <a:buNone/>
            </a:pPr>
            <a:r>
              <a:rPr lang="da-DK" sz="1900" i="1" dirty="0">
                <a:latin typeface="Calibri" panose="020F0502020204030204" pitchFamily="34" charset="0"/>
                <a:cs typeface="Times New Roman" panose="02020603050405020304" pitchFamily="18" charset="0"/>
              </a:rPr>
              <a:t>”… der er også nogle lidt nyere som jeg ikke lige har set, hvor jeg tænker; Årh, dem må jeg lige have sat mig ind i. Der har man heldigvis Google…” Informant A</a:t>
            </a:r>
          </a:p>
          <a:p>
            <a:r>
              <a:rPr lang="da-DK" sz="1900" dirty="0" err="1">
                <a:solidFill>
                  <a:srgbClr val="0070C0"/>
                </a:solidFill>
              </a:rPr>
              <a:t>Fifty</a:t>
            </a:r>
            <a:r>
              <a:rPr lang="da-DK" sz="1900" dirty="0">
                <a:solidFill>
                  <a:srgbClr val="0070C0"/>
                </a:solidFill>
              </a:rPr>
              <a:t>/</a:t>
            </a:r>
            <a:r>
              <a:rPr lang="da-DK" sz="1900" dirty="0" err="1">
                <a:solidFill>
                  <a:srgbClr val="0070C0"/>
                </a:solidFill>
              </a:rPr>
              <a:t>fifty</a:t>
            </a:r>
            <a:r>
              <a:rPr lang="da-DK" sz="1900" dirty="0">
                <a:solidFill>
                  <a:srgbClr val="0070C0"/>
                </a:solidFill>
              </a:rPr>
              <a:t> – borgerne</a:t>
            </a:r>
          </a:p>
          <a:p>
            <a:pPr marL="457200" lvl="1" indent="0">
              <a:buNone/>
            </a:pPr>
            <a:r>
              <a:rPr lang="da-DK" sz="1900" i="1" dirty="0">
                <a:latin typeface="Calibri" panose="020F0502020204030204" pitchFamily="34" charset="0"/>
                <a:cs typeface="Times New Roman" panose="02020603050405020304" pitchFamily="18" charset="0"/>
              </a:rPr>
              <a:t>”Jeg tror lidt på, for der er jo rigtig mange ældre som ikke er teknisk begavede som så, fordi det har de jo aldrig lært” Informant S</a:t>
            </a:r>
          </a:p>
          <a:p>
            <a:pPr lvl="1"/>
            <a:endParaRPr lang="da-DK" sz="1900" i="1" dirty="0">
              <a:latin typeface="Calibri" panose="020F0502020204030204" pitchFamily="34" charset="0"/>
              <a:cs typeface="Times New Roman" panose="02020603050405020304" pitchFamily="18" charset="0"/>
            </a:endParaRPr>
          </a:p>
          <a:p>
            <a:pPr lvl="1"/>
            <a:endParaRPr lang="da-DK" sz="1900" i="1" dirty="0">
              <a:latin typeface="Calibri" panose="020F0502020204030204" pitchFamily="34" charset="0"/>
              <a:cs typeface="Times New Roman" panose="02020603050405020304" pitchFamily="18" charset="0"/>
            </a:endParaRPr>
          </a:p>
          <a:p>
            <a:pPr lvl="1"/>
            <a:endParaRPr lang="da-DK" sz="1900" i="1" dirty="0">
              <a:latin typeface="Calibri" panose="020F0502020204030204" pitchFamily="34" charset="0"/>
              <a:cs typeface="Times New Roman" panose="02020603050405020304" pitchFamily="18" charset="0"/>
            </a:endParaRPr>
          </a:p>
          <a:p>
            <a:endParaRPr lang="da-DK" sz="1900" dirty="0"/>
          </a:p>
        </p:txBody>
      </p:sp>
    </p:spTree>
    <p:extLst>
      <p:ext uri="{BB962C8B-B14F-4D97-AF65-F5344CB8AC3E}">
        <p14:creationId xmlns:p14="http://schemas.microsoft.com/office/powerpoint/2010/main" val="271848730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1A9F7B4E-B03D-4F64-BE33-00D074458D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a:extLst>
              <a:ext uri="{FF2B5EF4-FFF2-40B4-BE49-F238E27FC236}">
                <a16:creationId xmlns:a16="http://schemas.microsoft.com/office/drawing/2014/main" id="{B67E8CFB-5A25-D2DE-1F08-D3DA9B6290ED}"/>
              </a:ext>
            </a:extLst>
          </p:cNvPr>
          <p:cNvPicPr>
            <a:picLocks noChangeAspect="1"/>
          </p:cNvPicPr>
          <p:nvPr/>
        </p:nvPicPr>
        <p:blipFill rotWithShape="1">
          <a:blip r:embed="rId3">
            <a:alphaModFix amt="40000"/>
          </a:blip>
          <a:srcRect t="14524" b="1207"/>
          <a:stretch/>
        </p:blipFill>
        <p:spPr>
          <a:xfrm>
            <a:off x="20" y="10"/>
            <a:ext cx="12191980" cy="6857990"/>
          </a:xfrm>
          <a:prstGeom prst="rect">
            <a:avLst/>
          </a:prstGeom>
        </p:spPr>
      </p:pic>
      <p:sp>
        <p:nvSpPr>
          <p:cNvPr id="2" name="Titel 1">
            <a:extLst>
              <a:ext uri="{FF2B5EF4-FFF2-40B4-BE49-F238E27FC236}">
                <a16:creationId xmlns:a16="http://schemas.microsoft.com/office/drawing/2014/main" id="{15A482B1-13FB-413E-1E9C-1EFC50ECFD49}"/>
              </a:ext>
            </a:extLst>
          </p:cNvPr>
          <p:cNvSpPr>
            <a:spLocks noGrp="1"/>
          </p:cNvSpPr>
          <p:nvPr>
            <p:ph type="title"/>
          </p:nvPr>
        </p:nvSpPr>
        <p:spPr>
          <a:xfrm>
            <a:off x="838200" y="365125"/>
            <a:ext cx="10515600" cy="1325563"/>
          </a:xfrm>
        </p:spPr>
        <p:txBody>
          <a:bodyPr>
            <a:normAutofit/>
          </a:bodyPr>
          <a:lstStyle/>
          <a:p>
            <a:r>
              <a:rPr lang="da-DK" sz="5400" dirty="0">
                <a:solidFill>
                  <a:srgbClr val="FFFFFF"/>
                </a:solidFill>
              </a:rPr>
              <a:t>Fælles træk i svarene</a:t>
            </a:r>
          </a:p>
        </p:txBody>
      </p:sp>
      <p:sp>
        <p:nvSpPr>
          <p:cNvPr id="17" name="sketchy line">
            <a:extLst>
              <a:ext uri="{FF2B5EF4-FFF2-40B4-BE49-F238E27FC236}">
                <a16:creationId xmlns:a16="http://schemas.microsoft.com/office/drawing/2014/main" id="{7E2BE7F7-CA89-4002-ACCE-A478AEA24F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14399" y="1681544"/>
            <a:ext cx="9692640" cy="18288"/>
          </a:xfrm>
          <a:custGeom>
            <a:avLst/>
            <a:gdLst>
              <a:gd name="connsiteX0" fmla="*/ 0 w 9692640"/>
              <a:gd name="connsiteY0" fmla="*/ 0 h 18288"/>
              <a:gd name="connsiteX1" fmla="*/ 401552 w 9692640"/>
              <a:gd name="connsiteY1" fmla="*/ 0 h 18288"/>
              <a:gd name="connsiteX2" fmla="*/ 996957 w 9692640"/>
              <a:gd name="connsiteY2" fmla="*/ 0 h 18288"/>
              <a:gd name="connsiteX3" fmla="*/ 1398509 w 9692640"/>
              <a:gd name="connsiteY3" fmla="*/ 0 h 18288"/>
              <a:gd name="connsiteX4" fmla="*/ 2090841 w 9692640"/>
              <a:gd name="connsiteY4" fmla="*/ 0 h 18288"/>
              <a:gd name="connsiteX5" fmla="*/ 2686246 w 9692640"/>
              <a:gd name="connsiteY5" fmla="*/ 0 h 18288"/>
              <a:gd name="connsiteX6" fmla="*/ 3475504 w 9692640"/>
              <a:gd name="connsiteY6" fmla="*/ 0 h 18288"/>
              <a:gd name="connsiteX7" fmla="*/ 4361688 w 9692640"/>
              <a:gd name="connsiteY7" fmla="*/ 0 h 18288"/>
              <a:gd name="connsiteX8" fmla="*/ 5054019 w 9692640"/>
              <a:gd name="connsiteY8" fmla="*/ 0 h 18288"/>
              <a:gd name="connsiteX9" fmla="*/ 5940204 w 9692640"/>
              <a:gd name="connsiteY9" fmla="*/ 0 h 18288"/>
              <a:gd name="connsiteX10" fmla="*/ 6632535 w 9692640"/>
              <a:gd name="connsiteY10" fmla="*/ 0 h 18288"/>
              <a:gd name="connsiteX11" fmla="*/ 7034087 w 9692640"/>
              <a:gd name="connsiteY11" fmla="*/ 0 h 18288"/>
              <a:gd name="connsiteX12" fmla="*/ 7532566 w 9692640"/>
              <a:gd name="connsiteY12" fmla="*/ 0 h 18288"/>
              <a:gd name="connsiteX13" fmla="*/ 8418750 w 9692640"/>
              <a:gd name="connsiteY13" fmla="*/ 0 h 18288"/>
              <a:gd name="connsiteX14" fmla="*/ 9692640 w 9692640"/>
              <a:gd name="connsiteY14" fmla="*/ 0 h 18288"/>
              <a:gd name="connsiteX15" fmla="*/ 9692640 w 9692640"/>
              <a:gd name="connsiteY15" fmla="*/ 18288 h 18288"/>
              <a:gd name="connsiteX16" fmla="*/ 9000309 w 9692640"/>
              <a:gd name="connsiteY16" fmla="*/ 18288 h 18288"/>
              <a:gd name="connsiteX17" fmla="*/ 8307977 w 9692640"/>
              <a:gd name="connsiteY17" fmla="*/ 18288 h 18288"/>
              <a:gd name="connsiteX18" fmla="*/ 7712572 w 9692640"/>
              <a:gd name="connsiteY18" fmla="*/ 18288 h 18288"/>
              <a:gd name="connsiteX19" fmla="*/ 7214093 w 9692640"/>
              <a:gd name="connsiteY19" fmla="*/ 18288 h 18288"/>
              <a:gd name="connsiteX20" fmla="*/ 6327909 w 9692640"/>
              <a:gd name="connsiteY20" fmla="*/ 18288 h 18288"/>
              <a:gd name="connsiteX21" fmla="*/ 5635578 w 9692640"/>
              <a:gd name="connsiteY21" fmla="*/ 18288 h 18288"/>
              <a:gd name="connsiteX22" fmla="*/ 4846320 w 9692640"/>
              <a:gd name="connsiteY22" fmla="*/ 18288 h 18288"/>
              <a:gd name="connsiteX23" fmla="*/ 4444768 w 9692640"/>
              <a:gd name="connsiteY23" fmla="*/ 18288 h 18288"/>
              <a:gd name="connsiteX24" fmla="*/ 3946289 w 9692640"/>
              <a:gd name="connsiteY24" fmla="*/ 18288 h 18288"/>
              <a:gd name="connsiteX25" fmla="*/ 3253958 w 9692640"/>
              <a:gd name="connsiteY25" fmla="*/ 18288 h 18288"/>
              <a:gd name="connsiteX26" fmla="*/ 2464700 w 9692640"/>
              <a:gd name="connsiteY26" fmla="*/ 18288 h 18288"/>
              <a:gd name="connsiteX27" fmla="*/ 2063148 w 9692640"/>
              <a:gd name="connsiteY27" fmla="*/ 18288 h 18288"/>
              <a:gd name="connsiteX28" fmla="*/ 1661595 w 9692640"/>
              <a:gd name="connsiteY28" fmla="*/ 18288 h 18288"/>
              <a:gd name="connsiteX29" fmla="*/ 969264 w 9692640"/>
              <a:gd name="connsiteY29" fmla="*/ 18288 h 18288"/>
              <a:gd name="connsiteX30" fmla="*/ 0 w 9692640"/>
              <a:gd name="connsiteY30" fmla="*/ 18288 h 18288"/>
              <a:gd name="connsiteX31" fmla="*/ 0 w 9692640"/>
              <a:gd name="connsiteY3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692640" h="18288" fill="none" extrusionOk="0">
                <a:moveTo>
                  <a:pt x="0" y="0"/>
                </a:moveTo>
                <a:cubicBezTo>
                  <a:pt x="142992" y="4732"/>
                  <a:pt x="265909" y="-3365"/>
                  <a:pt x="401552" y="0"/>
                </a:cubicBezTo>
                <a:cubicBezTo>
                  <a:pt x="537195" y="3365"/>
                  <a:pt x="738153" y="6482"/>
                  <a:pt x="996957" y="0"/>
                </a:cubicBezTo>
                <a:cubicBezTo>
                  <a:pt x="1255762" y="-6482"/>
                  <a:pt x="1280511" y="12509"/>
                  <a:pt x="1398509" y="0"/>
                </a:cubicBezTo>
                <a:cubicBezTo>
                  <a:pt x="1516507" y="-12509"/>
                  <a:pt x="1782573" y="-31523"/>
                  <a:pt x="2090841" y="0"/>
                </a:cubicBezTo>
                <a:cubicBezTo>
                  <a:pt x="2399109" y="31523"/>
                  <a:pt x="2488380" y="26286"/>
                  <a:pt x="2686246" y="0"/>
                </a:cubicBezTo>
                <a:cubicBezTo>
                  <a:pt x="2884112" y="-26286"/>
                  <a:pt x="3186024" y="-14734"/>
                  <a:pt x="3475504" y="0"/>
                </a:cubicBezTo>
                <a:cubicBezTo>
                  <a:pt x="3764984" y="14734"/>
                  <a:pt x="4053017" y="43292"/>
                  <a:pt x="4361688" y="0"/>
                </a:cubicBezTo>
                <a:cubicBezTo>
                  <a:pt x="4670359" y="-43292"/>
                  <a:pt x="4736164" y="-729"/>
                  <a:pt x="5054019" y="0"/>
                </a:cubicBezTo>
                <a:cubicBezTo>
                  <a:pt x="5371874" y="729"/>
                  <a:pt x="5543528" y="-22963"/>
                  <a:pt x="5940204" y="0"/>
                </a:cubicBezTo>
                <a:cubicBezTo>
                  <a:pt x="6336881" y="22963"/>
                  <a:pt x="6423838" y="6469"/>
                  <a:pt x="6632535" y="0"/>
                </a:cubicBezTo>
                <a:cubicBezTo>
                  <a:pt x="6841232" y="-6469"/>
                  <a:pt x="6852819" y="17036"/>
                  <a:pt x="7034087" y="0"/>
                </a:cubicBezTo>
                <a:cubicBezTo>
                  <a:pt x="7215355" y="-17036"/>
                  <a:pt x="7313136" y="11151"/>
                  <a:pt x="7532566" y="0"/>
                </a:cubicBezTo>
                <a:cubicBezTo>
                  <a:pt x="7751996" y="-11151"/>
                  <a:pt x="8015001" y="25614"/>
                  <a:pt x="8418750" y="0"/>
                </a:cubicBezTo>
                <a:cubicBezTo>
                  <a:pt x="8822499" y="-25614"/>
                  <a:pt x="9163239" y="48603"/>
                  <a:pt x="9692640" y="0"/>
                </a:cubicBezTo>
                <a:cubicBezTo>
                  <a:pt x="9691955" y="4437"/>
                  <a:pt x="9693170" y="10717"/>
                  <a:pt x="9692640" y="18288"/>
                </a:cubicBezTo>
                <a:cubicBezTo>
                  <a:pt x="9545125" y="42172"/>
                  <a:pt x="9164259" y="6706"/>
                  <a:pt x="9000309" y="18288"/>
                </a:cubicBezTo>
                <a:cubicBezTo>
                  <a:pt x="8836359" y="29870"/>
                  <a:pt x="8521035" y="-14108"/>
                  <a:pt x="8307977" y="18288"/>
                </a:cubicBezTo>
                <a:cubicBezTo>
                  <a:pt x="8094919" y="50684"/>
                  <a:pt x="7881757" y="11235"/>
                  <a:pt x="7712572" y="18288"/>
                </a:cubicBezTo>
                <a:cubicBezTo>
                  <a:pt x="7543387" y="25341"/>
                  <a:pt x="7358861" y="20625"/>
                  <a:pt x="7214093" y="18288"/>
                </a:cubicBezTo>
                <a:cubicBezTo>
                  <a:pt x="7069325" y="15951"/>
                  <a:pt x="6523705" y="52160"/>
                  <a:pt x="6327909" y="18288"/>
                </a:cubicBezTo>
                <a:cubicBezTo>
                  <a:pt x="6132113" y="-15584"/>
                  <a:pt x="5923847" y="21204"/>
                  <a:pt x="5635578" y="18288"/>
                </a:cubicBezTo>
                <a:cubicBezTo>
                  <a:pt x="5347309" y="15372"/>
                  <a:pt x="5114749" y="50642"/>
                  <a:pt x="4846320" y="18288"/>
                </a:cubicBezTo>
                <a:cubicBezTo>
                  <a:pt x="4577891" y="-14066"/>
                  <a:pt x="4576701" y="1487"/>
                  <a:pt x="4444768" y="18288"/>
                </a:cubicBezTo>
                <a:cubicBezTo>
                  <a:pt x="4312835" y="35089"/>
                  <a:pt x="4112575" y="15158"/>
                  <a:pt x="3946289" y="18288"/>
                </a:cubicBezTo>
                <a:cubicBezTo>
                  <a:pt x="3780003" y="21418"/>
                  <a:pt x="3396009" y="18797"/>
                  <a:pt x="3253958" y="18288"/>
                </a:cubicBezTo>
                <a:cubicBezTo>
                  <a:pt x="3111907" y="17779"/>
                  <a:pt x="2760272" y="57223"/>
                  <a:pt x="2464700" y="18288"/>
                </a:cubicBezTo>
                <a:cubicBezTo>
                  <a:pt x="2169128" y="-20647"/>
                  <a:pt x="2232262" y="7960"/>
                  <a:pt x="2063148" y="18288"/>
                </a:cubicBezTo>
                <a:cubicBezTo>
                  <a:pt x="1894034" y="28616"/>
                  <a:pt x="1799338" y="3019"/>
                  <a:pt x="1661595" y="18288"/>
                </a:cubicBezTo>
                <a:cubicBezTo>
                  <a:pt x="1523852" y="33557"/>
                  <a:pt x="1113928" y="-4352"/>
                  <a:pt x="969264" y="18288"/>
                </a:cubicBezTo>
                <a:cubicBezTo>
                  <a:pt x="824600" y="40928"/>
                  <a:pt x="356149" y="-3128"/>
                  <a:pt x="0" y="18288"/>
                </a:cubicBezTo>
                <a:cubicBezTo>
                  <a:pt x="-540" y="12521"/>
                  <a:pt x="894" y="7749"/>
                  <a:pt x="0" y="0"/>
                </a:cubicBezTo>
                <a:close/>
              </a:path>
              <a:path w="9692640" h="18288" stroke="0" extrusionOk="0">
                <a:moveTo>
                  <a:pt x="0" y="0"/>
                </a:moveTo>
                <a:cubicBezTo>
                  <a:pt x="162642" y="3864"/>
                  <a:pt x="346119" y="-18364"/>
                  <a:pt x="498479" y="0"/>
                </a:cubicBezTo>
                <a:cubicBezTo>
                  <a:pt x="650839" y="18364"/>
                  <a:pt x="712065" y="-9389"/>
                  <a:pt x="900031" y="0"/>
                </a:cubicBezTo>
                <a:cubicBezTo>
                  <a:pt x="1087997" y="9389"/>
                  <a:pt x="1177291" y="3685"/>
                  <a:pt x="1398509" y="0"/>
                </a:cubicBezTo>
                <a:cubicBezTo>
                  <a:pt x="1619727" y="-3685"/>
                  <a:pt x="1874008" y="-8897"/>
                  <a:pt x="2090841" y="0"/>
                </a:cubicBezTo>
                <a:cubicBezTo>
                  <a:pt x="2307674" y="8897"/>
                  <a:pt x="2573432" y="-313"/>
                  <a:pt x="2880099" y="0"/>
                </a:cubicBezTo>
                <a:cubicBezTo>
                  <a:pt x="3186766" y="313"/>
                  <a:pt x="3422577" y="10664"/>
                  <a:pt x="3766283" y="0"/>
                </a:cubicBezTo>
                <a:cubicBezTo>
                  <a:pt x="4109989" y="-10664"/>
                  <a:pt x="4342683" y="-32873"/>
                  <a:pt x="4652467" y="0"/>
                </a:cubicBezTo>
                <a:cubicBezTo>
                  <a:pt x="4962251" y="32873"/>
                  <a:pt x="5122120" y="29155"/>
                  <a:pt x="5247872" y="0"/>
                </a:cubicBezTo>
                <a:cubicBezTo>
                  <a:pt x="5373625" y="-29155"/>
                  <a:pt x="5749491" y="1706"/>
                  <a:pt x="6037130" y="0"/>
                </a:cubicBezTo>
                <a:cubicBezTo>
                  <a:pt x="6324769" y="-1706"/>
                  <a:pt x="6531407" y="1172"/>
                  <a:pt x="6729461" y="0"/>
                </a:cubicBezTo>
                <a:cubicBezTo>
                  <a:pt x="6927515" y="-1172"/>
                  <a:pt x="7096794" y="-1520"/>
                  <a:pt x="7324867" y="0"/>
                </a:cubicBezTo>
                <a:cubicBezTo>
                  <a:pt x="7552940" y="1520"/>
                  <a:pt x="7878827" y="-17110"/>
                  <a:pt x="8114124" y="0"/>
                </a:cubicBezTo>
                <a:cubicBezTo>
                  <a:pt x="8349421" y="17110"/>
                  <a:pt x="8334208" y="15114"/>
                  <a:pt x="8515677" y="0"/>
                </a:cubicBezTo>
                <a:cubicBezTo>
                  <a:pt x="8697146" y="-15114"/>
                  <a:pt x="9236164" y="22466"/>
                  <a:pt x="9692640" y="0"/>
                </a:cubicBezTo>
                <a:cubicBezTo>
                  <a:pt x="9692735" y="8251"/>
                  <a:pt x="9692514" y="12333"/>
                  <a:pt x="9692640" y="18288"/>
                </a:cubicBezTo>
                <a:cubicBezTo>
                  <a:pt x="9410102" y="47398"/>
                  <a:pt x="9172773" y="7109"/>
                  <a:pt x="9000309" y="18288"/>
                </a:cubicBezTo>
                <a:cubicBezTo>
                  <a:pt x="8827845" y="29467"/>
                  <a:pt x="8713608" y="28372"/>
                  <a:pt x="8501830" y="18288"/>
                </a:cubicBezTo>
                <a:cubicBezTo>
                  <a:pt x="8290052" y="8204"/>
                  <a:pt x="7893416" y="3561"/>
                  <a:pt x="7712572" y="18288"/>
                </a:cubicBezTo>
                <a:cubicBezTo>
                  <a:pt x="7531728" y="33015"/>
                  <a:pt x="7480716" y="17052"/>
                  <a:pt x="7311020" y="18288"/>
                </a:cubicBezTo>
                <a:cubicBezTo>
                  <a:pt x="7141324" y="19524"/>
                  <a:pt x="6962706" y="15975"/>
                  <a:pt x="6618688" y="18288"/>
                </a:cubicBezTo>
                <a:cubicBezTo>
                  <a:pt x="6274670" y="20601"/>
                  <a:pt x="6230664" y="-1692"/>
                  <a:pt x="6120210" y="18288"/>
                </a:cubicBezTo>
                <a:cubicBezTo>
                  <a:pt x="6009756" y="38268"/>
                  <a:pt x="5442516" y="28115"/>
                  <a:pt x="5234026" y="18288"/>
                </a:cubicBezTo>
                <a:cubicBezTo>
                  <a:pt x="5025536" y="8461"/>
                  <a:pt x="4953693" y="18182"/>
                  <a:pt x="4832473" y="18288"/>
                </a:cubicBezTo>
                <a:cubicBezTo>
                  <a:pt x="4711253" y="18394"/>
                  <a:pt x="4414565" y="-11251"/>
                  <a:pt x="4140142" y="18288"/>
                </a:cubicBezTo>
                <a:cubicBezTo>
                  <a:pt x="3865719" y="47827"/>
                  <a:pt x="3819081" y="16772"/>
                  <a:pt x="3738590" y="18288"/>
                </a:cubicBezTo>
                <a:cubicBezTo>
                  <a:pt x="3658099" y="19804"/>
                  <a:pt x="3427576" y="1385"/>
                  <a:pt x="3240111" y="18288"/>
                </a:cubicBezTo>
                <a:cubicBezTo>
                  <a:pt x="3052646" y="35191"/>
                  <a:pt x="2749652" y="-13914"/>
                  <a:pt x="2450853" y="18288"/>
                </a:cubicBezTo>
                <a:cubicBezTo>
                  <a:pt x="2152054" y="50490"/>
                  <a:pt x="1928331" y="61101"/>
                  <a:pt x="1564669" y="18288"/>
                </a:cubicBezTo>
                <a:cubicBezTo>
                  <a:pt x="1201007" y="-24525"/>
                  <a:pt x="1217828" y="-275"/>
                  <a:pt x="1066190" y="18288"/>
                </a:cubicBezTo>
                <a:cubicBezTo>
                  <a:pt x="914552" y="36851"/>
                  <a:pt x="418290" y="-14785"/>
                  <a:pt x="0" y="18288"/>
                </a:cubicBezTo>
                <a:cubicBezTo>
                  <a:pt x="641" y="14236"/>
                  <a:pt x="889" y="7550"/>
                  <a:pt x="0" y="0"/>
                </a:cubicBezTo>
                <a:close/>
              </a:path>
            </a:pathLst>
          </a:custGeom>
          <a:solidFill>
            <a:srgbClr val="FFFFFF">
              <a:alpha val="75000"/>
            </a:srgbClr>
          </a:solidFill>
          <a:ln w="44450" cap="rnd">
            <a:solidFill>
              <a:srgbClr val="FFFFFF">
                <a:alpha val="75000"/>
              </a:srgb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5" name="Pladsholder til indhold 2">
            <a:extLst>
              <a:ext uri="{FF2B5EF4-FFF2-40B4-BE49-F238E27FC236}">
                <a16:creationId xmlns:a16="http://schemas.microsoft.com/office/drawing/2014/main" id="{8EEAACAF-B077-EE50-D7A2-BF938012E1E2}"/>
              </a:ext>
            </a:extLst>
          </p:cNvPr>
          <p:cNvGraphicFramePr>
            <a:graphicFrameLocks noGrp="1"/>
          </p:cNvGraphicFramePr>
          <p:nvPr>
            <p:ph idx="1"/>
          </p:nvPr>
        </p:nvGraphicFramePr>
        <p:xfrm>
          <a:off x="838200" y="2004446"/>
          <a:ext cx="10515600" cy="417689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385834556"/>
      </p:ext>
    </p:extLst>
  </p:cSld>
  <p:clrMapOvr>
    <a:overrideClrMapping bg1="dk1" tx1="lt1" bg2="dk2" tx2="lt2" accent1="accent1" accent2="accent2" accent3="accent3" accent4="accent4" accent5="accent5" accent6="accent6" hlink="hlink" folHlink="folHlink"/>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F023A406-95E1-241A-A6B6-ACAF4F4D57F0}"/>
              </a:ext>
            </a:extLst>
          </p:cNvPr>
          <p:cNvSpPr>
            <a:spLocks noGrp="1"/>
          </p:cNvSpPr>
          <p:nvPr>
            <p:ph type="title"/>
          </p:nvPr>
        </p:nvSpPr>
        <p:spPr/>
        <p:txBody>
          <a:bodyPr/>
          <a:lstStyle/>
          <a:p>
            <a:endParaRPr lang="da-DK"/>
          </a:p>
        </p:txBody>
      </p:sp>
      <p:graphicFrame>
        <p:nvGraphicFramePr>
          <p:cNvPr id="6" name="Tabel 6">
            <a:extLst>
              <a:ext uri="{FF2B5EF4-FFF2-40B4-BE49-F238E27FC236}">
                <a16:creationId xmlns:a16="http://schemas.microsoft.com/office/drawing/2014/main" id="{DCB829C9-38C9-A928-318C-00977D570C41}"/>
              </a:ext>
            </a:extLst>
          </p:cNvPr>
          <p:cNvGraphicFramePr>
            <a:graphicFrameLocks noGrp="1"/>
          </p:cNvGraphicFramePr>
          <p:nvPr>
            <p:ph idx="1"/>
            <p:extLst>
              <p:ext uri="{D42A27DB-BD31-4B8C-83A1-F6EECF244321}">
                <p14:modId xmlns:p14="http://schemas.microsoft.com/office/powerpoint/2010/main" val="584946382"/>
              </p:ext>
            </p:extLst>
          </p:nvPr>
        </p:nvGraphicFramePr>
        <p:xfrm>
          <a:off x="838200" y="1825625"/>
          <a:ext cx="10515597" cy="1603375"/>
        </p:xfrm>
        <a:graphic>
          <a:graphicData uri="http://schemas.openxmlformats.org/drawingml/2006/table">
            <a:tbl>
              <a:tblPr firstRow="1" bandRow="1">
                <a:tableStyleId>{5C22544A-7EE6-4342-B048-85BDC9FD1C3A}</a:tableStyleId>
              </a:tblPr>
              <a:tblGrid>
                <a:gridCol w="2307771">
                  <a:extLst>
                    <a:ext uri="{9D8B030D-6E8A-4147-A177-3AD203B41FA5}">
                      <a16:colId xmlns:a16="http://schemas.microsoft.com/office/drawing/2014/main" val="3298457951"/>
                    </a:ext>
                  </a:extLst>
                </a:gridCol>
                <a:gridCol w="4702627">
                  <a:extLst>
                    <a:ext uri="{9D8B030D-6E8A-4147-A177-3AD203B41FA5}">
                      <a16:colId xmlns:a16="http://schemas.microsoft.com/office/drawing/2014/main" val="3295974676"/>
                    </a:ext>
                  </a:extLst>
                </a:gridCol>
                <a:gridCol w="3505199">
                  <a:extLst>
                    <a:ext uri="{9D8B030D-6E8A-4147-A177-3AD203B41FA5}">
                      <a16:colId xmlns:a16="http://schemas.microsoft.com/office/drawing/2014/main" val="1741469107"/>
                    </a:ext>
                  </a:extLst>
                </a:gridCol>
              </a:tblGrid>
              <a:tr h="1603375">
                <a:tc>
                  <a:txBody>
                    <a:bodyPr/>
                    <a:lstStyle/>
                    <a:p>
                      <a:r>
                        <a:rPr lang="da-DK" sz="3200" dirty="0">
                          <a:solidFill>
                            <a:schemeClr val="bg1"/>
                          </a:solidFill>
                        </a:rPr>
                        <a:t>10.25-11.25</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24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Sygeplejeforskning i samarbejde mellem professionshøjskole og klinisk praksis i 10 år. Hvor står vi?</a:t>
                      </a:r>
                      <a:endParaRPr lang="da-DK" sz="24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endParaRPr lang="da-DK" sz="2400" dirty="0">
                        <a:solidFill>
                          <a:schemeClr val="bg1"/>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2000" dirty="0"/>
                        <a:t>v/</a:t>
                      </a:r>
                      <a:r>
                        <a:rPr lang="da-DK" sz="20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Grete Baad Holdt Brorholt</a:t>
                      </a:r>
                      <a:r>
                        <a:rPr lang="da-DK"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 </a:t>
                      </a:r>
                      <a:r>
                        <a:rPr lang="da-DK" sz="16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forskningsleder, Københavns Professionshøjskole</a:t>
                      </a:r>
                      <a:endParaRPr lang="da-DK" sz="16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600" b="0" dirty="0"/>
                    </a:p>
                  </a:txBody>
                  <a:tcPr/>
                </a:tc>
                <a:extLst>
                  <a:ext uri="{0D108BD9-81ED-4DB2-BD59-A6C34878D82A}">
                    <a16:rowId xmlns:a16="http://schemas.microsoft.com/office/drawing/2014/main" val="2528155181"/>
                  </a:ext>
                </a:extLst>
              </a:tr>
            </a:tbl>
          </a:graphicData>
        </a:graphic>
      </p:graphicFrame>
      <p:pic>
        <p:nvPicPr>
          <p:cNvPr id="7" name="Billede 6">
            <a:extLst>
              <a:ext uri="{FF2B5EF4-FFF2-40B4-BE49-F238E27FC236}">
                <a16:creationId xmlns:a16="http://schemas.microsoft.com/office/drawing/2014/main" id="{E9D2AAD0-0FDE-A705-E8E0-49A4C417BBD2}"/>
              </a:ext>
            </a:extLst>
          </p:cNvPr>
          <p:cNvPicPr>
            <a:picLocks noChangeAspect="1"/>
          </p:cNvPicPr>
          <p:nvPr/>
        </p:nvPicPr>
        <p:blipFill>
          <a:blip r:embed="rId2"/>
          <a:stretch>
            <a:fillRect/>
          </a:stretch>
        </p:blipFill>
        <p:spPr>
          <a:xfrm>
            <a:off x="8319149" y="266897"/>
            <a:ext cx="3034647" cy="1423790"/>
          </a:xfrm>
          <a:prstGeom prst="rect">
            <a:avLst/>
          </a:prstGeom>
        </p:spPr>
      </p:pic>
    </p:spTree>
    <p:extLst>
      <p:ext uri="{BB962C8B-B14F-4D97-AF65-F5344CB8AC3E}">
        <p14:creationId xmlns:p14="http://schemas.microsoft.com/office/powerpoint/2010/main" val="412527367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a:extLst>
              <a:ext uri="{FF2B5EF4-FFF2-40B4-BE49-F238E27FC236}">
                <a16:creationId xmlns:a16="http://schemas.microsoft.com/office/drawing/2014/main" id="{94D6BD9E-5F8D-765E-4096-2F4798E2B4C1}"/>
              </a:ext>
            </a:extLst>
          </p:cNvPr>
          <p:cNvPicPr>
            <a:picLocks noChangeAspect="1"/>
          </p:cNvPicPr>
          <p:nvPr>
            <p:custDataLst>
              <p:tags r:id="rId2"/>
            </p:custDataLst>
          </p:nvPr>
        </p:nvPicPr>
        <p:blipFill rotWithShape="1">
          <a:blip r:embed="rId5"/>
          <a:srcRect t="7813" b="7813"/>
          <a:stretch/>
        </p:blipFill>
        <p:spPr>
          <a:xfrm>
            <a:off x="0" y="0"/>
            <a:ext cx="12192000" cy="6858000"/>
          </a:xfrm>
          <a:prstGeom prst="rect">
            <a:avLst/>
          </a:prstGeom>
        </p:spPr>
      </p:pic>
      <p:sp>
        <p:nvSpPr>
          <p:cNvPr id="2" name="Titel 1"/>
          <p:cNvSpPr>
            <a:spLocks noGrp="1"/>
          </p:cNvSpPr>
          <p:nvPr>
            <p:ph type="ctrTitle"/>
          </p:nvPr>
        </p:nvSpPr>
        <p:spPr>
          <a:xfrm>
            <a:off x="1015812" y="667245"/>
            <a:ext cx="9880721" cy="1799195"/>
          </a:xfrm>
        </p:spPr>
        <p:txBody>
          <a:bodyPr/>
          <a:lstStyle/>
          <a:p>
            <a:r>
              <a:rPr lang="da-DK" dirty="0">
                <a:solidFill>
                  <a:schemeClr val="accent6">
                    <a:lumMod val="50000"/>
                  </a:schemeClr>
                </a:solidFill>
              </a:rPr>
              <a:t>Sygepleje- og sygeplejerskeforskning i samarbejde med klinisk praksis i 10 år. </a:t>
            </a:r>
            <a:br>
              <a:rPr lang="da-DK" dirty="0">
                <a:solidFill>
                  <a:schemeClr val="accent6">
                    <a:lumMod val="50000"/>
                  </a:schemeClr>
                </a:solidFill>
              </a:rPr>
            </a:br>
            <a:r>
              <a:rPr lang="da-DK" sz="4267" dirty="0"/>
              <a:t>Hvor står vi? </a:t>
            </a:r>
          </a:p>
        </p:txBody>
      </p:sp>
      <p:sp>
        <p:nvSpPr>
          <p:cNvPr id="3" name="Undertitel 2"/>
          <p:cNvSpPr>
            <a:spLocks noGrp="1"/>
          </p:cNvSpPr>
          <p:nvPr>
            <p:ph type="subTitle" idx="1"/>
          </p:nvPr>
        </p:nvSpPr>
        <p:spPr>
          <a:xfrm>
            <a:off x="1067472" y="5018367"/>
            <a:ext cx="10309115" cy="938327"/>
          </a:xfrm>
        </p:spPr>
        <p:txBody>
          <a:bodyPr/>
          <a:lstStyle/>
          <a:p>
            <a:r>
              <a:rPr lang="da-DK" dirty="0"/>
              <a:t>Forskningsleder Grete Brorholt, Københavns Professionshøjskole, Sygeplejerske – og ernæringsuddannelserne, grbo@kp.dk</a:t>
            </a:r>
          </a:p>
        </p:txBody>
      </p:sp>
      <p:sp>
        <p:nvSpPr>
          <p:cNvPr id="4" name="Date_DateCustomE"/>
          <p:cNvSpPr txBox="1">
            <a:spLocks/>
          </p:cNvSpPr>
          <p:nvPr/>
        </p:nvSpPr>
        <p:spPr>
          <a:xfrm>
            <a:off x="1011239" y="6191554"/>
            <a:ext cx="2727928" cy="336013"/>
          </a:xfrm>
          <a:prstGeom prst="rect">
            <a:avLst/>
          </a:prstGeom>
        </p:spPr>
        <p:txBody>
          <a:bodyPr lIns="0" tIns="0" rIns="0" bIns="0"/>
          <a:lstStyle>
            <a:defPPr>
              <a:defRPr lang="da-DK"/>
            </a:defPPr>
            <a:lvl1pPr marL="0" algn="l" defTabSz="457200" rtl="0" eaLnBrk="1" latinLnBrk="0" hangingPunct="1">
              <a:defRPr sz="18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609585"/>
            <a:fld id="{37FFF6BF-A8DF-4250-955E-8CA6640223DA}" type="datetime2">
              <a:rPr lang="da-DK" sz="1867">
                <a:solidFill>
                  <a:prstClr val="white"/>
                </a:solidFill>
                <a:latin typeface="Georgia" panose="02040502050405020303" pitchFamily="18" charset="0"/>
              </a:rPr>
              <a:pPr defTabSz="609585"/>
              <a:t>26. april 2023</a:t>
            </a:fld>
            <a:endParaRPr lang="da-DK" sz="1867" dirty="0">
              <a:solidFill>
                <a:prstClr val="white"/>
              </a:solidFill>
              <a:latin typeface="Georgia" panose="02040502050405020303" pitchFamily="18" charset="0"/>
            </a:endParaRPr>
          </a:p>
        </p:txBody>
      </p:sp>
      <p:sp>
        <p:nvSpPr>
          <p:cNvPr id="5" name="bmkAD2Name"/>
          <p:cNvSpPr txBox="1"/>
          <p:nvPr/>
        </p:nvSpPr>
        <p:spPr>
          <a:xfrm>
            <a:off x="1011239" y="5903498"/>
            <a:ext cx="7680000" cy="287323"/>
          </a:xfrm>
          <a:prstGeom prst="rect">
            <a:avLst/>
          </a:prstGeom>
          <a:noFill/>
        </p:spPr>
        <p:txBody>
          <a:bodyPr wrap="square" lIns="0" tIns="0" rIns="0" bIns="0" rtlCol="0">
            <a:spAutoFit/>
          </a:bodyPr>
          <a:lstStyle/>
          <a:p>
            <a:pPr defTabSz="609585"/>
            <a:r>
              <a:rPr lang="da-DK" sz="1867" dirty="0">
                <a:solidFill>
                  <a:prstClr val="white"/>
                </a:solidFill>
                <a:latin typeface="Georgia" panose="02040502050405020303" pitchFamily="18" charset="0"/>
                <a:cs typeface="Arial" pitchFamily="34" charset="0"/>
              </a:rPr>
              <a:t>Grete Brorholt</a:t>
            </a:r>
          </a:p>
        </p:txBody>
      </p:sp>
      <p:pic>
        <p:nvPicPr>
          <p:cNvPr id="7" name="Picture 9">
            <a:extLst>
              <a:ext uri="{FF2B5EF4-FFF2-40B4-BE49-F238E27FC236}">
                <a16:creationId xmlns:a16="http://schemas.microsoft.com/office/drawing/2014/main" id="{F84FF785-8499-42EC-8A55-1FB1CD8685D3}"/>
              </a:ext>
              <a:ext uri="{C183D7F6-B498-43B3-948B-1728B52AA6E4}">
                <adec:decorative xmlns:adec="http://schemas.microsoft.com/office/drawing/2017/decorative" val="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tretch>
            <a:fillRect/>
          </a:stretch>
        </p:blipFill>
        <p:spPr bwMode="auto">
          <a:xfrm>
            <a:off x="10738923" y="6084589"/>
            <a:ext cx="971871" cy="347915"/>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283997824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ladsholder til tekst 2"/>
          <p:cNvSpPr>
            <a:spLocks noGrp="1"/>
          </p:cNvSpPr>
          <p:nvPr>
            <p:ph type="body" sz="quarter" idx="11"/>
          </p:nvPr>
        </p:nvSpPr>
        <p:spPr>
          <a:xfrm>
            <a:off x="671398" y="692696"/>
            <a:ext cx="6144684" cy="5520613"/>
          </a:xfrm>
          <a:ln>
            <a:solidFill>
              <a:schemeClr val="accent6">
                <a:lumMod val="50000"/>
              </a:schemeClr>
            </a:solidFill>
          </a:ln>
        </p:spPr>
        <p:txBody>
          <a:bodyPr/>
          <a:lstStyle/>
          <a:p>
            <a:pPr marL="380990" indent="-380990">
              <a:buFont typeface="Arial" panose="020B0604020202020204" pitchFamily="34" charset="0"/>
              <a:buChar char="•"/>
            </a:pPr>
            <a:endParaRPr lang="da-DK" sz="1867" dirty="0"/>
          </a:p>
          <a:p>
            <a:pPr marL="380990" indent="-380990">
              <a:buFont typeface="Arial" panose="020B0604020202020204" pitchFamily="34" charset="0"/>
              <a:buChar char="•"/>
            </a:pPr>
            <a:r>
              <a:rPr lang="da-DK" sz="1867" dirty="0"/>
              <a:t>Københavns Professionshøjskole (KP) d.1.11.2018</a:t>
            </a:r>
          </a:p>
          <a:p>
            <a:pPr marL="380990" indent="-380990">
              <a:buFont typeface="Arial" panose="020B0604020202020204" pitchFamily="34" charset="0"/>
              <a:buChar char="•"/>
            </a:pPr>
            <a:r>
              <a:rPr lang="da-DK" sz="1867" dirty="0"/>
              <a:t>Antropolog og ph.d. i antropologi</a:t>
            </a:r>
          </a:p>
          <a:p>
            <a:pPr marL="380990" indent="-380990">
              <a:buFont typeface="Arial" panose="020B0604020202020204" pitchFamily="34" charset="0"/>
              <a:buChar char="•"/>
            </a:pPr>
            <a:r>
              <a:rPr lang="da-DK" sz="1867" dirty="0"/>
              <a:t>Senioranalytiker i Vive, udviklingskonsulent på </a:t>
            </a:r>
            <a:r>
              <a:rPr lang="da-DK" sz="1867" dirty="0" err="1"/>
              <a:t>HvH</a:t>
            </a:r>
            <a:r>
              <a:rPr lang="da-DK" sz="1867" dirty="0"/>
              <a:t>, Projektleder og underviser KU og DPU, AU</a:t>
            </a:r>
          </a:p>
          <a:p>
            <a:pPr marL="380990" indent="-380990">
              <a:buFont typeface="Arial" panose="020B0604020202020204" pitchFamily="34" charset="0"/>
              <a:buChar char="•"/>
            </a:pPr>
            <a:endParaRPr lang="da-DK" sz="1867" dirty="0"/>
          </a:p>
          <a:p>
            <a:pPr marL="380990" indent="-380990">
              <a:buFont typeface="Arial" panose="020B0604020202020204" pitchFamily="34" charset="0"/>
              <a:buChar char="•"/>
            </a:pPr>
            <a:r>
              <a:rPr lang="da-DK" sz="1867" dirty="0"/>
              <a:t>Borger- og patientinddragelse, </a:t>
            </a:r>
          </a:p>
          <a:p>
            <a:pPr marL="380990" indent="-380990">
              <a:buFont typeface="Arial" panose="020B0604020202020204" pitchFamily="34" charset="0"/>
              <a:buChar char="•"/>
            </a:pPr>
            <a:r>
              <a:rPr lang="da-DK" sz="1867" dirty="0"/>
              <a:t>Omsorg </a:t>
            </a:r>
          </a:p>
          <a:p>
            <a:pPr marL="380990" indent="-380990">
              <a:buFont typeface="Arial" panose="020B0604020202020204" pitchFamily="34" charset="0"/>
              <a:buChar char="•"/>
            </a:pPr>
            <a:r>
              <a:rPr lang="da-DK" sz="1867" dirty="0"/>
              <a:t>Kvalitativ metode </a:t>
            </a:r>
          </a:p>
          <a:p>
            <a:pPr marL="380990" indent="-380990">
              <a:buFont typeface="Arial" panose="020B0604020202020204" pitchFamily="34" charset="0"/>
              <a:buChar char="•"/>
            </a:pPr>
            <a:r>
              <a:rPr lang="da-DK" sz="1867" dirty="0"/>
              <a:t>Care </a:t>
            </a:r>
            <a:r>
              <a:rPr lang="da-DK" sz="1867" dirty="0" err="1"/>
              <a:t>crisis</a:t>
            </a:r>
            <a:endParaRPr lang="da-DK" sz="1867" dirty="0"/>
          </a:p>
          <a:p>
            <a:endParaRPr lang="da-DK" dirty="0"/>
          </a:p>
        </p:txBody>
      </p:sp>
      <p:sp>
        <p:nvSpPr>
          <p:cNvPr id="4" name="Pladsholder til dato 3"/>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pic>
        <p:nvPicPr>
          <p:cNvPr id="6" name="Billede 5">
            <a:extLst>
              <a:ext uri="{FF2B5EF4-FFF2-40B4-BE49-F238E27FC236}">
                <a16:creationId xmlns:a16="http://schemas.microsoft.com/office/drawing/2014/main" id="{65AB3480-B67F-48C0-B71B-0E56C4C9202F}"/>
              </a:ext>
            </a:extLst>
          </p:cNvPr>
          <p:cNvPicPr>
            <a:picLocks noChangeAspect="1"/>
          </p:cNvPicPr>
          <p:nvPr/>
        </p:nvPicPr>
        <p:blipFill>
          <a:blip r:embed="rId2"/>
          <a:stretch>
            <a:fillRect/>
          </a:stretch>
        </p:blipFill>
        <p:spPr>
          <a:xfrm>
            <a:off x="7008103" y="-42187"/>
            <a:ext cx="5183899" cy="6900187"/>
          </a:xfrm>
          <a:prstGeom prst="rect">
            <a:avLst/>
          </a:prstGeom>
        </p:spPr>
      </p:pic>
    </p:spTree>
    <p:extLst>
      <p:ext uri="{BB962C8B-B14F-4D97-AF65-F5344CB8AC3E}">
        <p14:creationId xmlns:p14="http://schemas.microsoft.com/office/powerpoint/2010/main" val="147428160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050AB04D-264A-DD43-5604-C210D6F94448}"/>
              </a:ext>
            </a:extLst>
          </p:cNvPr>
          <p:cNvSpPr>
            <a:spLocks noGrp="1"/>
          </p:cNvSpPr>
          <p:nvPr>
            <p:ph type="title"/>
          </p:nvPr>
        </p:nvSpPr>
        <p:spPr>
          <a:xfrm>
            <a:off x="1017601" y="773531"/>
            <a:ext cx="6519057" cy="2895496"/>
          </a:xfrm>
        </p:spPr>
        <p:txBody>
          <a:bodyPr/>
          <a:lstStyle/>
          <a:p>
            <a:r>
              <a:rPr lang="en-US" dirty="0" err="1"/>
              <a:t>Formål</a:t>
            </a:r>
            <a:r>
              <a:rPr lang="en-US" dirty="0"/>
              <a:t>: </a:t>
            </a:r>
            <a:br>
              <a:rPr lang="en-US" dirty="0"/>
            </a:br>
            <a:r>
              <a:rPr lang="en-US" sz="3733" dirty="0"/>
              <a:t>At </a:t>
            </a:r>
            <a:r>
              <a:rPr lang="en-US" sz="3733" dirty="0" err="1"/>
              <a:t>tegne</a:t>
            </a:r>
            <a:r>
              <a:rPr lang="en-US" sz="3733" dirty="0"/>
              <a:t> et </a:t>
            </a:r>
            <a:r>
              <a:rPr lang="en-US" sz="3733" dirty="0" err="1"/>
              <a:t>landkort</a:t>
            </a:r>
            <a:r>
              <a:rPr lang="en-US" sz="3733" dirty="0"/>
              <a:t> over </a:t>
            </a:r>
            <a:r>
              <a:rPr lang="en-US" sz="3733" dirty="0" err="1"/>
              <a:t>sygeplejerske</a:t>
            </a:r>
            <a:r>
              <a:rPr lang="en-US" sz="3733" dirty="0"/>
              <a:t>- og </a:t>
            </a:r>
            <a:r>
              <a:rPr lang="en-US" sz="3733" dirty="0" err="1"/>
              <a:t>sygeplejeforskning</a:t>
            </a:r>
            <a:endParaRPr lang="en-US" sz="3733" dirty="0"/>
          </a:p>
        </p:txBody>
      </p:sp>
      <p:sp>
        <p:nvSpPr>
          <p:cNvPr id="14" name="Text Placeholder 2">
            <a:extLst>
              <a:ext uri="{FF2B5EF4-FFF2-40B4-BE49-F238E27FC236}">
                <a16:creationId xmlns:a16="http://schemas.microsoft.com/office/drawing/2014/main" id="{4FB2DE93-9ACB-0128-B194-CAF4BE500368}"/>
              </a:ext>
            </a:extLst>
          </p:cNvPr>
          <p:cNvSpPr>
            <a:spLocks noGrp="1"/>
          </p:cNvSpPr>
          <p:nvPr>
            <p:ph type="body" sz="quarter" idx="11"/>
          </p:nvPr>
        </p:nvSpPr>
        <p:spPr>
          <a:xfrm>
            <a:off x="1103446" y="3429000"/>
            <a:ext cx="5520613" cy="2496277"/>
          </a:xfrm>
        </p:spPr>
        <p:txBody>
          <a:bodyPr/>
          <a:lstStyle/>
          <a:p>
            <a:r>
              <a:rPr lang="en-US" sz="3733" b="1" dirty="0">
                <a:solidFill>
                  <a:schemeClr val="accent6">
                    <a:lumMod val="75000"/>
                  </a:schemeClr>
                </a:solidFill>
              </a:rPr>
              <a:t>At give </a:t>
            </a:r>
            <a:r>
              <a:rPr lang="en-US" sz="3733" b="1" dirty="0" err="1">
                <a:solidFill>
                  <a:schemeClr val="accent6">
                    <a:lumMod val="75000"/>
                  </a:schemeClr>
                </a:solidFill>
              </a:rPr>
              <a:t>eksempler</a:t>
            </a:r>
            <a:r>
              <a:rPr lang="en-US" sz="3733" b="1" dirty="0">
                <a:solidFill>
                  <a:schemeClr val="accent6">
                    <a:lumMod val="75000"/>
                  </a:schemeClr>
                </a:solidFill>
              </a:rPr>
              <a:t> </a:t>
            </a:r>
            <a:r>
              <a:rPr lang="en-US" sz="3733" b="1" dirty="0" err="1">
                <a:solidFill>
                  <a:schemeClr val="accent6">
                    <a:lumMod val="75000"/>
                  </a:schemeClr>
                </a:solidFill>
              </a:rPr>
              <a:t>på</a:t>
            </a:r>
            <a:r>
              <a:rPr lang="en-US" sz="3733" b="1" dirty="0">
                <a:solidFill>
                  <a:schemeClr val="accent6">
                    <a:lumMod val="75000"/>
                  </a:schemeClr>
                </a:solidFill>
              </a:rPr>
              <a:t> </a:t>
            </a:r>
            <a:r>
              <a:rPr lang="en-US" sz="3733" b="1" dirty="0" err="1">
                <a:solidFill>
                  <a:schemeClr val="accent6">
                    <a:lumMod val="75000"/>
                  </a:schemeClr>
                </a:solidFill>
              </a:rPr>
              <a:t>praksisrelevant</a:t>
            </a:r>
            <a:r>
              <a:rPr lang="en-US" sz="3733" b="1" dirty="0">
                <a:solidFill>
                  <a:schemeClr val="accent6">
                    <a:lumMod val="75000"/>
                  </a:schemeClr>
                </a:solidFill>
              </a:rPr>
              <a:t> og </a:t>
            </a:r>
            <a:r>
              <a:rPr lang="en-US" sz="3733" b="1" dirty="0" err="1">
                <a:solidFill>
                  <a:schemeClr val="accent6">
                    <a:lumMod val="75000"/>
                  </a:schemeClr>
                </a:solidFill>
              </a:rPr>
              <a:t>anvendt</a:t>
            </a:r>
            <a:r>
              <a:rPr lang="en-US" sz="3733" b="1" dirty="0">
                <a:solidFill>
                  <a:schemeClr val="accent6">
                    <a:lumMod val="75000"/>
                  </a:schemeClr>
                </a:solidFill>
              </a:rPr>
              <a:t> </a:t>
            </a:r>
            <a:r>
              <a:rPr lang="en-US" sz="3733" b="1" dirty="0" err="1">
                <a:solidFill>
                  <a:schemeClr val="accent6">
                    <a:lumMod val="75000"/>
                  </a:schemeClr>
                </a:solidFill>
              </a:rPr>
              <a:t>forskning</a:t>
            </a:r>
            <a:r>
              <a:rPr lang="en-US" sz="3733" b="1" dirty="0">
                <a:solidFill>
                  <a:schemeClr val="accent6">
                    <a:lumMod val="75000"/>
                  </a:schemeClr>
                </a:solidFill>
              </a:rPr>
              <a:t> af </a:t>
            </a:r>
            <a:r>
              <a:rPr lang="en-US" sz="3733" b="1" dirty="0" err="1">
                <a:solidFill>
                  <a:schemeClr val="accent6">
                    <a:lumMod val="75000"/>
                  </a:schemeClr>
                </a:solidFill>
              </a:rPr>
              <a:t>høj</a:t>
            </a:r>
            <a:r>
              <a:rPr lang="en-US" sz="3733" b="1" dirty="0">
                <a:solidFill>
                  <a:schemeClr val="accent6">
                    <a:lumMod val="75000"/>
                  </a:schemeClr>
                </a:solidFill>
              </a:rPr>
              <a:t> </a:t>
            </a:r>
            <a:r>
              <a:rPr lang="en-US" sz="3733" b="1" dirty="0" err="1">
                <a:solidFill>
                  <a:schemeClr val="accent6">
                    <a:lumMod val="75000"/>
                  </a:schemeClr>
                </a:solidFill>
              </a:rPr>
              <a:t>kvalitet</a:t>
            </a:r>
            <a:r>
              <a:rPr lang="en-US" sz="3733" b="1" dirty="0">
                <a:solidFill>
                  <a:schemeClr val="accent6">
                    <a:lumMod val="75000"/>
                  </a:schemeClr>
                </a:solidFill>
              </a:rPr>
              <a:t> </a:t>
            </a:r>
            <a:r>
              <a:rPr lang="en-US" sz="1867" b="1" dirty="0">
                <a:solidFill>
                  <a:schemeClr val="accent6">
                    <a:lumMod val="75000"/>
                  </a:schemeClr>
                </a:solidFill>
              </a:rPr>
              <a:t>– </a:t>
            </a:r>
            <a:r>
              <a:rPr lang="en-US" sz="1867" b="1" dirty="0" err="1">
                <a:solidFill>
                  <a:schemeClr val="accent6">
                    <a:lumMod val="75000"/>
                  </a:schemeClr>
                </a:solidFill>
              </a:rPr>
              <a:t>konstruktiv</a:t>
            </a:r>
            <a:r>
              <a:rPr lang="en-US" sz="1867" b="1" dirty="0">
                <a:solidFill>
                  <a:schemeClr val="accent6">
                    <a:lumMod val="75000"/>
                  </a:schemeClr>
                </a:solidFill>
              </a:rPr>
              <a:t> og </a:t>
            </a:r>
            <a:r>
              <a:rPr lang="en-US" sz="1867" b="1" dirty="0" err="1">
                <a:solidFill>
                  <a:schemeClr val="accent6">
                    <a:lumMod val="75000"/>
                  </a:schemeClr>
                </a:solidFill>
              </a:rPr>
              <a:t>fremadrettet</a:t>
            </a:r>
            <a:endParaRPr lang="en-US" sz="1867" b="1" dirty="0">
              <a:solidFill>
                <a:schemeClr val="accent6">
                  <a:lumMod val="75000"/>
                </a:schemeClr>
              </a:solidFill>
            </a:endParaRPr>
          </a:p>
        </p:txBody>
      </p:sp>
      <p:pic>
        <p:nvPicPr>
          <p:cNvPr id="4" name="Pladsholder til indhold 3" descr="Skattekort kontur">
            <a:extLst>
              <a:ext uri="{FF2B5EF4-FFF2-40B4-BE49-F238E27FC236}">
                <a16:creationId xmlns:a16="http://schemas.microsoft.com/office/drawing/2014/main" id="{14999AAD-BFC2-A5BC-06AC-93DBD0883A0A}"/>
              </a:ext>
            </a:extLst>
          </p:cNvPr>
          <p:cNvPicPr>
            <a:picLocks noGrp="1" noChangeAspect="1"/>
          </p:cNvPicPr>
          <p:nvPr>
            <p:ph type="pic" sz="quarter" idx="13"/>
          </p:nvPr>
        </p:nvPicPr>
        <p:blipFill rotWithShape="1">
          <a:blip r:embed="rId3">
            <a:extLst>
              <a:ext uri="{96DAC541-7B7A-43D3-8B79-37D633B846F1}">
                <asvg:svgBlip xmlns:asvg="http://schemas.microsoft.com/office/drawing/2016/SVG/main" r:embed="rId4"/>
              </a:ext>
            </a:extLst>
          </a:blip>
          <a:stretch/>
        </p:blipFill>
        <p:spPr>
          <a:xfrm rot="799935">
            <a:off x="6732547" y="2572030"/>
            <a:ext cx="5310904" cy="4059767"/>
          </a:xfrm>
        </p:spPr>
      </p:pic>
      <p:sp>
        <p:nvSpPr>
          <p:cNvPr id="6" name="Pladsholder til dato 2"/>
          <p:cNvSpPr>
            <a:spLocks noGrp="1"/>
          </p:cNvSpPr>
          <p:nvPr>
            <p:ph type="dt" sz="half" idx="2"/>
          </p:nvPr>
        </p:nvSpPr>
        <p:spPr>
          <a:xfrm>
            <a:off x="4416509" y="6367370"/>
            <a:ext cx="3407683" cy="184665"/>
          </a:xfrm>
        </p:spPr>
        <p:txBody>
          <a:bodyPr>
            <a:normAutofit/>
          </a:bodyPr>
          <a:lstStyle/>
          <a:p>
            <a:pPr defTabSz="609585">
              <a:spcAft>
                <a:spcPts val="800"/>
              </a:spcAft>
            </a:pPr>
            <a:fld id="{4255902C-8C1A-4DAD-A8E7-D33067E00D87}" type="datetime2">
              <a:rPr lang="da-DK">
                <a:solidFill>
                  <a:prstClr val="black"/>
                </a:solidFill>
              </a:rPr>
              <a:pPr defTabSz="609585">
                <a:spcAft>
                  <a:spcPts val="800"/>
                </a:spcAft>
              </a:pPr>
              <a:t>26. april 2023</a:t>
            </a:fld>
            <a:endParaRPr lang="en-GB">
              <a:solidFill>
                <a:prstClr val="black"/>
              </a:solidFill>
            </a:endParaRPr>
          </a:p>
        </p:txBody>
      </p:sp>
    </p:spTree>
    <p:custDataLst>
      <p:tags r:id="rId1"/>
    </p:custDataLst>
    <p:extLst>
      <p:ext uri="{BB962C8B-B14F-4D97-AF65-F5344CB8AC3E}">
        <p14:creationId xmlns:p14="http://schemas.microsoft.com/office/powerpoint/2010/main" val="403334463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6"/>
          <p:cNvSpPr>
            <a:spLocks noGrp="1"/>
          </p:cNvSpPr>
          <p:nvPr>
            <p:ph type="title"/>
          </p:nvPr>
        </p:nvSpPr>
        <p:spPr/>
        <p:txBody>
          <a:bodyPr/>
          <a:lstStyle/>
          <a:p>
            <a:r>
              <a:rPr lang="da-DK" dirty="0"/>
              <a:t>3 spørgsmål</a:t>
            </a:r>
          </a:p>
        </p:txBody>
      </p:sp>
      <p:sp>
        <p:nvSpPr>
          <p:cNvPr id="8" name="Pladsholder til tekst 7"/>
          <p:cNvSpPr>
            <a:spLocks noGrp="1"/>
          </p:cNvSpPr>
          <p:nvPr>
            <p:ph type="body" sz="quarter" idx="11"/>
          </p:nvPr>
        </p:nvSpPr>
        <p:spPr>
          <a:xfrm>
            <a:off x="1018118" y="1652803"/>
            <a:ext cx="9984316" cy="4225181"/>
          </a:xfrm>
        </p:spPr>
        <p:txBody>
          <a:bodyPr/>
          <a:lstStyle/>
          <a:p>
            <a:pPr marL="457189" indent="-457189">
              <a:buAutoNum type="arabicParenR"/>
            </a:pPr>
            <a:r>
              <a:rPr lang="da-DK" sz="2400" dirty="0"/>
              <a:t>Hvad forskes der i på professionshøjskolernes sygeplejerskeuddannelser </a:t>
            </a:r>
            <a:r>
              <a:rPr lang="da-DK" sz="2400" b="1" dirty="0"/>
              <a:t>(sygeplejeforskning)?</a:t>
            </a:r>
          </a:p>
          <a:p>
            <a:pPr marL="457189" indent="-457189">
              <a:buAutoNum type="arabicParenR"/>
            </a:pPr>
            <a:endParaRPr lang="da-DK" sz="2400" dirty="0"/>
          </a:p>
          <a:p>
            <a:r>
              <a:rPr lang="da-DK" sz="2400" dirty="0"/>
              <a:t>2) Hvordan binder professionshøjskolerne </a:t>
            </a:r>
            <a:r>
              <a:rPr lang="da-DK" sz="2400" b="1" dirty="0"/>
              <a:t>sygeplejeforskning</a:t>
            </a:r>
            <a:r>
              <a:rPr lang="da-DK" sz="2400" dirty="0"/>
              <a:t> og grunduddannelse og videreuddannelse og klinisk praksis sammen? </a:t>
            </a:r>
          </a:p>
          <a:p>
            <a:r>
              <a:rPr lang="da-DK" sz="2400" dirty="0"/>
              <a:t>- KP eksempler og resultater</a:t>
            </a:r>
          </a:p>
          <a:p>
            <a:endParaRPr lang="da-DK" sz="2400" dirty="0"/>
          </a:p>
          <a:p>
            <a:r>
              <a:rPr lang="da-DK" sz="2400" dirty="0"/>
              <a:t>3) Hvad ved vi om uddannelsesforskning vedr. uddannelse og professionen sygeplejerske </a:t>
            </a:r>
            <a:r>
              <a:rPr lang="da-DK" sz="2400" b="1" dirty="0"/>
              <a:t>(sygeplejerskeforskning)? </a:t>
            </a:r>
          </a:p>
        </p:txBody>
      </p:sp>
      <p:sp>
        <p:nvSpPr>
          <p:cNvPr id="5" name="Pladsholder til dato 2"/>
          <p:cNvSpPr>
            <a:spLocks noGrp="1"/>
          </p:cNvSpPr>
          <p:nvPr>
            <p:ph type="dt" sz="half" idx="2"/>
          </p:nvPr>
        </p:nvSpPr>
        <p:spPr/>
        <p:txBody>
          <a:bodyPr/>
          <a:lstStyle/>
          <a:p>
            <a:pPr defTabSz="609585"/>
            <a:fld id="{4255902C-8C1A-4DAD-A8E7-D33067E00D87}" type="datetime2">
              <a:rPr lang="da-DK">
                <a:solidFill>
                  <a:prstClr val="black"/>
                </a:solidFill>
              </a:rPr>
              <a:pPr defTabSz="609585"/>
              <a:t>26. april 2023</a:t>
            </a:fld>
            <a:endParaRPr lang="en-GB" dirty="0">
              <a:solidFill>
                <a:prstClr val="black"/>
              </a:solidFill>
            </a:endParaRPr>
          </a:p>
        </p:txBody>
      </p:sp>
    </p:spTree>
    <p:custDataLst>
      <p:tags r:id="rId1"/>
    </p:custDataLst>
    <p:extLst>
      <p:ext uri="{BB962C8B-B14F-4D97-AF65-F5344CB8AC3E}">
        <p14:creationId xmlns:p14="http://schemas.microsoft.com/office/powerpoint/2010/main" val="197395241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394048" y="884718"/>
            <a:ext cx="7430145" cy="1314909"/>
          </a:xfrm>
        </p:spPr>
        <p:txBody>
          <a:bodyPr/>
          <a:lstStyle/>
          <a:p>
            <a:r>
              <a:rPr lang="da-DK" sz="3733" dirty="0"/>
              <a:t>1)  Hvad forskes der i på professionshøjskolernes</a:t>
            </a:r>
            <a:br>
              <a:rPr lang="da-DK" sz="3733" dirty="0"/>
            </a:br>
            <a:r>
              <a:rPr lang="da-DK" sz="3733" i="1" dirty="0"/>
              <a:t>sygeplejerske</a:t>
            </a:r>
            <a:r>
              <a:rPr lang="da-DK" sz="3733" dirty="0"/>
              <a:t>uddannelser?</a:t>
            </a:r>
            <a:endParaRPr lang="da-DK" dirty="0"/>
          </a:p>
        </p:txBody>
      </p:sp>
      <p:sp>
        <p:nvSpPr>
          <p:cNvPr id="6" name="Pladsholder til tekst 5"/>
          <p:cNvSpPr>
            <a:spLocks noGrp="1"/>
          </p:cNvSpPr>
          <p:nvPr>
            <p:ph type="body" sz="quarter" idx="13"/>
          </p:nvPr>
        </p:nvSpPr>
        <p:spPr>
          <a:xfrm>
            <a:off x="8544273" y="164638"/>
            <a:ext cx="3253681" cy="6387397"/>
          </a:xfrm>
        </p:spPr>
        <p:txBody>
          <a:bodyPr/>
          <a:lstStyle/>
          <a:p>
            <a:pPr>
              <a:buClr>
                <a:schemeClr val="bg1"/>
              </a:buClr>
            </a:pPr>
            <a:r>
              <a:rPr lang="da-DK" dirty="0"/>
              <a:t>7 + 2 </a:t>
            </a:r>
            <a:r>
              <a:rPr lang="da-DK" dirty="0" err="1"/>
              <a:t>Professionshøjskoler</a:t>
            </a:r>
            <a:r>
              <a:rPr lang="da-DK" dirty="0"/>
              <a:t>: </a:t>
            </a:r>
          </a:p>
          <a:p>
            <a:pPr algn="l">
              <a:buClr>
                <a:schemeClr val="bg1"/>
              </a:buClr>
            </a:pPr>
            <a:endParaRPr lang="da-DK" sz="1867" dirty="0"/>
          </a:p>
          <a:p>
            <a:pPr algn="l">
              <a:buClr>
                <a:schemeClr val="bg1"/>
              </a:buClr>
            </a:pPr>
            <a:r>
              <a:rPr lang="da-DK" sz="1867" dirty="0"/>
              <a:t>Københavns Professionshøjskole</a:t>
            </a:r>
          </a:p>
          <a:p>
            <a:pPr marL="380990" indent="-380990" algn="l">
              <a:buClr>
                <a:schemeClr val="bg1"/>
              </a:buClr>
              <a:buFont typeface="Arial" panose="020B0604020202020204" pitchFamily="34" charset="0"/>
              <a:buChar char="•"/>
            </a:pPr>
            <a:r>
              <a:rPr lang="da-DK" sz="1867" dirty="0"/>
              <a:t>BH SUND</a:t>
            </a:r>
          </a:p>
          <a:p>
            <a:pPr marL="380990" indent="-380990" algn="l">
              <a:buClr>
                <a:schemeClr val="bg1"/>
              </a:buClr>
              <a:buFont typeface="Arial" panose="020B0604020202020204" pitchFamily="34" charset="0"/>
              <a:buChar char="•"/>
            </a:pPr>
            <a:r>
              <a:rPr lang="da-DK" sz="1867" dirty="0"/>
              <a:t>Diakonissestiftelsen</a:t>
            </a:r>
          </a:p>
          <a:p>
            <a:pPr algn="l">
              <a:buClr>
                <a:schemeClr val="bg1"/>
              </a:buClr>
            </a:pPr>
            <a:r>
              <a:rPr lang="da-DK" sz="1867" dirty="0" err="1"/>
              <a:t>Professionshøjskolen</a:t>
            </a:r>
            <a:r>
              <a:rPr lang="da-DK" sz="1867" dirty="0"/>
              <a:t> Absalon</a:t>
            </a:r>
          </a:p>
          <a:p>
            <a:pPr algn="l">
              <a:buClr>
                <a:schemeClr val="bg1"/>
              </a:buClr>
            </a:pPr>
            <a:r>
              <a:rPr lang="da-DK" sz="1867" dirty="0" err="1"/>
              <a:t>Professionshøjskolen</a:t>
            </a:r>
            <a:r>
              <a:rPr lang="da-DK" sz="1867" dirty="0"/>
              <a:t> UCN, </a:t>
            </a:r>
          </a:p>
          <a:p>
            <a:pPr algn="l">
              <a:buClr>
                <a:schemeClr val="bg1"/>
              </a:buClr>
            </a:pPr>
            <a:r>
              <a:rPr lang="da-DK" sz="1867" dirty="0"/>
              <a:t>UCL Erhvervsakademi og Professionshøjskole</a:t>
            </a:r>
          </a:p>
          <a:p>
            <a:pPr algn="l">
              <a:buClr>
                <a:schemeClr val="bg1"/>
              </a:buClr>
            </a:pPr>
            <a:r>
              <a:rPr lang="da-DK" sz="1867" dirty="0"/>
              <a:t>VIA University College </a:t>
            </a:r>
          </a:p>
          <a:p>
            <a:pPr algn="l">
              <a:buClr>
                <a:schemeClr val="bg1"/>
              </a:buClr>
            </a:pPr>
            <a:r>
              <a:rPr lang="da-DK" sz="1867" dirty="0"/>
              <a:t>UC SYD</a:t>
            </a:r>
          </a:p>
          <a:p>
            <a:pPr algn="l">
              <a:buClr>
                <a:schemeClr val="bg1"/>
              </a:buClr>
            </a:pPr>
            <a:r>
              <a:rPr lang="da-DK" sz="1867" dirty="0"/>
              <a:t>Danmarks Medie- og Journalisthøjskole</a:t>
            </a:r>
          </a:p>
        </p:txBody>
      </p:sp>
      <p:sp>
        <p:nvSpPr>
          <p:cNvPr id="3" name="Pladsholder til dato 2"/>
          <p:cNvSpPr>
            <a:spLocks noGrp="1"/>
          </p:cNvSpPr>
          <p:nvPr>
            <p:ph type="dt" sz="half" idx="2"/>
          </p:nvPr>
        </p:nvSpPr>
        <p:spPr/>
        <p:txBody>
          <a:bodyPr/>
          <a:lstStyle/>
          <a:p>
            <a:pPr defTabSz="609585"/>
            <a:fld id="{4255902C-8C1A-4DAD-A8E7-D33067E00D87}" type="datetime2">
              <a:rPr lang="da-DK">
                <a:solidFill>
                  <a:prstClr val="black"/>
                </a:solidFill>
              </a:rPr>
              <a:pPr defTabSz="609585"/>
              <a:t>26. april 2023</a:t>
            </a:fld>
            <a:endParaRPr lang="en-GB" dirty="0">
              <a:solidFill>
                <a:prstClr val="black"/>
              </a:solidFill>
            </a:endParaRPr>
          </a:p>
        </p:txBody>
      </p:sp>
    </p:spTree>
    <p:custDataLst>
      <p:tags r:id="rId1"/>
    </p:custDataLst>
    <p:extLst>
      <p:ext uri="{BB962C8B-B14F-4D97-AF65-F5344CB8AC3E}">
        <p14:creationId xmlns:p14="http://schemas.microsoft.com/office/powerpoint/2010/main" val="111302645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5AB64E4-9245-D69E-AA4A-2D132338BF49}"/>
              </a:ext>
            </a:extLst>
          </p:cNvPr>
          <p:cNvSpPr>
            <a:spLocks noGrp="1"/>
          </p:cNvSpPr>
          <p:nvPr>
            <p:ph type="title"/>
          </p:nvPr>
        </p:nvSpPr>
        <p:spPr>
          <a:xfrm>
            <a:off x="482025" y="643148"/>
            <a:ext cx="6519057" cy="1314909"/>
          </a:xfrm>
        </p:spPr>
        <p:txBody>
          <a:bodyPr/>
          <a:lstStyle/>
          <a:p>
            <a:r>
              <a:rPr lang="da-DK" dirty="0"/>
              <a:t>Forskel på sygepleje og sygeplejerske -forskning</a:t>
            </a:r>
          </a:p>
        </p:txBody>
      </p:sp>
      <p:sp>
        <p:nvSpPr>
          <p:cNvPr id="3" name="Pladsholder til tekst 2">
            <a:extLst>
              <a:ext uri="{FF2B5EF4-FFF2-40B4-BE49-F238E27FC236}">
                <a16:creationId xmlns:a16="http://schemas.microsoft.com/office/drawing/2014/main" id="{398D011F-184C-820C-A60F-CF3187BA5049}"/>
              </a:ext>
            </a:extLst>
          </p:cNvPr>
          <p:cNvSpPr>
            <a:spLocks noGrp="1"/>
          </p:cNvSpPr>
          <p:nvPr>
            <p:ph type="body" sz="quarter" idx="11"/>
          </p:nvPr>
        </p:nvSpPr>
        <p:spPr>
          <a:xfrm>
            <a:off x="479375" y="2421467"/>
            <a:ext cx="3696412" cy="3456517"/>
          </a:xfrm>
        </p:spPr>
        <p:txBody>
          <a:bodyPr/>
          <a:lstStyle/>
          <a:p>
            <a:r>
              <a:rPr lang="da-DK" b="1" dirty="0"/>
              <a:t>Sygepleje fx</a:t>
            </a:r>
          </a:p>
          <a:p>
            <a:r>
              <a:rPr lang="da-DK" dirty="0"/>
              <a:t>Fundamentals of Care (</a:t>
            </a:r>
            <a:r>
              <a:rPr lang="da-DK" dirty="0" err="1"/>
              <a:t>FoC</a:t>
            </a:r>
            <a:r>
              <a:rPr lang="da-DK" dirty="0"/>
              <a:t>)</a:t>
            </a:r>
          </a:p>
          <a:p>
            <a:r>
              <a:rPr lang="da-DK" dirty="0"/>
              <a:t>Familiebaseret tilgang</a:t>
            </a:r>
          </a:p>
          <a:p>
            <a:r>
              <a:rPr lang="da-DK" dirty="0"/>
              <a:t>Patient </a:t>
            </a:r>
            <a:r>
              <a:rPr lang="da-DK" dirty="0" err="1"/>
              <a:t>Centered</a:t>
            </a:r>
            <a:r>
              <a:rPr lang="da-DK" dirty="0"/>
              <a:t> Care (PCC)</a:t>
            </a:r>
          </a:p>
          <a:p>
            <a:r>
              <a:rPr lang="da-DK" dirty="0"/>
              <a:t>Klinisk sygepleje</a:t>
            </a:r>
          </a:p>
          <a:p>
            <a:r>
              <a:rPr lang="da-DK" dirty="0"/>
              <a:t>Kommunikation</a:t>
            </a:r>
          </a:p>
          <a:p>
            <a:r>
              <a:rPr lang="da-DK" dirty="0"/>
              <a:t>Kvalitet i opgaven</a:t>
            </a:r>
          </a:p>
          <a:p>
            <a:r>
              <a:rPr lang="da-DK" dirty="0"/>
              <a:t>Grundliggende teoriudvikling</a:t>
            </a:r>
          </a:p>
          <a:p>
            <a:endParaRPr lang="da-DK" dirty="0"/>
          </a:p>
        </p:txBody>
      </p:sp>
      <p:sp>
        <p:nvSpPr>
          <p:cNvPr id="4" name="Pladsholder til tekst 3">
            <a:extLst>
              <a:ext uri="{FF2B5EF4-FFF2-40B4-BE49-F238E27FC236}">
                <a16:creationId xmlns:a16="http://schemas.microsoft.com/office/drawing/2014/main" id="{15BB3287-CD11-3867-CD09-E02FFDB969FD}"/>
              </a:ext>
            </a:extLst>
          </p:cNvPr>
          <p:cNvSpPr>
            <a:spLocks noGrp="1"/>
          </p:cNvSpPr>
          <p:nvPr>
            <p:ph type="body" sz="quarter" idx="12"/>
          </p:nvPr>
        </p:nvSpPr>
        <p:spPr>
          <a:xfrm>
            <a:off x="4608532" y="2421467"/>
            <a:ext cx="3551697" cy="3456517"/>
          </a:xfrm>
        </p:spPr>
        <p:txBody>
          <a:bodyPr/>
          <a:lstStyle/>
          <a:p>
            <a:r>
              <a:rPr lang="da-DK" b="1" dirty="0"/>
              <a:t>Sygeplejersker fx</a:t>
            </a:r>
          </a:p>
          <a:p>
            <a:r>
              <a:rPr lang="da-DK" dirty="0"/>
              <a:t>Identitet</a:t>
            </a:r>
          </a:p>
          <a:p>
            <a:r>
              <a:rPr lang="da-DK" dirty="0"/>
              <a:t>Arbejdsliv</a:t>
            </a:r>
          </a:p>
          <a:p>
            <a:r>
              <a:rPr lang="da-DK" dirty="0"/>
              <a:t>Uddannelse</a:t>
            </a:r>
          </a:p>
          <a:p>
            <a:r>
              <a:rPr lang="da-DK" dirty="0"/>
              <a:t>Fastholdelse</a:t>
            </a:r>
          </a:p>
          <a:p>
            <a:r>
              <a:rPr lang="da-DK" dirty="0"/>
              <a:t>Teori-praksis</a:t>
            </a:r>
          </a:p>
          <a:p>
            <a:r>
              <a:rPr lang="da-DK" dirty="0"/>
              <a:t>Livslang læring</a:t>
            </a:r>
          </a:p>
          <a:p>
            <a:r>
              <a:rPr lang="da-DK" dirty="0"/>
              <a:t>Grundliggende teoriudvikling</a:t>
            </a:r>
          </a:p>
          <a:p>
            <a:endParaRPr lang="da-DK" dirty="0"/>
          </a:p>
        </p:txBody>
      </p:sp>
      <p:sp>
        <p:nvSpPr>
          <p:cNvPr id="5" name="Pladsholder til tekst 4">
            <a:extLst>
              <a:ext uri="{FF2B5EF4-FFF2-40B4-BE49-F238E27FC236}">
                <a16:creationId xmlns:a16="http://schemas.microsoft.com/office/drawing/2014/main" id="{3ABE9B3C-79A4-4E8B-7868-CD32CAC927EF}"/>
              </a:ext>
            </a:extLst>
          </p:cNvPr>
          <p:cNvSpPr>
            <a:spLocks noGrp="1"/>
          </p:cNvSpPr>
          <p:nvPr>
            <p:ph type="body" sz="quarter" idx="13"/>
          </p:nvPr>
        </p:nvSpPr>
        <p:spPr/>
        <p:txBody>
          <a:bodyPr/>
          <a:lstStyle/>
          <a:p>
            <a:endParaRPr lang="da-DK"/>
          </a:p>
        </p:txBody>
      </p:sp>
      <p:sp>
        <p:nvSpPr>
          <p:cNvPr id="6" name="Pladsholder til dato 5">
            <a:extLst>
              <a:ext uri="{FF2B5EF4-FFF2-40B4-BE49-F238E27FC236}">
                <a16:creationId xmlns:a16="http://schemas.microsoft.com/office/drawing/2014/main" id="{CB0E23BC-0AA8-A5AB-FBA4-7BBA227FC2D5}"/>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spTree>
    <p:extLst>
      <p:ext uri="{BB962C8B-B14F-4D97-AF65-F5344CB8AC3E}">
        <p14:creationId xmlns:p14="http://schemas.microsoft.com/office/powerpoint/2010/main" val="58113208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Color Cover">
            <a:extLst>
              <a:ext uri="{FF2B5EF4-FFF2-40B4-BE49-F238E27FC236}">
                <a16:creationId xmlns:a16="http://schemas.microsoft.com/office/drawing/2014/main" id="{6BE11944-ED05-4FE9-9927-06C110BB3A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5" name="Group 11">
            <a:extLst>
              <a:ext uri="{FF2B5EF4-FFF2-40B4-BE49-F238E27FC236}">
                <a16:creationId xmlns:a16="http://schemas.microsoft.com/office/drawing/2014/main" id="{A2812508-238C-4BCD-BDD3-25C99C5CA23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3" name="Color">
              <a:extLst>
                <a:ext uri="{FF2B5EF4-FFF2-40B4-BE49-F238E27FC236}">
                  <a16:creationId xmlns:a16="http://schemas.microsoft.com/office/drawing/2014/main" id="{EA98B5EE-6906-45B1-8691-D06F06B6C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3CB4D77E-DA74-4797-88E4-C7D817D315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1309398-DCCC-35C4-0D19-ECFD1A2CE0EC}"/>
              </a:ext>
            </a:extLst>
          </p:cNvPr>
          <p:cNvSpPr>
            <a:spLocks noGrp="1"/>
          </p:cNvSpPr>
          <p:nvPr>
            <p:ph type="ctrTitle"/>
          </p:nvPr>
        </p:nvSpPr>
        <p:spPr>
          <a:xfrm>
            <a:off x="789708" y="1014574"/>
            <a:ext cx="9725730" cy="2226769"/>
          </a:xfrm>
        </p:spPr>
        <p:txBody>
          <a:bodyPr anchor="ctr">
            <a:normAutofit/>
          </a:bodyPr>
          <a:lstStyle/>
          <a:p>
            <a:pPr algn="l"/>
            <a:r>
              <a:rPr lang="da-DK" sz="48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Fremtidens fagprofessionelle – om mennesker og velfærdsteknologi</a:t>
            </a:r>
            <a:endParaRPr lang="da-DK" sz="4800" dirty="0">
              <a:solidFill>
                <a:schemeClr val="bg1"/>
              </a:solidFill>
            </a:endParaRPr>
          </a:p>
        </p:txBody>
      </p:sp>
      <p:sp>
        <p:nvSpPr>
          <p:cNvPr id="3" name="Undertitel 2">
            <a:extLst>
              <a:ext uri="{FF2B5EF4-FFF2-40B4-BE49-F238E27FC236}">
                <a16:creationId xmlns:a16="http://schemas.microsoft.com/office/drawing/2014/main" id="{0B04DF57-6361-5759-3548-E0B0EF427AA2}"/>
              </a:ext>
            </a:extLst>
          </p:cNvPr>
          <p:cNvSpPr>
            <a:spLocks noGrp="1"/>
          </p:cNvSpPr>
          <p:nvPr>
            <p:ph type="subTitle" idx="1"/>
          </p:nvPr>
        </p:nvSpPr>
        <p:spPr>
          <a:xfrm>
            <a:off x="789708" y="3547431"/>
            <a:ext cx="9725730" cy="2901495"/>
          </a:xfrm>
        </p:spPr>
        <p:txBody>
          <a:bodyPr anchor="ctr">
            <a:normAutofit/>
          </a:bodyPr>
          <a:lstStyle/>
          <a:p>
            <a:pPr algn="l"/>
            <a:r>
              <a:rPr lang="da-DK" sz="2400" dirty="0">
                <a:latin typeface="Calibri" panose="020F0502020204030204" pitchFamily="34" charset="0"/>
                <a:ea typeface="Calibri" panose="020F0502020204030204" pitchFamily="34" charset="0"/>
                <a:cs typeface="Times New Roman" panose="02020603050405020304" pitchFamily="18" charset="0"/>
              </a:rPr>
              <a:t>-et 3-årigt forskningsprojekt på Bornholm i samarbejde mellem Bornholms Sundheds- og Sygeplejeskole (Bhsund), Bornholms Hospital (</a:t>
            </a:r>
            <a:r>
              <a:rPr lang="da-DK" sz="2400" dirty="0" err="1">
                <a:latin typeface="Calibri" panose="020F0502020204030204" pitchFamily="34" charset="0"/>
                <a:ea typeface="Calibri" panose="020F0502020204030204" pitchFamily="34" charset="0"/>
                <a:cs typeface="Times New Roman" panose="02020603050405020304" pitchFamily="18" charset="0"/>
              </a:rPr>
              <a:t>BoH</a:t>
            </a:r>
            <a:r>
              <a:rPr lang="da-DK" sz="2400" dirty="0">
                <a:latin typeface="Calibri" panose="020F0502020204030204" pitchFamily="34" charset="0"/>
                <a:ea typeface="Calibri" panose="020F0502020204030204" pitchFamily="34" charset="0"/>
                <a:cs typeface="Times New Roman" panose="02020603050405020304" pitchFamily="18" charset="0"/>
              </a:rPr>
              <a:t>), Bispebjerg Hospital (BBH), Bornholms Regionskommune (BRK), Københavns Professionshøjskole (KP) og Videncenter for Velfærdsteknologi</a:t>
            </a:r>
          </a:p>
        </p:txBody>
      </p:sp>
      <p:pic>
        <p:nvPicPr>
          <p:cNvPr id="4" name="Billede 3" descr="Et billede, der indeholder tekst&#10;&#10;Automatisk genereret beskrivelse">
            <a:extLst>
              <a:ext uri="{FF2B5EF4-FFF2-40B4-BE49-F238E27FC236}">
                <a16:creationId xmlns:a16="http://schemas.microsoft.com/office/drawing/2014/main" id="{066937AA-D169-90A8-42C4-F22794E3681F}"/>
              </a:ext>
            </a:extLst>
          </p:cNvPr>
          <p:cNvPicPr>
            <a:picLocks noChangeAspect="1"/>
          </p:cNvPicPr>
          <p:nvPr/>
        </p:nvPicPr>
        <p:blipFill>
          <a:blip r:embed="rId3">
            <a:alphaModFix amt="70000"/>
          </a:blip>
          <a:stretch>
            <a:fillRect/>
          </a:stretch>
        </p:blipFill>
        <p:spPr>
          <a:xfrm>
            <a:off x="10336557" y="6015668"/>
            <a:ext cx="1784194" cy="836691"/>
          </a:xfrm>
          <a:prstGeom prst="rect">
            <a:avLst/>
          </a:prstGeom>
        </p:spPr>
      </p:pic>
      <p:sp>
        <p:nvSpPr>
          <p:cNvPr id="7" name="Tekstfelt 6">
            <a:extLst>
              <a:ext uri="{FF2B5EF4-FFF2-40B4-BE49-F238E27FC236}">
                <a16:creationId xmlns:a16="http://schemas.microsoft.com/office/drawing/2014/main" id="{5029240A-640D-D28D-BCC8-6E2D08DA1457}"/>
              </a:ext>
            </a:extLst>
          </p:cNvPr>
          <p:cNvSpPr txBox="1"/>
          <p:nvPr/>
        </p:nvSpPr>
        <p:spPr>
          <a:xfrm>
            <a:off x="3821878" y="6294884"/>
            <a:ext cx="4545195" cy="415498"/>
          </a:xfrm>
          <a:prstGeom prst="rect">
            <a:avLst/>
          </a:prstGeom>
          <a:noFill/>
        </p:spPr>
        <p:txBody>
          <a:bodyPr wrap="square" rtlCol="0">
            <a:spAutoFit/>
          </a:bodyPr>
          <a:lstStyle/>
          <a:p>
            <a:pPr algn="ctr"/>
            <a:r>
              <a:rPr lang="da-DK" sz="1050" i="1" dirty="0">
                <a:solidFill>
                  <a:schemeClr val="accent5">
                    <a:lumMod val="50000"/>
                  </a:schemeClr>
                </a:solidFill>
              </a:rPr>
              <a:t>Pernille Kofoed Nielsen</a:t>
            </a:r>
          </a:p>
          <a:p>
            <a:pPr algn="ctr"/>
            <a:r>
              <a:rPr lang="da-DK" sz="1050" i="1" dirty="0">
                <a:solidFill>
                  <a:schemeClr val="accent5">
                    <a:lumMod val="50000"/>
                  </a:schemeClr>
                </a:solidFill>
              </a:rPr>
              <a:t>Fagforskningsdag </a:t>
            </a:r>
            <a:r>
              <a:rPr lang="da-DK" sz="1050" i="1" dirty="0" err="1">
                <a:solidFill>
                  <a:schemeClr val="accent5">
                    <a:lumMod val="50000"/>
                  </a:schemeClr>
                </a:solidFill>
              </a:rPr>
              <a:t>Bhsund</a:t>
            </a:r>
            <a:r>
              <a:rPr lang="da-DK" sz="1050" i="1" dirty="0">
                <a:solidFill>
                  <a:schemeClr val="accent5">
                    <a:lumMod val="50000"/>
                  </a:schemeClr>
                </a:solidFill>
              </a:rPr>
              <a:t> 27.04.202</a:t>
            </a:r>
            <a:r>
              <a:rPr lang="da-DK" sz="1050" dirty="0">
                <a:solidFill>
                  <a:schemeClr val="accent5">
                    <a:lumMod val="50000"/>
                  </a:schemeClr>
                </a:solidFill>
              </a:rPr>
              <a:t>3</a:t>
            </a:r>
          </a:p>
        </p:txBody>
      </p:sp>
    </p:spTree>
    <p:extLst>
      <p:ext uri="{BB962C8B-B14F-4D97-AF65-F5344CB8AC3E}">
        <p14:creationId xmlns:p14="http://schemas.microsoft.com/office/powerpoint/2010/main" val="9707999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E70A97F-E034-B43F-C6D4-09B7AB1380C9}"/>
              </a:ext>
            </a:extLst>
          </p:cNvPr>
          <p:cNvSpPr>
            <a:spLocks noGrp="1"/>
          </p:cNvSpPr>
          <p:nvPr>
            <p:ph type="title"/>
          </p:nvPr>
        </p:nvSpPr>
        <p:spPr>
          <a:xfrm>
            <a:off x="1017601" y="884718"/>
            <a:ext cx="6519057" cy="1314909"/>
          </a:xfrm>
        </p:spPr>
        <p:txBody>
          <a:bodyPr anchor="t">
            <a:normAutofit/>
          </a:bodyPr>
          <a:lstStyle/>
          <a:p>
            <a:r>
              <a:rPr lang="da-DK" dirty="0"/>
              <a:t>Vores forpligtigelse som professionshøjskoler</a:t>
            </a:r>
          </a:p>
        </p:txBody>
      </p:sp>
      <p:sp>
        <p:nvSpPr>
          <p:cNvPr id="11" name="Text Placeholder 2">
            <a:extLst>
              <a:ext uri="{FF2B5EF4-FFF2-40B4-BE49-F238E27FC236}">
                <a16:creationId xmlns:a16="http://schemas.microsoft.com/office/drawing/2014/main" id="{D2DE504D-1B6C-934E-F3DE-40DEC12D939F}"/>
              </a:ext>
            </a:extLst>
          </p:cNvPr>
          <p:cNvSpPr>
            <a:spLocks noGrp="1"/>
          </p:cNvSpPr>
          <p:nvPr>
            <p:ph type="body" sz="quarter" idx="11"/>
          </p:nvPr>
        </p:nvSpPr>
        <p:spPr>
          <a:xfrm>
            <a:off x="1018117" y="2421467"/>
            <a:ext cx="3157671" cy="3456517"/>
          </a:xfrm>
        </p:spPr>
        <p:txBody>
          <a:bodyPr/>
          <a:lstStyle/>
          <a:p>
            <a:endParaRPr lang="en-US"/>
          </a:p>
        </p:txBody>
      </p:sp>
      <p:sp>
        <p:nvSpPr>
          <p:cNvPr id="13" name="Text Placeholder 3">
            <a:extLst>
              <a:ext uri="{FF2B5EF4-FFF2-40B4-BE49-F238E27FC236}">
                <a16:creationId xmlns:a16="http://schemas.microsoft.com/office/drawing/2014/main" id="{2DEC4C46-BC5B-0272-ECC3-668CF91791F3}"/>
              </a:ext>
            </a:extLst>
          </p:cNvPr>
          <p:cNvSpPr>
            <a:spLocks noGrp="1"/>
          </p:cNvSpPr>
          <p:nvPr>
            <p:ph type="body" sz="quarter" idx="12"/>
          </p:nvPr>
        </p:nvSpPr>
        <p:spPr>
          <a:xfrm>
            <a:off x="4378987" y="2421467"/>
            <a:ext cx="3157671" cy="3456517"/>
          </a:xfrm>
        </p:spPr>
        <p:txBody>
          <a:bodyPr/>
          <a:lstStyle/>
          <a:p>
            <a:endParaRPr lang="en-US" dirty="0"/>
          </a:p>
        </p:txBody>
      </p:sp>
      <p:pic>
        <p:nvPicPr>
          <p:cNvPr id="6" name="Grafik 5" descr="Ambition med massiv udfyldning">
            <a:extLst>
              <a:ext uri="{FF2B5EF4-FFF2-40B4-BE49-F238E27FC236}">
                <a16:creationId xmlns:a16="http://schemas.microsoft.com/office/drawing/2014/main" id="{55B25D1B-AF51-A0FC-B53E-95A59F543AB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561062">
            <a:off x="8020878" y="1399115"/>
            <a:ext cx="4059767" cy="4059767"/>
          </a:xfrm>
          <a:prstGeom prst="rect">
            <a:avLst/>
          </a:prstGeom>
        </p:spPr>
      </p:pic>
      <p:sp>
        <p:nvSpPr>
          <p:cNvPr id="4" name="Pladsholder til dato 3">
            <a:extLst>
              <a:ext uri="{FF2B5EF4-FFF2-40B4-BE49-F238E27FC236}">
                <a16:creationId xmlns:a16="http://schemas.microsoft.com/office/drawing/2014/main" id="{3A53B3AC-F97B-7E8E-E460-89A5D445D6F1}"/>
              </a:ext>
            </a:extLst>
          </p:cNvPr>
          <p:cNvSpPr>
            <a:spLocks noGrp="1"/>
          </p:cNvSpPr>
          <p:nvPr>
            <p:ph type="dt" sz="half" idx="2"/>
          </p:nvPr>
        </p:nvSpPr>
        <p:spPr>
          <a:xfrm>
            <a:off x="4416509" y="6367370"/>
            <a:ext cx="3407683" cy="184665"/>
          </a:xfrm>
        </p:spPr>
        <p:txBody>
          <a:bodyPr>
            <a:normAutofit/>
          </a:bodyPr>
          <a:lstStyle/>
          <a:p>
            <a:pPr defTabSz="609585">
              <a:spcAft>
                <a:spcPts val="800"/>
              </a:spcAft>
            </a:pPr>
            <a:fld id="{E3F176F0-4EB5-41D1-866E-A621282BE2B8}" type="datetime2">
              <a:rPr lang="da-DK">
                <a:solidFill>
                  <a:prstClr val="black"/>
                </a:solidFill>
              </a:rPr>
              <a:pPr defTabSz="609585">
                <a:spcAft>
                  <a:spcPts val="800"/>
                </a:spcAft>
              </a:pPr>
              <a:t>26. april 2023</a:t>
            </a:fld>
            <a:endParaRPr lang="en-GB">
              <a:solidFill>
                <a:prstClr val="black"/>
              </a:solidFill>
            </a:endParaRPr>
          </a:p>
        </p:txBody>
      </p:sp>
    </p:spTree>
    <p:extLst>
      <p:ext uri="{BB962C8B-B14F-4D97-AF65-F5344CB8AC3E}">
        <p14:creationId xmlns:p14="http://schemas.microsoft.com/office/powerpoint/2010/main" val="114401451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1017600" y="232240"/>
            <a:ext cx="9985011" cy="1314909"/>
          </a:xfrm>
        </p:spPr>
        <p:txBody>
          <a:bodyPr/>
          <a:lstStyle/>
          <a:p>
            <a:r>
              <a:rPr lang="da-DK"/>
              <a:t>Forskningsbaseret undervisning</a:t>
            </a:r>
          </a:p>
        </p:txBody>
      </p:sp>
      <p:sp>
        <p:nvSpPr>
          <p:cNvPr id="4" name="Pladsholder til dato 3"/>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a:solidFill>
                <a:prstClr val="black"/>
              </a:solidFill>
            </a:endParaRPr>
          </a:p>
        </p:txBody>
      </p:sp>
      <p:sp>
        <p:nvSpPr>
          <p:cNvPr id="5" name="Tekstboks 3"/>
          <p:cNvSpPr txBox="1">
            <a:spLocks noGrp="1"/>
          </p:cNvSpPr>
          <p:nvPr>
            <p:ph type="body" sz="quarter" idx="11"/>
          </p:nvPr>
        </p:nvSpPr>
        <p:spPr>
          <a:xfrm>
            <a:off x="527382" y="889695"/>
            <a:ext cx="10849205" cy="5335756"/>
          </a:xfrm>
          <a:prstGeom prst="rect">
            <a:avLst/>
          </a:prstGeom>
          <a:noFill/>
        </p:spPr>
        <p:txBody>
          <a:bodyPr wrap="square" lIns="0" tIns="0" rIns="0" bIns="0" rtlCol="0">
            <a:spAutoFit/>
          </a:bodyPr>
          <a:lstStyle/>
          <a:p>
            <a:r>
              <a:rPr lang="da-DK" sz="1867" dirty="0"/>
              <a:t>Ifølge Bekendtgørelsen af lov om professionshøjskoler for videregående uddannelser , er vi forpligtiget til:</a:t>
            </a:r>
          </a:p>
          <a:p>
            <a:r>
              <a:rPr lang="da-DK" sz="1867" dirty="0"/>
              <a:t>§ 4: Professionshøjskolernes uddannelser </a:t>
            </a:r>
            <a:r>
              <a:rPr lang="da-DK" sz="1867" b="1" dirty="0"/>
              <a:t>skal bygge på forsknings- og udviklingsviden inden for de relevante </a:t>
            </a:r>
          </a:p>
          <a:p>
            <a:r>
              <a:rPr lang="da-DK" sz="1867" b="1" dirty="0"/>
              <a:t>fagområder og viden om praksis </a:t>
            </a:r>
            <a:r>
              <a:rPr lang="da-DK" sz="1867" dirty="0"/>
              <a:t>i de professioner og erhverv, som uddannelserne er rettet mod.</a:t>
            </a:r>
          </a:p>
          <a:p>
            <a:r>
              <a:rPr lang="nl-BE" sz="1867" dirty="0"/>
              <a:t> -At professionshøjskolernes forskningspolitiske strategi sigter mod,</a:t>
            </a:r>
          </a:p>
          <a:p>
            <a:r>
              <a:rPr lang="nl-BE" sz="1867" dirty="0"/>
              <a:t> at et </a:t>
            </a:r>
            <a:r>
              <a:rPr lang="nl-BE" sz="1867" b="1" dirty="0"/>
              <a:t>flertal af underviserne er involveret i forskningsprojekter</a:t>
            </a:r>
          </a:p>
          <a:p>
            <a:endParaRPr lang="da-DK" sz="1867" dirty="0"/>
          </a:p>
          <a:p>
            <a:r>
              <a:rPr lang="da-DK" sz="1867" dirty="0"/>
              <a:t>§ 5. </a:t>
            </a:r>
            <a:r>
              <a:rPr lang="da-DK" sz="1867" dirty="0" err="1"/>
              <a:t>Professionshøjskolen</a:t>
            </a:r>
            <a:r>
              <a:rPr lang="da-DK" sz="1867" dirty="0"/>
              <a:t> skal med udgangspunkt i sit uddannelsesudbud varetage praksisnære </a:t>
            </a:r>
          </a:p>
          <a:p>
            <a:r>
              <a:rPr lang="da-DK" sz="1867" dirty="0"/>
              <a:t>og anvendelsesorienterede  </a:t>
            </a:r>
            <a:r>
              <a:rPr lang="da-DK" sz="1867" b="1" dirty="0"/>
              <a:t>forsknings- og udviklingsaktiviteter i tæt samspil med det aftagende </a:t>
            </a:r>
          </a:p>
          <a:p>
            <a:r>
              <a:rPr lang="da-DK" sz="1867" b="1" dirty="0"/>
              <a:t>arbejdsmarked, øvrige uddannelses- og </a:t>
            </a:r>
            <a:r>
              <a:rPr lang="da-DK" sz="1867" b="1" dirty="0" err="1"/>
              <a:t>videninstitutioner</a:t>
            </a:r>
            <a:r>
              <a:rPr lang="da-DK" sz="1867" b="1" dirty="0"/>
              <a:t> og det omgivende samfund.</a:t>
            </a:r>
          </a:p>
          <a:p>
            <a:r>
              <a:rPr lang="da-DK" sz="1867" dirty="0"/>
              <a:t>-Forsknings- og udviklingsaktiviteterne har til formål at </a:t>
            </a:r>
            <a:r>
              <a:rPr lang="da-DK" sz="1867" b="1" dirty="0"/>
              <a:t>tilvejebringe ny viden og konkrete løsninger på udfordringer  inden for de erhverv og professioner, som professionshøjskolens uddannelser er rettet mod.</a:t>
            </a:r>
          </a:p>
          <a:p>
            <a:r>
              <a:rPr lang="da-DK" sz="1867" dirty="0"/>
              <a:t>(Bekendtgørelse af lov om professionshøjskoler for videregående uddannelser, ændret 2017)</a:t>
            </a:r>
            <a:endParaRPr lang="nl-BE" dirty="0"/>
          </a:p>
        </p:txBody>
      </p:sp>
    </p:spTree>
    <p:extLst>
      <p:ext uri="{BB962C8B-B14F-4D97-AF65-F5344CB8AC3E}">
        <p14:creationId xmlns:p14="http://schemas.microsoft.com/office/powerpoint/2010/main" val="115820839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1018117" y="476672"/>
            <a:ext cx="9985011" cy="816091"/>
          </a:xfrm>
        </p:spPr>
        <p:txBody>
          <a:bodyPr/>
          <a:lstStyle/>
          <a:p>
            <a:r>
              <a:rPr lang="da-DK"/>
              <a:t>Forskningsbaseret undervisning</a:t>
            </a:r>
          </a:p>
        </p:txBody>
      </p:sp>
      <p:sp>
        <p:nvSpPr>
          <p:cNvPr id="4" name="Pladsholder til dato 3"/>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a:solidFill>
                <a:prstClr val="black"/>
              </a:solidFill>
            </a:endParaRPr>
          </a:p>
        </p:txBody>
      </p:sp>
      <p:pic>
        <p:nvPicPr>
          <p:cNvPr id="5" name="Pladsholder til indhold 9"/>
          <p:cNvPicPr>
            <a:picLocks noGrp="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1018117" y="1412776"/>
            <a:ext cx="8935352" cy="4864072"/>
          </a:xfrm>
          <a:prstGeom prst="rect">
            <a:avLst/>
          </a:prstGeom>
          <a:noFill/>
          <a:ln>
            <a:noFill/>
          </a:ln>
        </p:spPr>
      </p:pic>
      <p:sp>
        <p:nvSpPr>
          <p:cNvPr id="6" name="Tekstfelt 5"/>
          <p:cNvSpPr txBox="1"/>
          <p:nvPr/>
        </p:nvSpPr>
        <p:spPr>
          <a:xfrm>
            <a:off x="5865287" y="5751815"/>
            <a:ext cx="5908990" cy="584968"/>
          </a:xfrm>
          <a:prstGeom prst="rect">
            <a:avLst/>
          </a:prstGeom>
          <a:noFill/>
        </p:spPr>
        <p:txBody>
          <a:bodyPr wrap="none" rtlCol="0">
            <a:spAutoFit/>
          </a:bodyPr>
          <a:lstStyle/>
          <a:p>
            <a:pPr defTabSz="609585"/>
            <a:r>
              <a:rPr lang="en-US" sz="1067">
                <a:solidFill>
                  <a:prstClr val="black"/>
                </a:solidFill>
                <a:latin typeface="Arial"/>
                <a:cs typeface="Times New Roman" panose="02020603050405020304" pitchFamily="18" charset="0"/>
              </a:rPr>
              <a:t>Jens-Ole Jensen &amp; Jens H. Lund. </a:t>
            </a:r>
            <a:r>
              <a:rPr lang="da-DK" sz="1067" err="1">
                <a:solidFill>
                  <a:prstClr val="black"/>
                </a:solidFill>
                <a:latin typeface="Arial"/>
              </a:rPr>
              <a:t>Vidensflow</a:t>
            </a:r>
            <a:r>
              <a:rPr lang="da-DK" sz="1067">
                <a:solidFill>
                  <a:prstClr val="black"/>
                </a:solidFill>
                <a:latin typeface="Arial"/>
              </a:rPr>
              <a:t> – hvordan kan forbindelserne mellem</a:t>
            </a:r>
          </a:p>
          <a:p>
            <a:pPr defTabSz="609585"/>
            <a:r>
              <a:rPr lang="da-DK" sz="1067">
                <a:solidFill>
                  <a:prstClr val="black"/>
                </a:solidFill>
                <a:latin typeface="Arial"/>
              </a:rPr>
              <a:t>forskning  og uddannelse i professionshøjskoler begribes? Tidsskrift for Professionsstudier 27. </a:t>
            </a:r>
          </a:p>
          <a:p>
            <a:pPr defTabSz="609585"/>
            <a:r>
              <a:rPr lang="da-DK" sz="1067">
                <a:solidFill>
                  <a:prstClr val="black"/>
                </a:solidFill>
                <a:latin typeface="Arial"/>
              </a:rPr>
              <a:t>2019. Model 1, s.87.</a:t>
            </a:r>
            <a:endParaRPr lang="da-DK" sz="2133" b="1">
              <a:solidFill>
                <a:prstClr val="white"/>
              </a:solidFill>
              <a:latin typeface="Arial"/>
              <a:cs typeface="Arial Bold"/>
            </a:endParaRPr>
          </a:p>
        </p:txBody>
      </p:sp>
    </p:spTree>
    <p:extLst>
      <p:ext uri="{BB962C8B-B14F-4D97-AF65-F5344CB8AC3E}">
        <p14:creationId xmlns:p14="http://schemas.microsoft.com/office/powerpoint/2010/main" val="154099874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9658942-2071-2E1C-2C20-B362CE27590B}"/>
              </a:ext>
            </a:extLst>
          </p:cNvPr>
          <p:cNvSpPr>
            <a:spLocks noGrp="1"/>
          </p:cNvSpPr>
          <p:nvPr>
            <p:ph type="title"/>
          </p:nvPr>
        </p:nvSpPr>
        <p:spPr/>
        <p:txBody>
          <a:bodyPr/>
          <a:lstStyle/>
          <a:p>
            <a:r>
              <a:rPr lang="da-DK" dirty="0"/>
              <a:t>Hvad investerer samfundet i forskning på professionshøjskolerne?</a:t>
            </a:r>
          </a:p>
        </p:txBody>
      </p:sp>
      <p:sp>
        <p:nvSpPr>
          <p:cNvPr id="3" name="Pladsholder til tekst 2">
            <a:extLst>
              <a:ext uri="{FF2B5EF4-FFF2-40B4-BE49-F238E27FC236}">
                <a16:creationId xmlns:a16="http://schemas.microsoft.com/office/drawing/2014/main" id="{AC967778-007C-E689-FA7A-A86DF588ED1C}"/>
              </a:ext>
            </a:extLst>
          </p:cNvPr>
          <p:cNvSpPr>
            <a:spLocks noGrp="1"/>
          </p:cNvSpPr>
          <p:nvPr>
            <p:ph type="body" sz="quarter" idx="11"/>
          </p:nvPr>
        </p:nvSpPr>
        <p:spPr>
          <a:xfrm>
            <a:off x="1018118" y="2421467"/>
            <a:ext cx="9984316" cy="3647827"/>
          </a:xfrm>
        </p:spPr>
        <p:txBody>
          <a:bodyPr/>
          <a:lstStyle/>
          <a:p>
            <a:pPr marL="380990" indent="-380990">
              <a:buFont typeface="Arial" panose="020B0604020202020204" pitchFamily="34" charset="0"/>
              <a:buChar char="•"/>
            </a:pPr>
            <a:endParaRPr lang="da-DK" sz="3733" dirty="0"/>
          </a:p>
          <a:p>
            <a:pPr marL="380990" indent="-380990">
              <a:buFont typeface="Arial" panose="020B0604020202020204" pitchFamily="34" charset="0"/>
              <a:buChar char="•"/>
            </a:pPr>
            <a:r>
              <a:rPr lang="da-DK" sz="3733" dirty="0"/>
              <a:t>Professionshøjskolerne 2013 </a:t>
            </a:r>
            <a:r>
              <a:rPr lang="da-DK" sz="3733" b="1" dirty="0"/>
              <a:t>308 millioner </a:t>
            </a:r>
            <a:r>
              <a:rPr lang="da-DK" sz="2667" b="1" dirty="0"/>
              <a:t>(308.000.000)</a:t>
            </a:r>
          </a:p>
          <a:p>
            <a:pPr marL="380990" indent="-380990">
              <a:buFont typeface="Arial" panose="020B0604020202020204" pitchFamily="34" charset="0"/>
              <a:buChar char="•"/>
            </a:pPr>
            <a:endParaRPr lang="da-DK" sz="3733" b="1" dirty="0"/>
          </a:p>
          <a:p>
            <a:pPr marL="380990" indent="-380990">
              <a:buFont typeface="Arial" panose="020B0604020202020204" pitchFamily="34" charset="0"/>
              <a:buChar char="•"/>
            </a:pPr>
            <a:r>
              <a:rPr lang="da-DK" sz="3733" dirty="0" err="1"/>
              <a:t>Unversiteter</a:t>
            </a:r>
            <a:r>
              <a:rPr lang="da-DK" sz="3733" dirty="0"/>
              <a:t> 2023 (308x30) 	</a:t>
            </a:r>
            <a:r>
              <a:rPr lang="da-DK" sz="3733" b="1" dirty="0"/>
              <a:t>9.3 milliarder</a:t>
            </a:r>
          </a:p>
          <a:p>
            <a:r>
              <a:rPr lang="da-DK" sz="2667" b="1" dirty="0"/>
              <a:t>    (9,3.000.000.000)</a:t>
            </a:r>
          </a:p>
        </p:txBody>
      </p:sp>
      <p:sp>
        <p:nvSpPr>
          <p:cNvPr id="4" name="Pladsholder til dato 3">
            <a:extLst>
              <a:ext uri="{FF2B5EF4-FFF2-40B4-BE49-F238E27FC236}">
                <a16:creationId xmlns:a16="http://schemas.microsoft.com/office/drawing/2014/main" id="{1F8C77C8-35AA-682C-9D89-7DB517036B31}"/>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spTree>
    <p:extLst>
      <p:ext uri="{BB962C8B-B14F-4D97-AF65-F5344CB8AC3E}">
        <p14:creationId xmlns:p14="http://schemas.microsoft.com/office/powerpoint/2010/main" val="72214509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9CE4814-4AEB-12CE-883C-97B7037FB707}"/>
              </a:ext>
            </a:extLst>
          </p:cNvPr>
          <p:cNvSpPr>
            <a:spLocks noGrp="1"/>
          </p:cNvSpPr>
          <p:nvPr>
            <p:ph type="title"/>
          </p:nvPr>
        </p:nvSpPr>
        <p:spPr/>
        <p:txBody>
          <a:bodyPr/>
          <a:lstStyle/>
          <a:p>
            <a:endParaRPr lang="da-DK"/>
          </a:p>
        </p:txBody>
      </p:sp>
      <p:sp>
        <p:nvSpPr>
          <p:cNvPr id="3" name="Pladsholder til tekst 2">
            <a:extLst>
              <a:ext uri="{FF2B5EF4-FFF2-40B4-BE49-F238E27FC236}">
                <a16:creationId xmlns:a16="http://schemas.microsoft.com/office/drawing/2014/main" id="{7E0D8EB5-467A-1B0D-CAED-BD5A98BD7CC6}"/>
              </a:ext>
            </a:extLst>
          </p:cNvPr>
          <p:cNvSpPr>
            <a:spLocks noGrp="1"/>
          </p:cNvSpPr>
          <p:nvPr>
            <p:ph type="body" sz="quarter" idx="11"/>
          </p:nvPr>
        </p:nvSpPr>
        <p:spPr/>
        <p:txBody>
          <a:bodyPr/>
          <a:lstStyle/>
          <a:p>
            <a:endParaRPr lang="da-DK"/>
          </a:p>
        </p:txBody>
      </p:sp>
      <p:sp>
        <p:nvSpPr>
          <p:cNvPr id="4" name="Pladsholder til tekst 3">
            <a:extLst>
              <a:ext uri="{FF2B5EF4-FFF2-40B4-BE49-F238E27FC236}">
                <a16:creationId xmlns:a16="http://schemas.microsoft.com/office/drawing/2014/main" id="{1A854B19-39AA-8E4D-BB38-7DC270575648}"/>
              </a:ext>
            </a:extLst>
          </p:cNvPr>
          <p:cNvSpPr>
            <a:spLocks noGrp="1"/>
          </p:cNvSpPr>
          <p:nvPr>
            <p:ph type="body" sz="quarter" idx="12"/>
          </p:nvPr>
        </p:nvSpPr>
        <p:spPr/>
        <p:txBody>
          <a:bodyPr/>
          <a:lstStyle/>
          <a:p>
            <a:endParaRPr lang="da-DK"/>
          </a:p>
        </p:txBody>
      </p:sp>
      <p:sp>
        <p:nvSpPr>
          <p:cNvPr id="5" name="Pladsholder til tekst 4">
            <a:extLst>
              <a:ext uri="{FF2B5EF4-FFF2-40B4-BE49-F238E27FC236}">
                <a16:creationId xmlns:a16="http://schemas.microsoft.com/office/drawing/2014/main" id="{292580F4-EA58-9C0F-2E76-4AA58F29B5E6}"/>
              </a:ext>
            </a:extLst>
          </p:cNvPr>
          <p:cNvSpPr>
            <a:spLocks noGrp="1"/>
          </p:cNvSpPr>
          <p:nvPr>
            <p:ph type="body" sz="quarter" idx="13"/>
          </p:nvPr>
        </p:nvSpPr>
        <p:spPr/>
        <p:txBody>
          <a:bodyPr/>
          <a:lstStyle/>
          <a:p>
            <a:endParaRPr lang="da-DK"/>
          </a:p>
        </p:txBody>
      </p:sp>
      <p:sp>
        <p:nvSpPr>
          <p:cNvPr id="6" name="Pladsholder til dato 5">
            <a:extLst>
              <a:ext uri="{FF2B5EF4-FFF2-40B4-BE49-F238E27FC236}">
                <a16:creationId xmlns:a16="http://schemas.microsoft.com/office/drawing/2014/main" id="{A8EEA339-2010-DF7F-5FE0-72C220C35640}"/>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pic>
        <p:nvPicPr>
          <p:cNvPr id="8" name="Billede 7">
            <a:extLst>
              <a:ext uri="{FF2B5EF4-FFF2-40B4-BE49-F238E27FC236}">
                <a16:creationId xmlns:a16="http://schemas.microsoft.com/office/drawing/2014/main" id="{19B9D554-9AED-0006-51C1-14FA8D216D59}"/>
              </a:ext>
            </a:extLst>
          </p:cNvPr>
          <p:cNvPicPr>
            <a:picLocks noChangeAspect="1"/>
          </p:cNvPicPr>
          <p:nvPr/>
        </p:nvPicPr>
        <p:blipFill>
          <a:blip r:embed="rId2"/>
          <a:stretch>
            <a:fillRect/>
          </a:stretch>
        </p:blipFill>
        <p:spPr>
          <a:xfrm>
            <a:off x="-1402434" y="-1563555"/>
            <a:ext cx="15592132" cy="9745083"/>
          </a:xfrm>
          <a:prstGeom prst="rect">
            <a:avLst/>
          </a:prstGeom>
        </p:spPr>
      </p:pic>
    </p:spTree>
    <p:extLst>
      <p:ext uri="{BB962C8B-B14F-4D97-AF65-F5344CB8AC3E}">
        <p14:creationId xmlns:p14="http://schemas.microsoft.com/office/powerpoint/2010/main" val="304722056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3CAEFCD-2D16-E469-A4C5-226DA48FEEA7}"/>
              </a:ext>
            </a:extLst>
          </p:cNvPr>
          <p:cNvSpPr>
            <a:spLocks noGrp="1"/>
          </p:cNvSpPr>
          <p:nvPr>
            <p:ph type="title"/>
          </p:nvPr>
        </p:nvSpPr>
        <p:spPr/>
        <p:txBody>
          <a:bodyPr/>
          <a:lstStyle/>
          <a:p>
            <a:endParaRPr lang="da-DK"/>
          </a:p>
        </p:txBody>
      </p:sp>
      <p:sp>
        <p:nvSpPr>
          <p:cNvPr id="3" name="Pladsholder til tekst 2">
            <a:extLst>
              <a:ext uri="{FF2B5EF4-FFF2-40B4-BE49-F238E27FC236}">
                <a16:creationId xmlns:a16="http://schemas.microsoft.com/office/drawing/2014/main" id="{CA61A6CA-0D3B-D92E-20A6-C4477A212A1D}"/>
              </a:ext>
            </a:extLst>
          </p:cNvPr>
          <p:cNvSpPr>
            <a:spLocks noGrp="1"/>
          </p:cNvSpPr>
          <p:nvPr>
            <p:ph type="body" sz="quarter" idx="11"/>
          </p:nvPr>
        </p:nvSpPr>
        <p:spPr/>
        <p:txBody>
          <a:bodyPr/>
          <a:lstStyle/>
          <a:p>
            <a:endParaRPr lang="da-DK" dirty="0"/>
          </a:p>
        </p:txBody>
      </p:sp>
      <p:sp>
        <p:nvSpPr>
          <p:cNvPr id="4" name="Pladsholder til tekst 3">
            <a:extLst>
              <a:ext uri="{FF2B5EF4-FFF2-40B4-BE49-F238E27FC236}">
                <a16:creationId xmlns:a16="http://schemas.microsoft.com/office/drawing/2014/main" id="{77E422E0-B604-E89C-9E93-3BE292B030D6}"/>
              </a:ext>
            </a:extLst>
          </p:cNvPr>
          <p:cNvSpPr>
            <a:spLocks noGrp="1"/>
          </p:cNvSpPr>
          <p:nvPr>
            <p:ph type="body" sz="quarter" idx="12"/>
          </p:nvPr>
        </p:nvSpPr>
        <p:spPr/>
        <p:txBody>
          <a:bodyPr/>
          <a:lstStyle/>
          <a:p>
            <a:endParaRPr lang="da-DK"/>
          </a:p>
        </p:txBody>
      </p:sp>
      <p:sp>
        <p:nvSpPr>
          <p:cNvPr id="5" name="Pladsholder til tekst 4">
            <a:extLst>
              <a:ext uri="{FF2B5EF4-FFF2-40B4-BE49-F238E27FC236}">
                <a16:creationId xmlns:a16="http://schemas.microsoft.com/office/drawing/2014/main" id="{CC78A483-80C7-B856-748D-0BA2D77C7EBF}"/>
              </a:ext>
            </a:extLst>
          </p:cNvPr>
          <p:cNvSpPr>
            <a:spLocks noGrp="1"/>
          </p:cNvSpPr>
          <p:nvPr>
            <p:ph type="body" sz="quarter" idx="13"/>
          </p:nvPr>
        </p:nvSpPr>
        <p:spPr/>
        <p:txBody>
          <a:bodyPr/>
          <a:lstStyle/>
          <a:p>
            <a:endParaRPr lang="da-DK"/>
          </a:p>
        </p:txBody>
      </p:sp>
      <p:sp>
        <p:nvSpPr>
          <p:cNvPr id="6" name="Pladsholder til dato 5">
            <a:extLst>
              <a:ext uri="{FF2B5EF4-FFF2-40B4-BE49-F238E27FC236}">
                <a16:creationId xmlns:a16="http://schemas.microsoft.com/office/drawing/2014/main" id="{346BCFB7-BCF0-910C-46A2-CD0D70C521B5}"/>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pic>
        <p:nvPicPr>
          <p:cNvPr id="14" name="Billede 13">
            <a:extLst>
              <a:ext uri="{FF2B5EF4-FFF2-40B4-BE49-F238E27FC236}">
                <a16:creationId xmlns:a16="http://schemas.microsoft.com/office/drawing/2014/main" id="{11BD4166-9D35-D984-A27F-DA37CF05FB80}"/>
              </a:ext>
            </a:extLst>
          </p:cNvPr>
          <p:cNvPicPr>
            <a:picLocks noChangeAspect="1"/>
          </p:cNvPicPr>
          <p:nvPr/>
        </p:nvPicPr>
        <p:blipFill>
          <a:blip r:embed="rId2"/>
          <a:stretch>
            <a:fillRect/>
          </a:stretch>
        </p:blipFill>
        <p:spPr>
          <a:xfrm>
            <a:off x="-1548423" y="-2091613"/>
            <a:ext cx="14777357" cy="9235848"/>
          </a:xfrm>
          <a:prstGeom prst="rect">
            <a:avLst/>
          </a:prstGeom>
        </p:spPr>
      </p:pic>
    </p:spTree>
    <p:extLst>
      <p:ext uri="{BB962C8B-B14F-4D97-AF65-F5344CB8AC3E}">
        <p14:creationId xmlns:p14="http://schemas.microsoft.com/office/powerpoint/2010/main" val="264735687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18336" y="404664"/>
            <a:ext cx="9985011" cy="1314909"/>
          </a:xfrm>
        </p:spPr>
        <p:txBody>
          <a:bodyPr/>
          <a:lstStyle/>
          <a:p>
            <a:r>
              <a:rPr lang="da-DK" dirty="0"/>
              <a:t>Kortlægning 2020</a:t>
            </a:r>
          </a:p>
        </p:txBody>
      </p:sp>
      <p:sp>
        <p:nvSpPr>
          <p:cNvPr id="3" name="Content Placeholder 2"/>
          <p:cNvSpPr>
            <a:spLocks noGrp="1"/>
          </p:cNvSpPr>
          <p:nvPr>
            <p:ph idx="1"/>
          </p:nvPr>
        </p:nvSpPr>
        <p:spPr>
          <a:xfrm>
            <a:off x="756001" y="1076740"/>
            <a:ext cx="10764601" cy="5452177"/>
          </a:xfrm>
        </p:spPr>
        <p:txBody>
          <a:bodyPr/>
          <a:lstStyle/>
          <a:p>
            <a:pPr marL="380990" indent="-380990">
              <a:buFont typeface="Arial" panose="020B0604020202020204" pitchFamily="34" charset="0"/>
              <a:buChar char="•"/>
            </a:pPr>
            <a:r>
              <a:rPr lang="da-DK" sz="2667" dirty="0"/>
              <a:t>Forskningsprogrammer og fokusområder inden for sundhed på baggrund af alle seks </a:t>
            </a:r>
            <a:r>
              <a:rPr lang="da-DK" sz="2667" dirty="0" err="1"/>
              <a:t>UC’ers</a:t>
            </a:r>
            <a:r>
              <a:rPr lang="da-DK" sz="2667" dirty="0"/>
              <a:t> hjemmesider.</a:t>
            </a:r>
          </a:p>
          <a:p>
            <a:pPr marL="380990" indent="-380990">
              <a:buFont typeface="Arial" panose="020B0604020202020204" pitchFamily="34" charset="0"/>
              <a:buChar char="•"/>
            </a:pPr>
            <a:r>
              <a:rPr lang="da-DK" sz="2667" dirty="0"/>
              <a:t>Detaljerede oplysninger fra fem </a:t>
            </a:r>
            <a:r>
              <a:rPr lang="da-DK" sz="2667" dirty="0" err="1"/>
              <a:t>UC’er</a:t>
            </a:r>
            <a:r>
              <a:rPr lang="da-DK" sz="2667" dirty="0"/>
              <a:t>, med henblik på at kortlægge forskningsmiljøernes styrkepositioner. UCL data 2023 (deltog ikke i 2020).</a:t>
            </a:r>
          </a:p>
          <a:p>
            <a:pPr marL="380990" indent="-380990">
              <a:buFont typeface="Arial" panose="020B0604020202020204" pitchFamily="34" charset="0"/>
              <a:buChar char="•"/>
            </a:pPr>
            <a:r>
              <a:rPr lang="da-DK" sz="2667" dirty="0"/>
              <a:t>Optælling baseret på ovenstående data og krydstjek af de indsamlede data via institutionernes hjemmesider og UC-Viden. UCL er ikke medtaget.</a:t>
            </a:r>
          </a:p>
          <a:p>
            <a:pPr marL="380990" indent="-380990">
              <a:buFont typeface="Arial" panose="020B0604020202020204" pitchFamily="34" charset="0"/>
              <a:buChar char="•"/>
            </a:pPr>
            <a:r>
              <a:rPr lang="da-DK" sz="2667" dirty="0"/>
              <a:t>Nogle af forskerne figurerer under flere fokusområder i optællingen</a:t>
            </a:r>
          </a:p>
          <a:p>
            <a:pPr marL="380990" indent="-380990">
              <a:buFont typeface="Arial" panose="020B0604020202020204" pitchFamily="34" charset="0"/>
              <a:buChar char="•"/>
            </a:pPr>
            <a:r>
              <a:rPr lang="da-DK" sz="2667" dirty="0"/>
              <a:t>Seniorforskerniveau (defineret som ph.d.) og den pågældende professionshøjskoles egen vurdering af seniorkapacitet</a:t>
            </a:r>
          </a:p>
          <a:p>
            <a:endParaRPr lang="da-DK" dirty="0"/>
          </a:p>
          <a:p>
            <a:endParaRPr lang="da-DK" dirty="0"/>
          </a:p>
        </p:txBody>
      </p:sp>
      <p:sp>
        <p:nvSpPr>
          <p:cNvPr id="4" name="Date Placeholder 3"/>
          <p:cNvSpPr>
            <a:spLocks noGrp="1"/>
          </p:cNvSpPr>
          <p:nvPr>
            <p:ph type="dt" sz="half" idx="10"/>
          </p:nvPr>
        </p:nvSpPr>
        <p:spPr/>
        <p:txBody>
          <a:bodyPr/>
          <a:lstStyle/>
          <a:p>
            <a:pPr defTabSz="609585"/>
            <a:endParaRPr lang="da-DK" sz="2400" dirty="0">
              <a:solidFill>
                <a:prstClr val="black"/>
              </a:solidFill>
              <a:latin typeface="Arial"/>
            </a:endParaRPr>
          </a:p>
        </p:txBody>
      </p:sp>
      <p:sp>
        <p:nvSpPr>
          <p:cNvPr id="5" name="Footer Placeholder 4"/>
          <p:cNvSpPr>
            <a:spLocks noGrp="1"/>
          </p:cNvSpPr>
          <p:nvPr>
            <p:ph type="ftr" sz="quarter" idx="11"/>
          </p:nvPr>
        </p:nvSpPr>
        <p:spPr/>
        <p:txBody>
          <a:bodyPr/>
          <a:lstStyle/>
          <a:p>
            <a:pPr defTabSz="609585"/>
            <a:r>
              <a:rPr lang="da-DK" sz="2400" dirty="0">
                <a:solidFill>
                  <a:prstClr val="black"/>
                </a:solidFill>
                <a:latin typeface="Arial"/>
              </a:rPr>
              <a:t> </a:t>
            </a:r>
          </a:p>
        </p:txBody>
      </p:sp>
      <p:sp>
        <p:nvSpPr>
          <p:cNvPr id="6" name="Slide Number Placeholder 5"/>
          <p:cNvSpPr>
            <a:spLocks noGrp="1"/>
          </p:cNvSpPr>
          <p:nvPr>
            <p:ph type="sldNum" sz="quarter" idx="12"/>
          </p:nvPr>
        </p:nvSpPr>
        <p:spPr/>
        <p:txBody>
          <a:bodyPr/>
          <a:lstStyle/>
          <a:p>
            <a:pPr defTabSz="609585"/>
            <a:fld id="{24C8C45C-947F-4981-8B3F-4F32E973C901}" type="slidenum">
              <a:rPr lang="da-DK" sz="2400">
                <a:solidFill>
                  <a:prstClr val="black"/>
                </a:solidFill>
                <a:latin typeface="Arial"/>
              </a:rPr>
              <a:pPr defTabSz="609585"/>
              <a:t>86</a:t>
            </a:fld>
            <a:endParaRPr lang="da-DK" sz="2400" dirty="0">
              <a:solidFill>
                <a:prstClr val="black"/>
              </a:solidFill>
              <a:latin typeface="Arial"/>
            </a:endParaRPr>
          </a:p>
        </p:txBody>
      </p:sp>
      <p:sp>
        <p:nvSpPr>
          <p:cNvPr id="7" name="Tekstfelt 6">
            <a:extLst>
              <a:ext uri="{FF2B5EF4-FFF2-40B4-BE49-F238E27FC236}">
                <a16:creationId xmlns:a16="http://schemas.microsoft.com/office/drawing/2014/main" id="{76B91756-D698-F371-112E-B53026F6F4B9}"/>
              </a:ext>
            </a:extLst>
          </p:cNvPr>
          <p:cNvSpPr txBox="1"/>
          <p:nvPr/>
        </p:nvSpPr>
        <p:spPr>
          <a:xfrm rot="20311539">
            <a:off x="1508336" y="2232715"/>
            <a:ext cx="9151201" cy="1569660"/>
          </a:xfrm>
          <a:prstGeom prst="rect">
            <a:avLst/>
          </a:prstGeom>
          <a:noFill/>
        </p:spPr>
        <p:txBody>
          <a:bodyPr wrap="square" rtlCol="0">
            <a:spAutoFit/>
          </a:bodyPr>
          <a:lstStyle/>
          <a:p>
            <a:pPr defTabSz="609585"/>
            <a:r>
              <a:rPr lang="da-DK" sz="9600" b="1" dirty="0">
                <a:solidFill>
                  <a:srgbClr val="005447">
                    <a:lumMod val="75000"/>
                    <a:lumOff val="25000"/>
                  </a:srgbClr>
                </a:solidFill>
                <a:latin typeface="Arial"/>
                <a:cs typeface="Arial Bold"/>
              </a:rPr>
              <a:t>FORBEHOLD</a:t>
            </a:r>
          </a:p>
        </p:txBody>
      </p:sp>
    </p:spTree>
    <p:extLst>
      <p:ext uri="{BB962C8B-B14F-4D97-AF65-F5344CB8AC3E}">
        <p14:creationId xmlns:p14="http://schemas.microsoft.com/office/powerpoint/2010/main" val="3357305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37377DE-2562-4DB2-FA3B-CEEDF16C17F5}"/>
              </a:ext>
            </a:extLst>
          </p:cNvPr>
          <p:cNvSpPr>
            <a:spLocks noGrp="1"/>
          </p:cNvSpPr>
          <p:nvPr>
            <p:ph type="title"/>
          </p:nvPr>
        </p:nvSpPr>
        <p:spPr/>
        <p:txBody>
          <a:bodyPr/>
          <a:lstStyle/>
          <a:p>
            <a:r>
              <a:rPr lang="da-DK" dirty="0"/>
              <a:t>Overblik fra 2020  1/2</a:t>
            </a:r>
          </a:p>
        </p:txBody>
      </p:sp>
      <p:sp>
        <p:nvSpPr>
          <p:cNvPr id="3" name="Pladsholder til tekst 2">
            <a:extLst>
              <a:ext uri="{FF2B5EF4-FFF2-40B4-BE49-F238E27FC236}">
                <a16:creationId xmlns:a16="http://schemas.microsoft.com/office/drawing/2014/main" id="{F941AC01-AD44-6097-6411-A171E357F9AB}"/>
              </a:ext>
            </a:extLst>
          </p:cNvPr>
          <p:cNvSpPr>
            <a:spLocks noGrp="1"/>
          </p:cNvSpPr>
          <p:nvPr>
            <p:ph type="body" sz="quarter" idx="11"/>
          </p:nvPr>
        </p:nvSpPr>
        <p:spPr>
          <a:xfrm>
            <a:off x="1010002" y="1844824"/>
            <a:ext cx="6278017" cy="3456517"/>
          </a:xfrm>
        </p:spPr>
        <p:txBody>
          <a:bodyPr/>
          <a:lstStyle/>
          <a:p>
            <a:pPr>
              <a:lnSpc>
                <a:spcPct val="105000"/>
              </a:lnSpc>
              <a:spcAft>
                <a:spcPts val="1067"/>
              </a:spcAft>
            </a:pPr>
            <a:r>
              <a:rPr lang="da-DK" sz="2400" dirty="0">
                <a:latin typeface="Calibri" panose="020F0502020204030204" pitchFamily="34" charset="0"/>
                <a:ea typeface="Calibri" panose="020F0502020204030204" pitchFamily="34" charset="0"/>
                <a:cs typeface="Times New Roman" panose="02020603050405020304" pitchFamily="18" charset="0"/>
              </a:rPr>
              <a:t>Forskning i sundhedsfaglig praksis </a:t>
            </a:r>
          </a:p>
          <a:p>
            <a:pPr>
              <a:lnSpc>
                <a:spcPct val="105000"/>
              </a:lnSpc>
              <a:spcAft>
                <a:spcPts val="1067"/>
              </a:spcAft>
            </a:pPr>
            <a:r>
              <a:rPr lang="da-DK" sz="2400" dirty="0">
                <a:latin typeface="Calibri" panose="020F0502020204030204" pitchFamily="34" charset="0"/>
                <a:ea typeface="Calibri" panose="020F0502020204030204" pitchFamily="34" charset="0"/>
                <a:cs typeface="Times New Roman" panose="02020603050405020304" pitchFamily="18" charset="0"/>
              </a:rPr>
              <a:t>Videnscenter for sundhedsfremme </a:t>
            </a:r>
          </a:p>
          <a:p>
            <a:pPr>
              <a:lnSpc>
                <a:spcPct val="105000"/>
              </a:lnSpc>
              <a:spcAft>
                <a:spcPts val="1067"/>
              </a:spcAft>
            </a:pPr>
            <a:r>
              <a:rPr lang="da-DK" sz="2400" dirty="0">
                <a:latin typeface="Calibri" panose="020F0502020204030204" pitchFamily="34" charset="0"/>
                <a:ea typeface="Calibri" panose="020F0502020204030204" pitchFamily="34" charset="0"/>
                <a:cs typeface="Times New Roman" panose="02020603050405020304" pitchFamily="18" charset="0"/>
              </a:rPr>
              <a:t>Forskningsprogrammet for barndomspædagogik, bevægelse og sundhedsfremme</a:t>
            </a:r>
          </a:p>
          <a:p>
            <a:pPr>
              <a:lnSpc>
                <a:spcPct val="105000"/>
              </a:lnSpc>
              <a:spcAft>
                <a:spcPts val="1067"/>
              </a:spcAft>
            </a:pPr>
            <a:r>
              <a:rPr lang="da-DK" sz="2400" dirty="0">
                <a:latin typeface="Calibri" panose="020F0502020204030204" pitchFamily="34" charset="0"/>
                <a:cs typeface="Times New Roman" panose="02020603050405020304" pitchFamily="18" charset="0"/>
              </a:rPr>
              <a:t>Sundhed og velfærdsteknologi</a:t>
            </a:r>
          </a:p>
          <a:p>
            <a:pPr>
              <a:lnSpc>
                <a:spcPct val="105000"/>
              </a:lnSpc>
              <a:spcAft>
                <a:spcPts val="1067"/>
              </a:spcAft>
            </a:pPr>
            <a:r>
              <a:rPr lang="da-DK" sz="2400" dirty="0">
                <a:latin typeface="Calibri" panose="020F0502020204030204" pitchFamily="34" charset="0"/>
                <a:cs typeface="Times New Roman" panose="02020603050405020304" pitchFamily="18" charset="0"/>
              </a:rPr>
              <a:t>Center for Sygepleje</a:t>
            </a:r>
          </a:p>
          <a:p>
            <a:pPr>
              <a:lnSpc>
                <a:spcPct val="105000"/>
              </a:lnSpc>
              <a:spcAft>
                <a:spcPts val="1067"/>
              </a:spcAft>
            </a:pPr>
            <a:r>
              <a:rPr lang="da-DK" sz="2400" dirty="0">
                <a:latin typeface="Calibri" panose="020F0502020204030204" pitchFamily="34" charset="0"/>
                <a:cs typeface="Times New Roman" panose="02020603050405020304" pitchFamily="18" charset="0"/>
              </a:rPr>
              <a:t>Det nære sundhedsvæsen</a:t>
            </a:r>
            <a:endParaRPr lang="da-DK" dirty="0"/>
          </a:p>
        </p:txBody>
      </p:sp>
      <p:sp>
        <p:nvSpPr>
          <p:cNvPr id="5" name="Pladsholder til tekst 4">
            <a:extLst>
              <a:ext uri="{FF2B5EF4-FFF2-40B4-BE49-F238E27FC236}">
                <a16:creationId xmlns:a16="http://schemas.microsoft.com/office/drawing/2014/main" id="{1347346F-BB4C-733A-EA38-311A59A402E2}"/>
              </a:ext>
            </a:extLst>
          </p:cNvPr>
          <p:cNvSpPr>
            <a:spLocks noGrp="1"/>
          </p:cNvSpPr>
          <p:nvPr>
            <p:ph type="body" sz="quarter" idx="13"/>
          </p:nvPr>
        </p:nvSpPr>
        <p:spPr>
          <a:xfrm>
            <a:off x="8160229" y="164638"/>
            <a:ext cx="4031771" cy="5969399"/>
          </a:xfrm>
        </p:spPr>
        <p:txBody>
          <a:bodyPr/>
          <a:lstStyle/>
          <a:p>
            <a:r>
              <a:rPr lang="da-DK" sz="1867" dirty="0"/>
              <a:t>Rehabilitering</a:t>
            </a:r>
          </a:p>
          <a:p>
            <a:r>
              <a:rPr lang="da-DK" sz="1867" dirty="0"/>
              <a:t>Ulighed i sundhed (12 forskere)</a:t>
            </a:r>
          </a:p>
          <a:p>
            <a:r>
              <a:rPr lang="da-DK" sz="1867" dirty="0"/>
              <a:t>Teknologi</a:t>
            </a:r>
          </a:p>
          <a:p>
            <a:r>
              <a:rPr lang="da-DK" sz="1867" dirty="0"/>
              <a:t>Borgernær</a:t>
            </a:r>
          </a:p>
          <a:p>
            <a:r>
              <a:rPr lang="da-DK" sz="1867" dirty="0"/>
              <a:t>Børn</a:t>
            </a:r>
          </a:p>
          <a:p>
            <a:r>
              <a:rPr lang="da-DK" sz="1867" dirty="0" err="1"/>
              <a:t>Paliation</a:t>
            </a:r>
            <a:endParaRPr lang="da-DK" sz="1867" dirty="0"/>
          </a:p>
          <a:p>
            <a:r>
              <a:rPr lang="da-DK" sz="1867" dirty="0"/>
              <a:t>Sundhedspædagogik 4 </a:t>
            </a:r>
          </a:p>
          <a:p>
            <a:r>
              <a:rPr lang="da-DK" sz="1867" dirty="0"/>
              <a:t>Sundhedskommunikation 3</a:t>
            </a:r>
          </a:p>
          <a:p>
            <a:r>
              <a:rPr lang="da-DK" sz="1867" dirty="0"/>
              <a:t>Aldring 8</a:t>
            </a:r>
          </a:p>
          <a:p>
            <a:r>
              <a:rPr lang="da-DK" sz="1867" dirty="0"/>
              <a:t>Ældre</a:t>
            </a:r>
          </a:p>
          <a:p>
            <a:r>
              <a:rPr lang="da-DK" sz="1867" dirty="0"/>
              <a:t>Demens 6</a:t>
            </a:r>
          </a:p>
          <a:p>
            <a:r>
              <a:rPr lang="da-DK" sz="1867" dirty="0"/>
              <a:t>Velfærds/sundhedsteknologi 13</a:t>
            </a:r>
          </a:p>
          <a:p>
            <a:r>
              <a:rPr lang="da-DK" sz="1867" dirty="0"/>
              <a:t>Mental sundhed 3</a:t>
            </a:r>
          </a:p>
          <a:p>
            <a:r>
              <a:rPr lang="da-DK" sz="1867" dirty="0"/>
              <a:t>Krop </a:t>
            </a:r>
          </a:p>
          <a:p>
            <a:r>
              <a:rPr lang="da-DK" sz="1867" dirty="0"/>
              <a:t>Metode </a:t>
            </a:r>
          </a:p>
          <a:p>
            <a:r>
              <a:rPr lang="da-DK" sz="1867" dirty="0"/>
              <a:t>Etik </a:t>
            </a:r>
          </a:p>
          <a:p>
            <a:r>
              <a:rPr lang="da-DK" sz="1867" dirty="0"/>
              <a:t>pårørende</a:t>
            </a:r>
          </a:p>
          <a:p>
            <a:endParaRPr lang="da-DK" sz="1867" dirty="0"/>
          </a:p>
          <a:p>
            <a:endParaRPr lang="da-DK" sz="1867" dirty="0"/>
          </a:p>
          <a:p>
            <a:endParaRPr lang="da-DK" sz="1867" dirty="0"/>
          </a:p>
        </p:txBody>
      </p:sp>
      <p:sp>
        <p:nvSpPr>
          <p:cNvPr id="6" name="Pladsholder til dato 5">
            <a:extLst>
              <a:ext uri="{FF2B5EF4-FFF2-40B4-BE49-F238E27FC236}">
                <a16:creationId xmlns:a16="http://schemas.microsoft.com/office/drawing/2014/main" id="{233E172C-60FF-1B46-2B82-27DB5B0853C5}"/>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spTree>
    <p:extLst>
      <p:ext uri="{BB962C8B-B14F-4D97-AF65-F5344CB8AC3E}">
        <p14:creationId xmlns:p14="http://schemas.microsoft.com/office/powerpoint/2010/main" val="375477698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B599E86-054B-2BD2-0E47-AA13326A9C4F}"/>
              </a:ext>
            </a:extLst>
          </p:cNvPr>
          <p:cNvSpPr>
            <a:spLocks noGrp="1"/>
          </p:cNvSpPr>
          <p:nvPr>
            <p:ph type="title"/>
          </p:nvPr>
        </p:nvSpPr>
        <p:spPr/>
        <p:txBody>
          <a:bodyPr/>
          <a:lstStyle/>
          <a:p>
            <a:r>
              <a:rPr lang="da-DK" dirty="0"/>
              <a:t>									2/2</a:t>
            </a:r>
          </a:p>
        </p:txBody>
      </p:sp>
      <p:sp>
        <p:nvSpPr>
          <p:cNvPr id="3" name="Pladsholder til tekst 2">
            <a:extLst>
              <a:ext uri="{FF2B5EF4-FFF2-40B4-BE49-F238E27FC236}">
                <a16:creationId xmlns:a16="http://schemas.microsoft.com/office/drawing/2014/main" id="{8CAA8255-40CC-BC54-DF75-8DE3F884349A}"/>
              </a:ext>
            </a:extLst>
          </p:cNvPr>
          <p:cNvSpPr>
            <a:spLocks noGrp="1"/>
          </p:cNvSpPr>
          <p:nvPr>
            <p:ph type="body" sz="quarter" idx="11"/>
          </p:nvPr>
        </p:nvSpPr>
        <p:spPr>
          <a:xfrm>
            <a:off x="1018117" y="1748813"/>
            <a:ext cx="6182007" cy="4129171"/>
          </a:xfrm>
        </p:spPr>
        <p:txBody>
          <a:bodyPr/>
          <a:lstStyle/>
          <a:p>
            <a:r>
              <a:rPr lang="da-DK" dirty="0"/>
              <a:t>Ulighed i sundhed</a:t>
            </a:r>
          </a:p>
          <a:p>
            <a:r>
              <a:rPr lang="da-DK" dirty="0"/>
              <a:t>Palliation og hverdagsliv</a:t>
            </a:r>
          </a:p>
          <a:p>
            <a:r>
              <a:rPr lang="da-DK" dirty="0"/>
              <a:t>Fremtidens ældre</a:t>
            </a:r>
          </a:p>
          <a:p>
            <a:r>
              <a:rPr lang="da-DK" dirty="0"/>
              <a:t>Hverdagsliv med kronisk sygdom</a:t>
            </a:r>
          </a:p>
          <a:p>
            <a:r>
              <a:rPr lang="da-DK" dirty="0"/>
              <a:t>Stærkere studerende</a:t>
            </a:r>
          </a:p>
          <a:p>
            <a:r>
              <a:rPr lang="da-DK" dirty="0"/>
              <a:t>Fundamentals og Care</a:t>
            </a:r>
          </a:p>
          <a:p>
            <a:r>
              <a:rPr lang="da-DK" dirty="0"/>
              <a:t>Digitaliseret teknologi</a:t>
            </a:r>
          </a:p>
          <a:p>
            <a:endParaRPr lang="da-DK" dirty="0"/>
          </a:p>
        </p:txBody>
      </p:sp>
      <p:sp>
        <p:nvSpPr>
          <p:cNvPr id="5" name="Pladsholder til tekst 4">
            <a:extLst>
              <a:ext uri="{FF2B5EF4-FFF2-40B4-BE49-F238E27FC236}">
                <a16:creationId xmlns:a16="http://schemas.microsoft.com/office/drawing/2014/main" id="{591D00FE-2485-2F31-9AE0-438915500911}"/>
              </a:ext>
            </a:extLst>
          </p:cNvPr>
          <p:cNvSpPr>
            <a:spLocks noGrp="1"/>
          </p:cNvSpPr>
          <p:nvPr>
            <p:ph type="body" sz="quarter" idx="13"/>
          </p:nvPr>
        </p:nvSpPr>
        <p:spPr/>
        <p:txBody>
          <a:bodyPr/>
          <a:lstStyle/>
          <a:p>
            <a:r>
              <a:rPr lang="da-DK" dirty="0"/>
              <a:t>Patientforløb</a:t>
            </a:r>
          </a:p>
          <a:p>
            <a:r>
              <a:rPr lang="da-DK" dirty="0"/>
              <a:t>Klinisk sygepleje 6</a:t>
            </a:r>
          </a:p>
          <a:p>
            <a:r>
              <a:rPr lang="da-DK" dirty="0"/>
              <a:t>Klinisk praksis</a:t>
            </a:r>
          </a:p>
          <a:p>
            <a:r>
              <a:rPr lang="da-DK" dirty="0"/>
              <a:t>Klinisk lederskab</a:t>
            </a:r>
          </a:p>
          <a:p>
            <a:r>
              <a:rPr lang="da-DK" dirty="0"/>
              <a:t>Hverdagsliv</a:t>
            </a:r>
          </a:p>
          <a:p>
            <a:r>
              <a:rPr lang="da-DK" dirty="0"/>
              <a:t>Personlig medicin</a:t>
            </a:r>
          </a:p>
          <a:p>
            <a:r>
              <a:rPr lang="da-DK" dirty="0"/>
              <a:t>Sårbare ældre</a:t>
            </a:r>
          </a:p>
          <a:p>
            <a:r>
              <a:rPr lang="da-DK" dirty="0"/>
              <a:t>Nære sundhedsvæsen 9</a:t>
            </a:r>
          </a:p>
          <a:p>
            <a:r>
              <a:rPr lang="da-DK" dirty="0"/>
              <a:t>Bruger- borgerinvolvering</a:t>
            </a:r>
          </a:p>
          <a:p>
            <a:endParaRPr lang="da-DK" dirty="0"/>
          </a:p>
        </p:txBody>
      </p:sp>
      <p:sp>
        <p:nvSpPr>
          <p:cNvPr id="6" name="Pladsholder til dato 5">
            <a:extLst>
              <a:ext uri="{FF2B5EF4-FFF2-40B4-BE49-F238E27FC236}">
                <a16:creationId xmlns:a16="http://schemas.microsoft.com/office/drawing/2014/main" id="{A1134B41-4FB3-4336-0CFA-9F5A9A4484ED}"/>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spTree>
    <p:extLst>
      <p:ext uri="{BB962C8B-B14F-4D97-AF65-F5344CB8AC3E}">
        <p14:creationId xmlns:p14="http://schemas.microsoft.com/office/powerpoint/2010/main" val="131573046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lede 6" descr="Et billede, der indeholder tekst&#10;&#10;Automatisk genereret beskrivelse">
            <a:extLst>
              <a:ext uri="{FF2B5EF4-FFF2-40B4-BE49-F238E27FC236}">
                <a16:creationId xmlns:a16="http://schemas.microsoft.com/office/drawing/2014/main" id="{87EC7F39-7468-6BBB-C8F3-75A39065689C}"/>
              </a:ext>
            </a:extLst>
          </p:cNvPr>
          <p:cNvPicPr>
            <a:picLocks noChangeAspect="1"/>
          </p:cNvPicPr>
          <p:nvPr/>
        </p:nvPicPr>
        <p:blipFill>
          <a:blip r:embed="rId2"/>
          <a:stretch>
            <a:fillRect/>
          </a:stretch>
        </p:blipFill>
        <p:spPr>
          <a:xfrm>
            <a:off x="0" y="0"/>
            <a:ext cx="6216352" cy="6858000"/>
          </a:xfrm>
          <a:prstGeom prst="rect">
            <a:avLst/>
          </a:prstGeom>
          <a:noFill/>
        </p:spPr>
      </p:pic>
      <p:sp>
        <p:nvSpPr>
          <p:cNvPr id="12" name="Text Placeholder 2">
            <a:extLst>
              <a:ext uri="{FF2B5EF4-FFF2-40B4-BE49-F238E27FC236}">
                <a16:creationId xmlns:a16="http://schemas.microsoft.com/office/drawing/2014/main" id="{8EE8F7B2-24F2-E285-B250-B3436AB4BB2D}"/>
              </a:ext>
            </a:extLst>
          </p:cNvPr>
          <p:cNvSpPr>
            <a:spLocks noGrp="1"/>
          </p:cNvSpPr>
          <p:nvPr>
            <p:ph type="body" sz="quarter" idx="14"/>
          </p:nvPr>
        </p:nvSpPr>
        <p:spPr>
          <a:xfrm>
            <a:off x="6771832" y="562372"/>
            <a:ext cx="4752528" cy="2304256"/>
          </a:xfrm>
        </p:spPr>
        <p:txBody>
          <a:bodyPr/>
          <a:lstStyle/>
          <a:p>
            <a:r>
              <a:rPr lang="en-US" sz="3200" dirty="0" err="1"/>
              <a:t>Kvalitativ</a:t>
            </a:r>
            <a:r>
              <a:rPr lang="en-US" sz="3200" dirty="0"/>
              <a:t> </a:t>
            </a:r>
            <a:r>
              <a:rPr lang="en-US" sz="3200" dirty="0" err="1"/>
              <a:t>visualisering</a:t>
            </a:r>
            <a:r>
              <a:rPr lang="en-US" sz="3200" dirty="0"/>
              <a:t> </a:t>
            </a:r>
          </a:p>
        </p:txBody>
      </p:sp>
      <p:sp>
        <p:nvSpPr>
          <p:cNvPr id="14" name="Text Placeholder 3">
            <a:extLst>
              <a:ext uri="{FF2B5EF4-FFF2-40B4-BE49-F238E27FC236}">
                <a16:creationId xmlns:a16="http://schemas.microsoft.com/office/drawing/2014/main" id="{DF5AE653-76A8-D631-A872-CC8703D034EC}"/>
              </a:ext>
            </a:extLst>
          </p:cNvPr>
          <p:cNvSpPr>
            <a:spLocks noGrp="1"/>
          </p:cNvSpPr>
          <p:nvPr>
            <p:ph type="body" sz="quarter" idx="15"/>
          </p:nvPr>
        </p:nvSpPr>
        <p:spPr>
          <a:xfrm>
            <a:off x="6778555" y="4485118"/>
            <a:ext cx="5174096" cy="1920213"/>
          </a:xfrm>
        </p:spPr>
        <p:txBody>
          <a:bodyPr/>
          <a:lstStyle/>
          <a:p>
            <a:r>
              <a:rPr lang="en-US" sz="2133" dirty="0"/>
              <a:t>Minus verbum og </a:t>
            </a:r>
            <a:r>
              <a:rPr lang="en-US" sz="2133" dirty="0" err="1"/>
              <a:t>adjektiver</a:t>
            </a:r>
            <a:endParaRPr lang="en-US" sz="2133" dirty="0"/>
          </a:p>
          <a:p>
            <a:r>
              <a:rPr lang="en-US" sz="2133" dirty="0"/>
              <a:t>Minus </a:t>
            </a:r>
            <a:r>
              <a:rPr lang="en-US" sz="2133" i="1" dirty="0" err="1"/>
              <a:t>forskning</a:t>
            </a:r>
            <a:endParaRPr lang="en-US" sz="2133" i="1" dirty="0"/>
          </a:p>
          <a:p>
            <a:r>
              <a:rPr lang="en-US" sz="2133" dirty="0" err="1"/>
              <a:t>Sammenlægning</a:t>
            </a:r>
            <a:r>
              <a:rPr lang="en-US" sz="2133" dirty="0"/>
              <a:t> af </a:t>
            </a:r>
            <a:r>
              <a:rPr lang="en-US" sz="2133" dirty="0" err="1"/>
              <a:t>entals</a:t>
            </a:r>
            <a:r>
              <a:rPr lang="en-US" sz="2133" dirty="0"/>
              <a:t> og </a:t>
            </a:r>
            <a:r>
              <a:rPr lang="en-US" sz="2133" dirty="0" err="1"/>
              <a:t>flertalsform</a:t>
            </a:r>
            <a:r>
              <a:rPr lang="en-US" sz="2133" dirty="0"/>
              <a:t> (</a:t>
            </a:r>
            <a:r>
              <a:rPr lang="en-US" sz="2133" i="1" dirty="0"/>
              <a:t>program</a:t>
            </a:r>
            <a:r>
              <a:rPr lang="en-US" sz="2133" dirty="0"/>
              <a:t>, </a:t>
            </a:r>
            <a:r>
              <a:rPr lang="en-US" sz="2133" i="1" dirty="0"/>
              <a:t>programmer</a:t>
            </a:r>
            <a:r>
              <a:rPr lang="en-US" sz="2133" dirty="0"/>
              <a:t>, </a:t>
            </a:r>
            <a:r>
              <a:rPr lang="en-US" sz="2133" i="1" dirty="0" err="1"/>
              <a:t>programmet</a:t>
            </a:r>
            <a:r>
              <a:rPr lang="en-US" sz="2133" dirty="0"/>
              <a:t>)</a:t>
            </a:r>
          </a:p>
        </p:txBody>
      </p:sp>
      <p:sp>
        <p:nvSpPr>
          <p:cNvPr id="16" name="Title 4">
            <a:extLst>
              <a:ext uri="{FF2B5EF4-FFF2-40B4-BE49-F238E27FC236}">
                <a16:creationId xmlns:a16="http://schemas.microsoft.com/office/drawing/2014/main" id="{231068D4-5087-9834-7E8E-80C3A88360B2}"/>
              </a:ext>
            </a:extLst>
          </p:cNvPr>
          <p:cNvSpPr>
            <a:spLocks noGrp="1"/>
          </p:cNvSpPr>
          <p:nvPr>
            <p:ph type="title"/>
          </p:nvPr>
        </p:nvSpPr>
        <p:spPr>
          <a:xfrm>
            <a:off x="6771832" y="4053070"/>
            <a:ext cx="4844781" cy="624069"/>
          </a:xfrm>
        </p:spPr>
        <p:txBody>
          <a:bodyPr/>
          <a:lstStyle/>
          <a:p>
            <a:r>
              <a:rPr lang="en-US" dirty="0" err="1"/>
              <a:t>Forbehold</a:t>
            </a:r>
            <a:endParaRPr lang="en-US" dirty="0"/>
          </a:p>
        </p:txBody>
      </p:sp>
    </p:spTree>
    <p:extLst>
      <p:ext uri="{BB962C8B-B14F-4D97-AF65-F5344CB8AC3E}">
        <p14:creationId xmlns:p14="http://schemas.microsoft.com/office/powerpoint/2010/main" val="15026399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Color Cover">
            <a:extLst>
              <a:ext uri="{FF2B5EF4-FFF2-40B4-BE49-F238E27FC236}">
                <a16:creationId xmlns:a16="http://schemas.microsoft.com/office/drawing/2014/main" id="{6BE11944-ED05-4FE9-9927-06C110BB3A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5" name="Group 11">
            <a:extLst>
              <a:ext uri="{FF2B5EF4-FFF2-40B4-BE49-F238E27FC236}">
                <a16:creationId xmlns:a16="http://schemas.microsoft.com/office/drawing/2014/main" id="{A2812508-238C-4BCD-BDD3-25C99C5CA23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3" name="Color">
              <a:extLst>
                <a:ext uri="{FF2B5EF4-FFF2-40B4-BE49-F238E27FC236}">
                  <a16:creationId xmlns:a16="http://schemas.microsoft.com/office/drawing/2014/main" id="{EA98B5EE-6906-45B1-8691-D06F06B6C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Color">
              <a:extLst>
                <a:ext uri="{FF2B5EF4-FFF2-40B4-BE49-F238E27FC236}">
                  <a16:creationId xmlns:a16="http://schemas.microsoft.com/office/drawing/2014/main" id="{3CB4D77E-DA74-4797-88E4-C7D817D315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el 1">
            <a:extLst>
              <a:ext uri="{FF2B5EF4-FFF2-40B4-BE49-F238E27FC236}">
                <a16:creationId xmlns:a16="http://schemas.microsoft.com/office/drawing/2014/main" id="{F1309398-DCCC-35C4-0D19-ECFD1A2CE0EC}"/>
              </a:ext>
            </a:extLst>
          </p:cNvPr>
          <p:cNvSpPr>
            <a:spLocks noGrp="1"/>
          </p:cNvSpPr>
          <p:nvPr>
            <p:ph type="ctrTitle"/>
          </p:nvPr>
        </p:nvSpPr>
        <p:spPr>
          <a:xfrm>
            <a:off x="789708" y="1014574"/>
            <a:ext cx="9725730" cy="2226769"/>
          </a:xfrm>
        </p:spPr>
        <p:txBody>
          <a:bodyPr anchor="ctr">
            <a:normAutofit/>
          </a:bodyPr>
          <a:lstStyle/>
          <a:p>
            <a:pPr algn="l"/>
            <a:r>
              <a:rPr lang="da-DK" sz="48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Fremtidens fagprofessionelle – om mennesker og velfærdsteknologi</a:t>
            </a:r>
            <a:endParaRPr lang="da-DK" sz="4800" dirty="0">
              <a:solidFill>
                <a:schemeClr val="bg1"/>
              </a:solidFill>
            </a:endParaRPr>
          </a:p>
        </p:txBody>
      </p:sp>
      <p:sp>
        <p:nvSpPr>
          <p:cNvPr id="3" name="Undertitel 2">
            <a:extLst>
              <a:ext uri="{FF2B5EF4-FFF2-40B4-BE49-F238E27FC236}">
                <a16:creationId xmlns:a16="http://schemas.microsoft.com/office/drawing/2014/main" id="{0B04DF57-6361-5759-3548-E0B0EF427AA2}"/>
              </a:ext>
            </a:extLst>
          </p:cNvPr>
          <p:cNvSpPr>
            <a:spLocks noGrp="1"/>
          </p:cNvSpPr>
          <p:nvPr>
            <p:ph type="subTitle" idx="1"/>
          </p:nvPr>
        </p:nvSpPr>
        <p:spPr>
          <a:xfrm>
            <a:off x="789708" y="3640632"/>
            <a:ext cx="9475600" cy="3028615"/>
          </a:xfrm>
        </p:spPr>
        <p:txBody>
          <a:bodyPr anchor="ctr">
            <a:normAutofit/>
          </a:bodyPr>
          <a:lstStyle/>
          <a:p>
            <a:pPr algn="l"/>
            <a:r>
              <a:rPr lang="da-DK" sz="1800" dirty="0">
                <a:effectLst/>
                <a:latin typeface="Calibri" panose="020F0502020204030204" pitchFamily="34" charset="0"/>
                <a:ea typeface="Calibri" panose="020F0502020204030204" pitchFamily="34" charset="0"/>
                <a:cs typeface="Times New Roman" panose="02020603050405020304" pitchFamily="18" charset="0"/>
              </a:rPr>
              <a:t>Intentionen er at </a:t>
            </a:r>
            <a:r>
              <a:rPr lang="da-DK" sz="1800" b="1" dirty="0">
                <a:effectLst/>
                <a:latin typeface="Calibri" panose="020F0502020204030204" pitchFamily="34" charset="0"/>
                <a:ea typeface="Calibri" panose="020F0502020204030204" pitchFamily="34" charset="0"/>
                <a:cs typeface="Times New Roman" panose="02020603050405020304" pitchFamily="18" charset="0"/>
              </a:rPr>
              <a:t>styrke </a:t>
            </a:r>
            <a:r>
              <a:rPr lang="da-DK" sz="1800" b="1" dirty="0" err="1">
                <a:effectLst/>
                <a:latin typeface="Calibri" panose="020F0502020204030204" pitchFamily="34" charset="0"/>
                <a:ea typeface="Calibri" panose="020F0502020204030204" pitchFamily="34" charset="0"/>
                <a:cs typeface="Times New Roman" panose="02020603050405020304" pitchFamily="18" charset="0"/>
              </a:rPr>
              <a:t>videngrundlaget</a:t>
            </a:r>
            <a:r>
              <a:rPr lang="da-DK" sz="1800" b="1" dirty="0">
                <a:effectLst/>
                <a:latin typeface="Calibri" panose="020F0502020204030204" pitchFamily="34" charset="0"/>
                <a:ea typeface="Calibri" panose="020F0502020204030204" pitchFamily="34" charset="0"/>
                <a:cs typeface="Times New Roman" panose="02020603050405020304" pitchFamily="18" charset="0"/>
              </a:rPr>
              <a:t> for den kliniske praksis </a:t>
            </a:r>
            <a:r>
              <a:rPr lang="da-DK" sz="1800" dirty="0">
                <a:effectLst/>
                <a:latin typeface="Calibri" panose="020F0502020204030204" pitchFamily="34" charset="0"/>
                <a:ea typeface="Calibri" panose="020F0502020204030204" pitchFamily="34" charset="0"/>
                <a:cs typeface="Times New Roman" panose="02020603050405020304" pitchFamily="18" charset="0"/>
              </a:rPr>
              <a:t>for de mennesker, der modtager velfærdsydelser. </a:t>
            </a:r>
          </a:p>
          <a:p>
            <a:pPr algn="l"/>
            <a:r>
              <a:rPr lang="da-DK" sz="1800" dirty="0">
                <a:effectLst/>
                <a:latin typeface="Calibri" panose="020F0502020204030204" pitchFamily="34" charset="0"/>
                <a:ea typeface="Calibri" panose="020F0502020204030204" pitchFamily="34" charset="0"/>
                <a:cs typeface="Times New Roman" panose="02020603050405020304" pitchFamily="18" charset="0"/>
              </a:rPr>
              <a:t>Målet er at </a:t>
            </a:r>
            <a:r>
              <a:rPr lang="da-DK" sz="1800" b="1" dirty="0">
                <a:effectLst/>
                <a:latin typeface="Calibri" panose="020F0502020204030204" pitchFamily="34" charset="0"/>
                <a:ea typeface="Calibri" panose="020F0502020204030204" pitchFamily="34" charset="0"/>
                <a:cs typeface="Times New Roman" panose="02020603050405020304" pitchFamily="18" charset="0"/>
              </a:rPr>
              <a:t>præge social- og sundhedsuddannelserne </a:t>
            </a:r>
            <a:r>
              <a:rPr lang="da-DK" sz="1800" dirty="0">
                <a:effectLst/>
                <a:latin typeface="Calibri" panose="020F0502020204030204" pitchFamily="34" charset="0"/>
                <a:ea typeface="Calibri" panose="020F0502020204030204" pitchFamily="34" charset="0"/>
                <a:cs typeface="Times New Roman" panose="02020603050405020304" pitchFamily="18" charset="0"/>
              </a:rPr>
              <a:t>i retning af at kunne </a:t>
            </a:r>
            <a:r>
              <a:rPr lang="da-DK" sz="1800" b="1" dirty="0">
                <a:effectLst/>
                <a:latin typeface="Calibri" panose="020F0502020204030204" pitchFamily="34" charset="0"/>
                <a:ea typeface="Calibri" panose="020F0502020204030204" pitchFamily="34" charset="0"/>
                <a:cs typeface="Times New Roman" panose="02020603050405020304" pitchFamily="18" charset="0"/>
              </a:rPr>
              <a:t>matche behovet </a:t>
            </a:r>
            <a:r>
              <a:rPr lang="da-DK" sz="1800" dirty="0">
                <a:effectLst/>
                <a:latin typeface="Calibri" panose="020F0502020204030204" pitchFamily="34" charset="0"/>
                <a:ea typeface="Calibri" panose="020F0502020204030204" pitchFamily="34" charset="0"/>
                <a:cs typeface="Times New Roman" panose="02020603050405020304" pitchFamily="18" charset="0"/>
              </a:rPr>
              <a:t>for omsorg og pleje hos fremtidens brugere af sundhedssektoren. </a:t>
            </a:r>
          </a:p>
          <a:p>
            <a:pPr algn="l"/>
            <a:r>
              <a:rPr lang="da-DK" sz="1800" dirty="0">
                <a:effectLst/>
                <a:latin typeface="Calibri" panose="020F0502020204030204" pitchFamily="34" charset="0"/>
                <a:ea typeface="Calibri" panose="020F0502020204030204" pitchFamily="34" charset="0"/>
                <a:cs typeface="Times New Roman" panose="02020603050405020304" pitchFamily="18" charset="0"/>
              </a:rPr>
              <a:t>Det overordnede projekt udarbejdes inden for rammerne af </a:t>
            </a:r>
            <a:r>
              <a:rPr lang="da-DK" sz="1800" b="1" dirty="0">
                <a:effectLst/>
                <a:latin typeface="Calibri" panose="020F0502020204030204" pitchFamily="34" charset="0"/>
                <a:ea typeface="Calibri" panose="020F0502020204030204" pitchFamily="34" charset="0"/>
                <a:cs typeface="Times New Roman" panose="02020603050405020304" pitchFamily="18" charset="0"/>
              </a:rPr>
              <a:t>rehabilitering og velfærdsteknologi</a:t>
            </a:r>
            <a:r>
              <a:rPr lang="da-DK" sz="1800" dirty="0">
                <a:effectLst/>
                <a:latin typeface="Calibri" panose="020F0502020204030204" pitchFamily="34" charset="0"/>
                <a:ea typeface="Calibri" panose="020F0502020204030204" pitchFamily="34" charset="0"/>
                <a:cs typeface="Times New Roman" panose="02020603050405020304" pitchFamily="18" charset="0"/>
              </a:rPr>
              <a:t>, og består af </a:t>
            </a:r>
            <a:r>
              <a:rPr lang="da-DK" sz="1800" b="1" dirty="0">
                <a:effectLst/>
                <a:latin typeface="Calibri" panose="020F0502020204030204" pitchFamily="34" charset="0"/>
                <a:ea typeface="Calibri" panose="020F0502020204030204" pitchFamily="34" charset="0"/>
                <a:cs typeface="Times New Roman" panose="02020603050405020304" pitchFamily="18" charset="0"/>
              </a:rPr>
              <a:t>tre mindre projekter á hver et års varighed</a:t>
            </a:r>
            <a:r>
              <a:rPr lang="da-DK" sz="1800" dirty="0">
                <a:effectLst/>
                <a:latin typeface="Calibri" panose="020F0502020204030204" pitchFamily="34" charset="0"/>
                <a:ea typeface="Calibri" panose="020F0502020204030204" pitchFamily="34" charset="0"/>
                <a:cs typeface="Times New Roman" panose="02020603050405020304" pitchFamily="18" charset="0"/>
              </a:rPr>
              <a:t>, der hver for sig og sammen giver ny viden om rehabilitering og velfærdsteknologi.</a:t>
            </a:r>
            <a:endParaRPr lang="da-DK" dirty="0">
              <a:solidFill>
                <a:schemeClr val="tx2"/>
              </a:solidFill>
            </a:endParaRPr>
          </a:p>
        </p:txBody>
      </p:sp>
      <p:pic>
        <p:nvPicPr>
          <p:cNvPr id="4" name="Billede 3" descr="Et billede, der indeholder tekst&#10;&#10;Automatisk genereret beskrivelse">
            <a:extLst>
              <a:ext uri="{FF2B5EF4-FFF2-40B4-BE49-F238E27FC236}">
                <a16:creationId xmlns:a16="http://schemas.microsoft.com/office/drawing/2014/main" id="{066937AA-D169-90A8-42C4-F22794E3681F}"/>
              </a:ext>
            </a:extLst>
          </p:cNvPr>
          <p:cNvPicPr>
            <a:picLocks noChangeAspect="1"/>
          </p:cNvPicPr>
          <p:nvPr/>
        </p:nvPicPr>
        <p:blipFill>
          <a:blip r:embed="rId3">
            <a:alphaModFix amt="70000"/>
          </a:blip>
          <a:stretch>
            <a:fillRect/>
          </a:stretch>
        </p:blipFill>
        <p:spPr>
          <a:xfrm>
            <a:off x="10336557" y="6015668"/>
            <a:ext cx="1784194" cy="836691"/>
          </a:xfrm>
          <a:prstGeom prst="rect">
            <a:avLst/>
          </a:prstGeom>
        </p:spPr>
      </p:pic>
    </p:spTree>
    <p:extLst>
      <p:ext uri="{BB962C8B-B14F-4D97-AF65-F5344CB8AC3E}">
        <p14:creationId xmlns:p14="http://schemas.microsoft.com/office/powerpoint/2010/main" val="52121275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7D14454-D9DA-22F9-FC71-799930E360BA}"/>
              </a:ext>
            </a:extLst>
          </p:cNvPr>
          <p:cNvSpPr>
            <a:spLocks noGrp="1"/>
          </p:cNvSpPr>
          <p:nvPr>
            <p:ph type="title"/>
          </p:nvPr>
        </p:nvSpPr>
        <p:spPr/>
        <p:txBody>
          <a:bodyPr/>
          <a:lstStyle/>
          <a:p>
            <a:r>
              <a:rPr lang="da-DK" dirty="0"/>
              <a:t>Top 4 </a:t>
            </a:r>
          </a:p>
        </p:txBody>
      </p:sp>
      <p:sp>
        <p:nvSpPr>
          <p:cNvPr id="3" name="Pladsholder til tekst 2">
            <a:extLst>
              <a:ext uri="{FF2B5EF4-FFF2-40B4-BE49-F238E27FC236}">
                <a16:creationId xmlns:a16="http://schemas.microsoft.com/office/drawing/2014/main" id="{B4FE40EA-4BAA-7BA2-4F80-67364D2A9AF1}"/>
              </a:ext>
            </a:extLst>
          </p:cNvPr>
          <p:cNvSpPr>
            <a:spLocks noGrp="1"/>
          </p:cNvSpPr>
          <p:nvPr>
            <p:ph type="body" sz="quarter" idx="11"/>
          </p:nvPr>
        </p:nvSpPr>
        <p:spPr>
          <a:xfrm>
            <a:off x="1018117" y="2421467"/>
            <a:ext cx="6374028" cy="3456517"/>
          </a:xfrm>
        </p:spPr>
        <p:txBody>
          <a:bodyPr/>
          <a:lstStyle/>
          <a:p>
            <a:r>
              <a:rPr lang="da-DK" dirty="0"/>
              <a:t>Velfærds/sundhedsteknologi 13 forskere</a:t>
            </a:r>
          </a:p>
          <a:p>
            <a:r>
              <a:rPr lang="da-DK" dirty="0"/>
              <a:t>Ulighed i sundhed 12 forskere</a:t>
            </a:r>
          </a:p>
          <a:p>
            <a:r>
              <a:rPr lang="da-DK" dirty="0"/>
              <a:t>Nære sundhedsvæsen 10-12 forskere </a:t>
            </a:r>
          </a:p>
          <a:p>
            <a:r>
              <a:rPr lang="da-DK" dirty="0"/>
              <a:t>Aldring 8 forskere</a:t>
            </a:r>
          </a:p>
          <a:p>
            <a:endParaRPr lang="da-DK" dirty="0"/>
          </a:p>
          <a:p>
            <a:endParaRPr lang="da-DK" dirty="0"/>
          </a:p>
        </p:txBody>
      </p:sp>
      <p:sp>
        <p:nvSpPr>
          <p:cNvPr id="5" name="Pladsholder til tekst 4">
            <a:extLst>
              <a:ext uri="{FF2B5EF4-FFF2-40B4-BE49-F238E27FC236}">
                <a16:creationId xmlns:a16="http://schemas.microsoft.com/office/drawing/2014/main" id="{AF574E5B-2347-5397-73E7-8305926C4B12}"/>
              </a:ext>
            </a:extLst>
          </p:cNvPr>
          <p:cNvSpPr>
            <a:spLocks noGrp="1"/>
          </p:cNvSpPr>
          <p:nvPr>
            <p:ph type="body" sz="quarter" idx="13"/>
          </p:nvPr>
        </p:nvSpPr>
        <p:spPr>
          <a:xfrm>
            <a:off x="8640283" y="1652803"/>
            <a:ext cx="3157671" cy="4249456"/>
          </a:xfrm>
        </p:spPr>
        <p:txBody>
          <a:bodyPr/>
          <a:lstStyle/>
          <a:p>
            <a:pPr algn="l"/>
            <a:r>
              <a:rPr lang="da-DK" dirty="0"/>
              <a:t>Tilstrækkeligt fokuseret?</a:t>
            </a:r>
          </a:p>
          <a:p>
            <a:pPr algn="l"/>
            <a:endParaRPr lang="da-DK" dirty="0"/>
          </a:p>
          <a:p>
            <a:pPr algn="l"/>
            <a:r>
              <a:rPr lang="da-DK" dirty="0"/>
              <a:t>Hvad har vi ikke seniorforskere indenfor?  </a:t>
            </a:r>
          </a:p>
        </p:txBody>
      </p:sp>
      <p:sp>
        <p:nvSpPr>
          <p:cNvPr id="6" name="Pladsholder til dato 5">
            <a:extLst>
              <a:ext uri="{FF2B5EF4-FFF2-40B4-BE49-F238E27FC236}">
                <a16:creationId xmlns:a16="http://schemas.microsoft.com/office/drawing/2014/main" id="{D95DD4B9-36A0-1EC6-644B-D802DE0927A4}"/>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spTree>
    <p:extLst>
      <p:ext uri="{BB962C8B-B14F-4D97-AF65-F5344CB8AC3E}">
        <p14:creationId xmlns:p14="http://schemas.microsoft.com/office/powerpoint/2010/main" val="311372467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D941E03-4DB9-E649-56BD-32AC49BAD870}"/>
              </a:ext>
            </a:extLst>
          </p:cNvPr>
          <p:cNvSpPr>
            <a:spLocks noGrp="1"/>
          </p:cNvSpPr>
          <p:nvPr>
            <p:ph type="title"/>
          </p:nvPr>
        </p:nvSpPr>
        <p:spPr/>
        <p:txBody>
          <a:bodyPr/>
          <a:lstStyle/>
          <a:p>
            <a:r>
              <a:rPr lang="da-DK" dirty="0"/>
              <a:t>Eksempler fra KP</a:t>
            </a:r>
          </a:p>
        </p:txBody>
      </p:sp>
      <p:sp>
        <p:nvSpPr>
          <p:cNvPr id="3" name="Pladsholder til tekst 2">
            <a:extLst>
              <a:ext uri="{FF2B5EF4-FFF2-40B4-BE49-F238E27FC236}">
                <a16:creationId xmlns:a16="http://schemas.microsoft.com/office/drawing/2014/main" id="{D4AACE8F-74AF-9FB8-EC08-CC04CA11560E}"/>
              </a:ext>
            </a:extLst>
          </p:cNvPr>
          <p:cNvSpPr>
            <a:spLocks noGrp="1"/>
          </p:cNvSpPr>
          <p:nvPr>
            <p:ph type="body" sz="quarter" idx="11"/>
          </p:nvPr>
        </p:nvSpPr>
        <p:spPr>
          <a:xfrm>
            <a:off x="1018116" y="2421467"/>
            <a:ext cx="6518541" cy="3456517"/>
          </a:xfrm>
        </p:spPr>
        <p:txBody>
          <a:bodyPr/>
          <a:lstStyle/>
          <a:p>
            <a:r>
              <a:rPr lang="da-DK" dirty="0"/>
              <a:t>KOL-Kuffert (BH SUND)</a:t>
            </a:r>
          </a:p>
          <a:p>
            <a:endParaRPr lang="da-DK" dirty="0"/>
          </a:p>
          <a:p>
            <a:r>
              <a:rPr lang="da-DK" dirty="0"/>
              <a:t> Edu-Com4Health (Ulighed i Sundhed)</a:t>
            </a:r>
          </a:p>
          <a:p>
            <a:endParaRPr lang="da-DK" dirty="0"/>
          </a:p>
          <a:p>
            <a:r>
              <a:rPr lang="da-DK" dirty="0"/>
              <a:t>Hjertens Glad (Det nære sundhedsvæsen)</a:t>
            </a:r>
          </a:p>
          <a:p>
            <a:endParaRPr lang="da-DK" dirty="0"/>
          </a:p>
          <a:p>
            <a:r>
              <a:rPr lang="da-DK" dirty="0"/>
              <a:t>INTERGEN – Sapere Aude: hvordan udvises omsorg i forskellige generationer (ældre-aldring)</a:t>
            </a:r>
          </a:p>
        </p:txBody>
      </p:sp>
      <p:sp>
        <p:nvSpPr>
          <p:cNvPr id="5" name="Pladsholder til tekst 4">
            <a:extLst>
              <a:ext uri="{FF2B5EF4-FFF2-40B4-BE49-F238E27FC236}">
                <a16:creationId xmlns:a16="http://schemas.microsoft.com/office/drawing/2014/main" id="{A060237B-6B8E-B216-2683-83EF00683B06}"/>
              </a:ext>
            </a:extLst>
          </p:cNvPr>
          <p:cNvSpPr>
            <a:spLocks noGrp="1"/>
          </p:cNvSpPr>
          <p:nvPr>
            <p:ph type="body" sz="quarter" idx="13"/>
          </p:nvPr>
        </p:nvSpPr>
        <p:spPr/>
        <p:txBody>
          <a:bodyPr/>
          <a:lstStyle/>
          <a:p>
            <a:r>
              <a:rPr lang="da-DK" dirty="0"/>
              <a:t>Resultater</a:t>
            </a:r>
          </a:p>
          <a:p>
            <a:endParaRPr lang="da-DK" dirty="0"/>
          </a:p>
          <a:p>
            <a:pPr algn="l"/>
            <a:r>
              <a:rPr lang="da-DK" dirty="0"/>
              <a:t>Teknologi har en social slagside- </a:t>
            </a:r>
            <a:r>
              <a:rPr lang="da-DK" dirty="0" err="1"/>
              <a:t>one</a:t>
            </a:r>
            <a:r>
              <a:rPr lang="da-DK" dirty="0"/>
              <a:t> do not fit all</a:t>
            </a:r>
          </a:p>
          <a:p>
            <a:pPr algn="l"/>
            <a:endParaRPr lang="da-DK" dirty="0"/>
          </a:p>
          <a:p>
            <a:pPr algn="l"/>
            <a:r>
              <a:rPr lang="da-DK" dirty="0"/>
              <a:t>Vi skal møde sårbare der hvor de er –gråzone gruppe skal gribes</a:t>
            </a:r>
          </a:p>
          <a:p>
            <a:pPr algn="l"/>
            <a:endParaRPr lang="da-DK" dirty="0"/>
          </a:p>
          <a:p>
            <a:pPr algn="l"/>
            <a:r>
              <a:rPr lang="da-DK" dirty="0"/>
              <a:t>Peer-</a:t>
            </a:r>
            <a:r>
              <a:rPr lang="da-DK" dirty="0" err="1"/>
              <a:t>metoring</a:t>
            </a:r>
            <a:r>
              <a:rPr lang="da-DK" dirty="0"/>
              <a:t> har effekt på </a:t>
            </a:r>
            <a:r>
              <a:rPr lang="da-DK" dirty="0" err="1"/>
              <a:t>empowering</a:t>
            </a:r>
            <a:r>
              <a:rPr lang="da-DK" dirty="0"/>
              <a:t> og trivsel</a:t>
            </a:r>
          </a:p>
          <a:p>
            <a:pPr algn="l"/>
            <a:endParaRPr lang="da-DK" dirty="0"/>
          </a:p>
          <a:p>
            <a:pPr algn="l"/>
            <a:r>
              <a:rPr lang="da-DK" dirty="0"/>
              <a:t>Sandwich-</a:t>
            </a:r>
            <a:r>
              <a:rPr lang="da-DK" dirty="0" err="1"/>
              <a:t>press</a:t>
            </a:r>
            <a:r>
              <a:rPr lang="da-DK" dirty="0"/>
              <a:t> i omsorg </a:t>
            </a:r>
          </a:p>
        </p:txBody>
      </p:sp>
      <p:sp>
        <p:nvSpPr>
          <p:cNvPr id="6" name="Pladsholder til dato 5">
            <a:extLst>
              <a:ext uri="{FF2B5EF4-FFF2-40B4-BE49-F238E27FC236}">
                <a16:creationId xmlns:a16="http://schemas.microsoft.com/office/drawing/2014/main" id="{C2708B61-614D-200D-2C32-D1E4EF5B4598}"/>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spTree>
    <p:extLst>
      <p:ext uri="{BB962C8B-B14F-4D97-AF65-F5344CB8AC3E}">
        <p14:creationId xmlns:p14="http://schemas.microsoft.com/office/powerpoint/2010/main" val="128266014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7C50CA5-D3B0-2EB3-6C3A-00FB00363A0C}"/>
              </a:ext>
            </a:extLst>
          </p:cNvPr>
          <p:cNvSpPr>
            <a:spLocks noGrp="1"/>
          </p:cNvSpPr>
          <p:nvPr>
            <p:ph type="title"/>
          </p:nvPr>
        </p:nvSpPr>
        <p:spPr>
          <a:xfrm>
            <a:off x="4896384" y="322562"/>
            <a:ext cx="6614552" cy="1314909"/>
          </a:xfrm>
        </p:spPr>
        <p:txBody>
          <a:bodyPr/>
          <a:lstStyle/>
          <a:p>
            <a:r>
              <a:rPr lang="da-DK" sz="3733" dirty="0"/>
              <a:t>På tværs af professionshøjskolerne</a:t>
            </a:r>
          </a:p>
        </p:txBody>
      </p:sp>
      <p:sp>
        <p:nvSpPr>
          <p:cNvPr id="3" name="Pladsholder til tekst 2">
            <a:extLst>
              <a:ext uri="{FF2B5EF4-FFF2-40B4-BE49-F238E27FC236}">
                <a16:creationId xmlns:a16="http://schemas.microsoft.com/office/drawing/2014/main" id="{F3C6181E-04BA-7A1B-1B7A-AFB5C8170B41}"/>
              </a:ext>
            </a:extLst>
          </p:cNvPr>
          <p:cNvSpPr>
            <a:spLocks noGrp="1"/>
          </p:cNvSpPr>
          <p:nvPr>
            <p:ph type="body" sz="quarter" idx="11"/>
          </p:nvPr>
        </p:nvSpPr>
        <p:spPr>
          <a:xfrm>
            <a:off x="4896385" y="1892830"/>
            <a:ext cx="6096161" cy="3456517"/>
          </a:xfrm>
        </p:spPr>
        <p:txBody>
          <a:bodyPr/>
          <a:lstStyle/>
          <a:p>
            <a:r>
              <a:rPr lang="da-DK" dirty="0"/>
              <a:t>SIDP – Sundhedspolitisk initiativ ved danske professionshøjskoler – Borgernær </a:t>
            </a:r>
          </a:p>
          <a:p>
            <a:r>
              <a:rPr lang="da-DK" dirty="0"/>
              <a:t>PROMT – Personlig medicin</a:t>
            </a:r>
          </a:p>
          <a:p>
            <a:r>
              <a:rPr lang="da-DK" dirty="0"/>
              <a:t>UDSIKT- Uddannelse (+ universiteter)</a:t>
            </a:r>
          </a:p>
          <a:p>
            <a:r>
              <a:rPr lang="da-DK" dirty="0"/>
              <a:t>Edu-Com-4-health (2 professionshøjskoler)</a:t>
            </a:r>
          </a:p>
          <a:p>
            <a:r>
              <a:rPr lang="da-DK" dirty="0"/>
              <a:t>Digitaliseringsprojektet (BHSUND +KP)</a:t>
            </a:r>
          </a:p>
          <a:p>
            <a:r>
              <a:rPr lang="da-DK" dirty="0"/>
              <a:t>Covid-19 –ansøgning</a:t>
            </a:r>
          </a:p>
        </p:txBody>
      </p:sp>
      <p:pic>
        <p:nvPicPr>
          <p:cNvPr id="7" name="Text Placeholder 4">
            <a:extLst>
              <a:ext uri="{FF2B5EF4-FFF2-40B4-BE49-F238E27FC236}">
                <a16:creationId xmlns:a16="http://schemas.microsoft.com/office/drawing/2014/main" id="{5B1F285A-B622-DB2B-0E1A-21D21BE42A2F}"/>
              </a:ext>
            </a:extLst>
          </p:cNvPr>
          <p:cNvPicPr>
            <a:picLocks noChangeAspect="1"/>
          </p:cNvPicPr>
          <p:nvPr>
            <p:custDataLst>
              <p:tags r:id="rId1"/>
            </p:custDataLst>
          </p:nvPr>
        </p:nvPicPr>
        <p:blipFill rotWithShape="1">
          <a:blip r:embed="rId3"/>
          <a:srcRect l="27846" r="27846"/>
          <a:stretch/>
        </p:blipFill>
        <p:spPr>
          <a:xfrm>
            <a:off x="509083" y="884718"/>
            <a:ext cx="3157671" cy="5017541"/>
          </a:xfrm>
          <a:prstGeom prst="rect">
            <a:avLst/>
          </a:prstGeom>
        </p:spPr>
      </p:pic>
      <p:sp>
        <p:nvSpPr>
          <p:cNvPr id="5" name="Pladsholder til tekst 4">
            <a:extLst>
              <a:ext uri="{FF2B5EF4-FFF2-40B4-BE49-F238E27FC236}">
                <a16:creationId xmlns:a16="http://schemas.microsoft.com/office/drawing/2014/main" id="{57783605-94EC-0F90-637C-254A4460A591}"/>
              </a:ext>
            </a:extLst>
          </p:cNvPr>
          <p:cNvSpPr>
            <a:spLocks noGrp="1"/>
          </p:cNvSpPr>
          <p:nvPr>
            <p:ph type="body" sz="quarter" idx="13"/>
          </p:nvPr>
        </p:nvSpPr>
        <p:spPr/>
        <p:txBody>
          <a:bodyPr/>
          <a:lstStyle/>
          <a:p>
            <a:endParaRPr lang="da-DK" dirty="0"/>
          </a:p>
        </p:txBody>
      </p:sp>
    </p:spTree>
    <p:extLst>
      <p:ext uri="{BB962C8B-B14F-4D97-AF65-F5344CB8AC3E}">
        <p14:creationId xmlns:p14="http://schemas.microsoft.com/office/powerpoint/2010/main" val="367332507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72C9FDC-E13E-CC03-5A04-80104809C6A8}"/>
              </a:ext>
            </a:extLst>
          </p:cNvPr>
          <p:cNvSpPr>
            <a:spLocks noGrp="1"/>
          </p:cNvSpPr>
          <p:nvPr>
            <p:ph type="title"/>
          </p:nvPr>
        </p:nvSpPr>
        <p:spPr/>
        <p:txBody>
          <a:bodyPr/>
          <a:lstStyle/>
          <a:p>
            <a:r>
              <a:rPr lang="da-DK" dirty="0"/>
              <a:t>Andre aktører?</a:t>
            </a:r>
          </a:p>
        </p:txBody>
      </p:sp>
      <p:sp>
        <p:nvSpPr>
          <p:cNvPr id="3" name="Pladsholder til tekst 2">
            <a:extLst>
              <a:ext uri="{FF2B5EF4-FFF2-40B4-BE49-F238E27FC236}">
                <a16:creationId xmlns:a16="http://schemas.microsoft.com/office/drawing/2014/main" id="{A26A360F-8C3E-A4A5-9BE6-9DD52B935D97}"/>
              </a:ext>
            </a:extLst>
          </p:cNvPr>
          <p:cNvSpPr>
            <a:spLocks noGrp="1"/>
          </p:cNvSpPr>
          <p:nvPr>
            <p:ph type="body" sz="quarter" idx="11"/>
          </p:nvPr>
        </p:nvSpPr>
        <p:spPr>
          <a:xfrm>
            <a:off x="4896383" y="2421467"/>
            <a:ext cx="5904140" cy="3456517"/>
          </a:xfrm>
        </p:spPr>
        <p:txBody>
          <a:bodyPr/>
          <a:lstStyle/>
          <a:p>
            <a:r>
              <a:rPr lang="da-DK" dirty="0" err="1"/>
              <a:t>Defaktum</a:t>
            </a:r>
            <a:endParaRPr lang="da-DK" dirty="0"/>
          </a:p>
          <a:p>
            <a:r>
              <a:rPr lang="da-DK" dirty="0"/>
              <a:t>DPU</a:t>
            </a:r>
          </a:p>
          <a:p>
            <a:r>
              <a:rPr lang="da-DK" dirty="0"/>
              <a:t>Cand. Cur. Uddannelserne</a:t>
            </a:r>
          </a:p>
          <a:p>
            <a:r>
              <a:rPr lang="da-DK" dirty="0"/>
              <a:t>RUC</a:t>
            </a:r>
          </a:p>
          <a:p>
            <a:r>
              <a:rPr lang="da-DK" dirty="0"/>
              <a:t>40 professorer</a:t>
            </a:r>
          </a:p>
          <a:p>
            <a:r>
              <a:rPr lang="da-DK" dirty="0"/>
              <a:t>Aalborg Universitetshospital</a:t>
            </a:r>
          </a:p>
          <a:p>
            <a:r>
              <a:rPr lang="da-DK" dirty="0"/>
              <a:t>Aalborg Kommune</a:t>
            </a:r>
          </a:p>
        </p:txBody>
      </p:sp>
      <p:sp>
        <p:nvSpPr>
          <p:cNvPr id="5" name="Pladsholder til tekst 4">
            <a:extLst>
              <a:ext uri="{FF2B5EF4-FFF2-40B4-BE49-F238E27FC236}">
                <a16:creationId xmlns:a16="http://schemas.microsoft.com/office/drawing/2014/main" id="{B0420F21-2984-0F55-1530-01F0341690FF}"/>
              </a:ext>
            </a:extLst>
          </p:cNvPr>
          <p:cNvSpPr>
            <a:spLocks noGrp="1"/>
          </p:cNvSpPr>
          <p:nvPr>
            <p:ph type="body" sz="quarter" idx="13"/>
          </p:nvPr>
        </p:nvSpPr>
        <p:spPr/>
        <p:txBody>
          <a:bodyPr/>
          <a:lstStyle/>
          <a:p>
            <a:endParaRPr lang="da-DK"/>
          </a:p>
        </p:txBody>
      </p:sp>
    </p:spTree>
    <p:extLst>
      <p:ext uri="{BB962C8B-B14F-4D97-AF65-F5344CB8AC3E}">
        <p14:creationId xmlns:p14="http://schemas.microsoft.com/office/powerpoint/2010/main" val="109550883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4902842" y="227263"/>
            <a:ext cx="6519057" cy="1314909"/>
          </a:xfrm>
        </p:spPr>
        <p:txBody>
          <a:bodyPr/>
          <a:lstStyle/>
          <a:p>
            <a:r>
              <a:rPr lang="da-DK" sz="4267" dirty="0">
                <a:solidFill>
                  <a:schemeClr val="accent6">
                    <a:lumMod val="50000"/>
                  </a:schemeClr>
                </a:solidFill>
              </a:rPr>
              <a:t>2) Hvordan binder professionshøjskolerne sygeplejeforskning og grunduddannelse og videreuddannelse og klinisk praksis sammen? </a:t>
            </a:r>
            <a:br>
              <a:rPr lang="da-DK" sz="4267" dirty="0">
                <a:solidFill>
                  <a:schemeClr val="accent6">
                    <a:lumMod val="50000"/>
                  </a:schemeClr>
                </a:solidFill>
              </a:rPr>
            </a:br>
            <a:r>
              <a:rPr lang="da-DK" sz="4267" dirty="0">
                <a:solidFill>
                  <a:schemeClr val="accent6">
                    <a:lumMod val="50000"/>
                  </a:schemeClr>
                </a:solidFill>
              </a:rPr>
              <a:t>- </a:t>
            </a:r>
            <a:r>
              <a:rPr lang="da-DK" sz="2400" dirty="0">
                <a:solidFill>
                  <a:schemeClr val="accent6">
                    <a:lumMod val="50000"/>
                  </a:schemeClr>
                </a:solidFill>
              </a:rPr>
              <a:t>KP eksempler og resultater</a:t>
            </a:r>
            <a:br>
              <a:rPr lang="da-DK" sz="4267" dirty="0">
                <a:solidFill>
                  <a:schemeClr val="accent6">
                    <a:lumMod val="50000"/>
                  </a:schemeClr>
                </a:solidFill>
              </a:rPr>
            </a:br>
            <a:br>
              <a:rPr lang="da-DK" dirty="0"/>
            </a:br>
            <a:endParaRPr lang="da-DK" dirty="0"/>
          </a:p>
        </p:txBody>
      </p:sp>
      <p:sp>
        <p:nvSpPr>
          <p:cNvPr id="4" name="Pladsholder til tekst 3"/>
          <p:cNvSpPr>
            <a:spLocks noGrp="1"/>
          </p:cNvSpPr>
          <p:nvPr>
            <p:ph type="body" sz="quarter" idx="12"/>
          </p:nvPr>
        </p:nvSpPr>
        <p:spPr>
          <a:xfrm>
            <a:off x="4895868" y="4437112"/>
            <a:ext cx="6519057" cy="1440872"/>
          </a:xfrm>
        </p:spPr>
        <p:txBody>
          <a:bodyPr/>
          <a:lstStyle/>
          <a:p>
            <a:endParaRPr lang="da-DK" dirty="0"/>
          </a:p>
        </p:txBody>
      </p:sp>
      <p:sp>
        <p:nvSpPr>
          <p:cNvPr id="5" name="Pladsholder til tekst 4"/>
          <p:cNvSpPr>
            <a:spLocks noGrp="1"/>
          </p:cNvSpPr>
          <p:nvPr>
            <p:ph type="body" sz="quarter" idx="13"/>
          </p:nvPr>
        </p:nvSpPr>
        <p:spPr/>
        <p:txBody>
          <a:bodyPr/>
          <a:lstStyle/>
          <a:p>
            <a:pPr>
              <a:buClr>
                <a:schemeClr val="bg1"/>
              </a:buClr>
            </a:pPr>
            <a:r>
              <a:rPr lang="da-DK" dirty="0"/>
              <a:t>Tematikker på KP</a:t>
            </a:r>
          </a:p>
          <a:p>
            <a:pPr>
              <a:buClr>
                <a:schemeClr val="bg1"/>
              </a:buClr>
            </a:pPr>
            <a:r>
              <a:rPr lang="da-DK" dirty="0"/>
              <a:t>Pårørende</a:t>
            </a:r>
          </a:p>
          <a:p>
            <a:pPr>
              <a:buClr>
                <a:schemeClr val="bg1"/>
              </a:buClr>
            </a:pPr>
            <a:r>
              <a:rPr lang="da-DK" dirty="0"/>
              <a:t>Klinisk kvalitet i primær sektor</a:t>
            </a:r>
          </a:p>
          <a:p>
            <a:pPr>
              <a:buClr>
                <a:schemeClr val="bg1"/>
              </a:buClr>
            </a:pPr>
            <a:r>
              <a:rPr lang="da-DK" dirty="0"/>
              <a:t>Ældre</a:t>
            </a:r>
          </a:p>
          <a:p>
            <a:pPr>
              <a:buClr>
                <a:schemeClr val="bg1"/>
              </a:buClr>
            </a:pPr>
            <a:r>
              <a:rPr lang="da-DK" dirty="0"/>
              <a:t>Digitale</a:t>
            </a:r>
          </a:p>
          <a:p>
            <a:pPr>
              <a:buClr>
                <a:schemeClr val="bg1"/>
              </a:buClr>
            </a:pPr>
            <a:r>
              <a:rPr lang="da-DK" dirty="0"/>
              <a:t>Hjemmepleje</a:t>
            </a:r>
          </a:p>
          <a:p>
            <a:pPr>
              <a:buClr>
                <a:schemeClr val="bg1"/>
              </a:buClr>
            </a:pPr>
            <a:r>
              <a:rPr lang="da-DK" dirty="0"/>
              <a:t>Hjemmesygepleje</a:t>
            </a:r>
          </a:p>
          <a:p>
            <a:pPr>
              <a:buClr>
                <a:schemeClr val="bg1"/>
              </a:buClr>
            </a:pPr>
            <a:endParaRPr lang="da-DK" dirty="0"/>
          </a:p>
        </p:txBody>
      </p:sp>
      <p:pic>
        <p:nvPicPr>
          <p:cNvPr id="6" name="Billede 5" descr="Et billede, der indeholder person, indendørs, personer, familie&#10;&#10;Automatisk genereret beskrivelse">
            <a:extLst>
              <a:ext uri="{FF2B5EF4-FFF2-40B4-BE49-F238E27FC236}">
                <a16:creationId xmlns:a16="http://schemas.microsoft.com/office/drawing/2014/main" id="{7CFCC951-EB4F-78BA-94A9-8B8CB5EAA30D}"/>
              </a:ext>
            </a:extLst>
          </p:cNvPr>
          <p:cNvPicPr>
            <a:picLocks noChangeAspect="1"/>
          </p:cNvPicPr>
          <p:nvPr/>
        </p:nvPicPr>
        <p:blipFill>
          <a:blip r:embed="rId4"/>
          <a:stretch>
            <a:fillRect/>
          </a:stretch>
        </p:blipFill>
        <p:spPr>
          <a:xfrm>
            <a:off x="4902841" y="4437113"/>
            <a:ext cx="5760640" cy="2313343"/>
          </a:xfrm>
          <a:prstGeom prst="rect">
            <a:avLst/>
          </a:prstGeom>
        </p:spPr>
      </p:pic>
    </p:spTree>
    <p:custDataLst>
      <p:tags r:id="rId1"/>
    </p:custDataLst>
    <p:extLst>
      <p:ext uri="{BB962C8B-B14F-4D97-AF65-F5344CB8AC3E}">
        <p14:creationId xmlns:p14="http://schemas.microsoft.com/office/powerpoint/2010/main" val="140066939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dirty="0"/>
              <a:t>Forskningsbaseret undervisning</a:t>
            </a:r>
          </a:p>
        </p:txBody>
      </p:sp>
      <p:sp>
        <p:nvSpPr>
          <p:cNvPr id="4" name="Pladsholder til dato 3"/>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sp>
        <p:nvSpPr>
          <p:cNvPr id="6" name="Pladsholder til tekst 5"/>
          <p:cNvSpPr>
            <a:spLocks noGrp="1"/>
          </p:cNvSpPr>
          <p:nvPr>
            <p:ph type="body" sz="quarter" idx="11"/>
          </p:nvPr>
        </p:nvSpPr>
        <p:spPr>
          <a:xfrm>
            <a:off x="1151451" y="2084852"/>
            <a:ext cx="9984316" cy="3036601"/>
          </a:xfrm>
          <a:prstGeom prst="rect">
            <a:avLst/>
          </a:prstGeom>
        </p:spPr>
        <p:txBody>
          <a:bodyPr wrap="square">
            <a:spAutoFit/>
          </a:bodyPr>
          <a:lstStyle/>
          <a:p>
            <a:pPr algn="ctr"/>
            <a:endParaRPr lang="nl-BE" sz="2667" i="1" dirty="0"/>
          </a:p>
          <a:p>
            <a:r>
              <a:rPr lang="nl-BE" sz="3200" i="1" dirty="0"/>
              <a:t>“Not every nurse should be a researcher, </a:t>
            </a:r>
            <a:br>
              <a:rPr lang="nl-BE" sz="3200" i="1" dirty="0"/>
            </a:br>
            <a:r>
              <a:rPr lang="nl-BE" sz="3200" i="1" dirty="0"/>
              <a:t>but each nurse should practice with </a:t>
            </a:r>
            <a:br>
              <a:rPr lang="nl-BE" sz="3200" i="1" dirty="0"/>
            </a:br>
            <a:r>
              <a:rPr lang="nl-BE" sz="3200" i="1" dirty="0"/>
              <a:t>the critical attitude of a researcher.”</a:t>
            </a:r>
          </a:p>
          <a:p>
            <a:pPr algn="r"/>
            <a:endParaRPr lang="nl-BE" sz="1333" i="1" dirty="0"/>
          </a:p>
          <a:p>
            <a:pPr algn="r"/>
            <a:r>
              <a:rPr lang="nl-BE" sz="1333" i="1" dirty="0"/>
              <a:t>George Evers</a:t>
            </a:r>
          </a:p>
          <a:p>
            <a:endParaRPr lang="nl-BE" dirty="0"/>
          </a:p>
        </p:txBody>
      </p:sp>
    </p:spTree>
    <p:extLst>
      <p:ext uri="{BB962C8B-B14F-4D97-AF65-F5344CB8AC3E}">
        <p14:creationId xmlns:p14="http://schemas.microsoft.com/office/powerpoint/2010/main" val="116345150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1017601" y="884718"/>
            <a:ext cx="6519057" cy="1314909"/>
          </a:xfrm>
        </p:spPr>
        <p:txBody>
          <a:bodyPr anchor="t">
            <a:normAutofit/>
          </a:bodyPr>
          <a:lstStyle/>
          <a:p>
            <a:r>
              <a:rPr lang="da-DK" sz="3067" dirty="0"/>
              <a:t>Idé-katalog over deltagelse og </a:t>
            </a:r>
            <a:r>
              <a:rPr lang="da-DK" sz="3067" dirty="0" err="1"/>
              <a:t>vidensomsætning</a:t>
            </a:r>
            <a:r>
              <a:rPr lang="da-DK" sz="3067" dirty="0"/>
              <a:t> mellem GU, </a:t>
            </a:r>
            <a:r>
              <a:rPr lang="da-DK" sz="3067" dirty="0" err="1"/>
              <a:t>FoU</a:t>
            </a:r>
            <a:r>
              <a:rPr lang="da-DK" sz="3067" dirty="0"/>
              <a:t> og VU og klinisk praksis </a:t>
            </a:r>
          </a:p>
        </p:txBody>
      </p:sp>
      <p:sp>
        <p:nvSpPr>
          <p:cNvPr id="3" name="Pladsholder til tekst 2"/>
          <p:cNvSpPr>
            <a:spLocks noGrp="1"/>
          </p:cNvSpPr>
          <p:nvPr>
            <p:ph type="body" sz="quarter" idx="11"/>
          </p:nvPr>
        </p:nvSpPr>
        <p:spPr>
          <a:xfrm>
            <a:off x="1018117" y="2421467"/>
            <a:ext cx="3157671" cy="3456517"/>
          </a:xfrm>
        </p:spPr>
        <p:txBody>
          <a:bodyPr>
            <a:normAutofit/>
          </a:bodyPr>
          <a:lstStyle/>
          <a:p>
            <a:endParaRPr lang="da-DK"/>
          </a:p>
          <a:p>
            <a:endParaRPr lang="da-DK"/>
          </a:p>
          <a:p>
            <a:endParaRPr lang="da-DK"/>
          </a:p>
        </p:txBody>
      </p:sp>
      <p:sp>
        <p:nvSpPr>
          <p:cNvPr id="11" name="Text Placeholder 3">
            <a:extLst>
              <a:ext uri="{FF2B5EF4-FFF2-40B4-BE49-F238E27FC236}">
                <a16:creationId xmlns:a16="http://schemas.microsoft.com/office/drawing/2014/main" id="{097594F0-38E0-DF69-2D9A-95BAEF9CD613}"/>
              </a:ext>
            </a:extLst>
          </p:cNvPr>
          <p:cNvSpPr>
            <a:spLocks noGrp="1"/>
          </p:cNvSpPr>
          <p:nvPr>
            <p:ph type="body" sz="quarter" idx="12"/>
          </p:nvPr>
        </p:nvSpPr>
        <p:spPr>
          <a:xfrm>
            <a:off x="4378987" y="2421467"/>
            <a:ext cx="3157671" cy="3456517"/>
          </a:xfrm>
        </p:spPr>
        <p:txBody>
          <a:bodyPr/>
          <a:lstStyle/>
          <a:p>
            <a:endParaRPr lang="en-US" dirty="0"/>
          </a:p>
        </p:txBody>
      </p:sp>
      <p:pic>
        <p:nvPicPr>
          <p:cNvPr id="6" name="Billede 5" descr="Et billede, der indeholder tekst, person, indendørs, bord&#10;&#10;Automatisk genereret beskrivelse">
            <a:extLst>
              <a:ext uri="{FF2B5EF4-FFF2-40B4-BE49-F238E27FC236}">
                <a16:creationId xmlns:a16="http://schemas.microsoft.com/office/drawing/2014/main" id="{D19B14A6-4CB0-22ED-DA35-DA2E63D15D51}"/>
              </a:ext>
            </a:extLst>
          </p:cNvPr>
          <p:cNvPicPr>
            <a:picLocks noChangeAspect="1"/>
          </p:cNvPicPr>
          <p:nvPr/>
        </p:nvPicPr>
        <p:blipFill rotWithShape="1">
          <a:blip r:embed="rId2"/>
          <a:srcRect l="20687" r="34915"/>
          <a:stretch/>
        </p:blipFill>
        <p:spPr>
          <a:xfrm>
            <a:off x="8132234" y="13"/>
            <a:ext cx="4059767" cy="6857987"/>
          </a:xfrm>
          <a:prstGeom prst="rect">
            <a:avLst/>
          </a:prstGeom>
          <a:noFill/>
        </p:spPr>
      </p:pic>
      <p:sp>
        <p:nvSpPr>
          <p:cNvPr id="4" name="Pladsholder til dato 3"/>
          <p:cNvSpPr>
            <a:spLocks noGrp="1"/>
          </p:cNvSpPr>
          <p:nvPr>
            <p:ph type="dt" sz="half" idx="2"/>
          </p:nvPr>
        </p:nvSpPr>
        <p:spPr>
          <a:xfrm>
            <a:off x="4416509" y="6367370"/>
            <a:ext cx="3407683" cy="184665"/>
          </a:xfrm>
        </p:spPr>
        <p:txBody>
          <a:bodyPr>
            <a:normAutofit/>
          </a:bodyPr>
          <a:lstStyle/>
          <a:p>
            <a:pPr defTabSz="609585">
              <a:spcAft>
                <a:spcPts val="800"/>
              </a:spcAft>
            </a:pPr>
            <a:fld id="{E3F176F0-4EB5-41D1-866E-A621282BE2B8}" type="datetime2">
              <a:rPr lang="da-DK">
                <a:solidFill>
                  <a:prstClr val="black"/>
                </a:solidFill>
              </a:rPr>
              <a:pPr defTabSz="609585">
                <a:spcAft>
                  <a:spcPts val="800"/>
                </a:spcAft>
              </a:pPr>
              <a:t>26. april 2023</a:t>
            </a:fld>
            <a:endParaRPr lang="en-GB">
              <a:solidFill>
                <a:prstClr val="black"/>
              </a:solidFill>
            </a:endParaRPr>
          </a:p>
        </p:txBody>
      </p:sp>
    </p:spTree>
    <p:extLst>
      <p:ext uri="{BB962C8B-B14F-4D97-AF65-F5344CB8AC3E}">
        <p14:creationId xmlns:p14="http://schemas.microsoft.com/office/powerpoint/2010/main" val="212409399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1A07AA7-6F8C-4114-8775-5A576A9E365B}"/>
              </a:ext>
            </a:extLst>
          </p:cNvPr>
          <p:cNvSpPr>
            <a:spLocks noGrp="1"/>
          </p:cNvSpPr>
          <p:nvPr>
            <p:ph type="title"/>
          </p:nvPr>
        </p:nvSpPr>
        <p:spPr/>
        <p:txBody>
          <a:bodyPr/>
          <a:lstStyle/>
          <a:p>
            <a:endParaRPr lang="da-DK"/>
          </a:p>
        </p:txBody>
      </p:sp>
      <p:sp>
        <p:nvSpPr>
          <p:cNvPr id="3" name="Pladsholder til tekst 2">
            <a:extLst>
              <a:ext uri="{FF2B5EF4-FFF2-40B4-BE49-F238E27FC236}">
                <a16:creationId xmlns:a16="http://schemas.microsoft.com/office/drawing/2014/main" id="{A276C505-8E97-492E-A446-101D953C2D16}"/>
              </a:ext>
            </a:extLst>
          </p:cNvPr>
          <p:cNvSpPr>
            <a:spLocks noGrp="1"/>
          </p:cNvSpPr>
          <p:nvPr>
            <p:ph type="body" sz="quarter" idx="11"/>
          </p:nvPr>
        </p:nvSpPr>
        <p:spPr/>
        <p:txBody>
          <a:bodyPr/>
          <a:lstStyle/>
          <a:p>
            <a:endParaRPr lang="da-DK"/>
          </a:p>
        </p:txBody>
      </p:sp>
      <p:sp>
        <p:nvSpPr>
          <p:cNvPr id="4" name="Pladsholder til dato 3">
            <a:extLst>
              <a:ext uri="{FF2B5EF4-FFF2-40B4-BE49-F238E27FC236}">
                <a16:creationId xmlns:a16="http://schemas.microsoft.com/office/drawing/2014/main" id="{C449577D-8807-4D8F-9780-CCCDC5AF1B3C}"/>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a:solidFill>
                <a:prstClr val="black"/>
              </a:solidFill>
            </a:endParaRPr>
          </a:p>
        </p:txBody>
      </p:sp>
      <p:graphicFrame>
        <p:nvGraphicFramePr>
          <p:cNvPr id="5" name="Tabel 6">
            <a:extLst>
              <a:ext uri="{FF2B5EF4-FFF2-40B4-BE49-F238E27FC236}">
                <a16:creationId xmlns:a16="http://schemas.microsoft.com/office/drawing/2014/main" id="{AA625C53-5A4A-43AD-920E-BAB6619447C0}"/>
              </a:ext>
            </a:extLst>
          </p:cNvPr>
          <p:cNvGraphicFramePr>
            <a:graphicFrameLocks noGrp="1"/>
          </p:cNvGraphicFramePr>
          <p:nvPr/>
        </p:nvGraphicFramePr>
        <p:xfrm>
          <a:off x="-96688" y="-213360"/>
          <a:ext cx="12288688" cy="7623824"/>
        </p:xfrm>
        <a:graphic>
          <a:graphicData uri="http://schemas.openxmlformats.org/drawingml/2006/table">
            <a:tbl>
              <a:tblPr firstRow="1" bandRow="1">
                <a:tableStyleId>{5C22544A-7EE6-4342-B048-85BDC9FD1C3A}</a:tableStyleId>
              </a:tblPr>
              <a:tblGrid>
                <a:gridCol w="4784187">
                  <a:extLst>
                    <a:ext uri="{9D8B030D-6E8A-4147-A177-3AD203B41FA5}">
                      <a16:colId xmlns:a16="http://schemas.microsoft.com/office/drawing/2014/main" val="2351880917"/>
                    </a:ext>
                  </a:extLst>
                </a:gridCol>
                <a:gridCol w="7504501">
                  <a:extLst>
                    <a:ext uri="{9D8B030D-6E8A-4147-A177-3AD203B41FA5}">
                      <a16:colId xmlns:a16="http://schemas.microsoft.com/office/drawing/2014/main" val="4245547684"/>
                    </a:ext>
                  </a:extLst>
                </a:gridCol>
              </a:tblGrid>
              <a:tr h="609600">
                <a:tc>
                  <a:txBody>
                    <a:bodyPr/>
                    <a:lstStyle/>
                    <a:p>
                      <a:endParaRPr lang="da-DK" sz="3200"/>
                    </a:p>
                  </a:txBody>
                  <a:tcPr marL="121920" marR="121920" marT="60960" marB="60960"/>
                </a:tc>
                <a:tc>
                  <a:txBody>
                    <a:bodyPr/>
                    <a:lstStyle/>
                    <a:p>
                      <a:endParaRPr lang="da-DK" sz="3200"/>
                    </a:p>
                  </a:txBody>
                  <a:tcPr marL="121920" marR="121920" marT="60960" marB="60960"/>
                </a:tc>
                <a:extLst>
                  <a:ext uri="{0D108BD9-81ED-4DB2-BD59-A6C34878D82A}">
                    <a16:rowId xmlns:a16="http://schemas.microsoft.com/office/drawing/2014/main" val="1099641104"/>
                  </a:ext>
                </a:extLst>
              </a:tr>
              <a:tr h="609600">
                <a:tc>
                  <a:txBody>
                    <a:bodyPr/>
                    <a:lstStyle/>
                    <a:p>
                      <a:r>
                        <a:rPr lang="da-DK" sz="3200" dirty="0"/>
                        <a:t>Publikationer</a:t>
                      </a:r>
                    </a:p>
                  </a:txBody>
                  <a:tcPr marL="121920" marR="121920" marT="60960" marB="60960"/>
                </a:tc>
                <a:tc>
                  <a:txBody>
                    <a:bodyPr/>
                    <a:lstStyle/>
                    <a:p>
                      <a:r>
                        <a:rPr lang="da-DK" sz="3200" dirty="0"/>
                        <a:t>Fra BFI til populærvidenskab</a:t>
                      </a:r>
                    </a:p>
                  </a:txBody>
                  <a:tcPr marL="121920" marR="121920" marT="60960" marB="60960"/>
                </a:tc>
                <a:extLst>
                  <a:ext uri="{0D108BD9-81ED-4DB2-BD59-A6C34878D82A}">
                    <a16:rowId xmlns:a16="http://schemas.microsoft.com/office/drawing/2014/main" val="1368023053"/>
                  </a:ext>
                </a:extLst>
              </a:tr>
              <a:tr h="1097280">
                <a:tc>
                  <a:txBody>
                    <a:bodyPr/>
                    <a:lstStyle/>
                    <a:p>
                      <a:r>
                        <a:rPr lang="da-DK" sz="3200" dirty="0"/>
                        <a:t>Undervisningsplanlægning</a:t>
                      </a:r>
                    </a:p>
                  </a:txBody>
                  <a:tcPr marL="121920" marR="121920" marT="60960" marB="60960"/>
                </a:tc>
                <a:tc>
                  <a:txBody>
                    <a:bodyPr/>
                    <a:lstStyle/>
                    <a:p>
                      <a:r>
                        <a:rPr lang="da-DK" sz="3200" dirty="0"/>
                        <a:t>Litteratur</a:t>
                      </a:r>
                    </a:p>
                  </a:txBody>
                  <a:tcPr marL="121920" marR="121920" marT="60960" marB="60960"/>
                </a:tc>
                <a:extLst>
                  <a:ext uri="{0D108BD9-81ED-4DB2-BD59-A6C34878D82A}">
                    <a16:rowId xmlns:a16="http://schemas.microsoft.com/office/drawing/2014/main" val="2513756112"/>
                  </a:ext>
                </a:extLst>
              </a:tr>
              <a:tr h="1097280">
                <a:tc>
                  <a:txBody>
                    <a:bodyPr/>
                    <a:lstStyle/>
                    <a:p>
                      <a:r>
                        <a:rPr lang="da-DK" sz="3200" dirty="0"/>
                        <a:t>Undervisning</a:t>
                      </a:r>
                    </a:p>
                  </a:txBody>
                  <a:tcPr marL="121920" marR="121920" marT="60960" marB="60960"/>
                </a:tc>
                <a:tc>
                  <a:txBody>
                    <a:bodyPr/>
                    <a:lstStyle/>
                    <a:p>
                      <a:r>
                        <a:rPr lang="da-DK" sz="3200" dirty="0"/>
                        <a:t>Formidle ny viden, showcase, metoder, TPI </a:t>
                      </a:r>
                    </a:p>
                  </a:txBody>
                  <a:tcPr marL="121920" marR="121920" marT="60960" marB="60960"/>
                </a:tc>
                <a:extLst>
                  <a:ext uri="{0D108BD9-81ED-4DB2-BD59-A6C34878D82A}">
                    <a16:rowId xmlns:a16="http://schemas.microsoft.com/office/drawing/2014/main" val="301052608"/>
                  </a:ext>
                </a:extLst>
              </a:tr>
              <a:tr h="207264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a-DK" sz="3200" dirty="0"/>
                        <a:t>Undervisningsmateriale</a:t>
                      </a:r>
                    </a:p>
                    <a:p>
                      <a:endParaRPr lang="da-DK" sz="3200"/>
                    </a:p>
                  </a:txBody>
                  <a:tcPr marL="121920" marR="121920" marT="60960" marB="60960"/>
                </a:tc>
                <a:tc>
                  <a:txBody>
                    <a:bodyPr/>
                    <a:lstStyle/>
                    <a:p>
                      <a:r>
                        <a:rPr lang="da-DK" sz="3200" dirty="0"/>
                        <a:t>Litteratur, </a:t>
                      </a:r>
                      <a:r>
                        <a:rPr lang="da-DK" sz="3200" dirty="0" err="1"/>
                        <a:t>caseudvikling</a:t>
                      </a:r>
                      <a:r>
                        <a:rPr lang="da-DK" sz="3200" dirty="0"/>
                        <a:t>, empiriindsamlingsmetode, erfaringsbaseret, metodik, vurdering af validitet, </a:t>
                      </a:r>
                      <a:endParaRPr lang="da-DK" sz="3200"/>
                    </a:p>
                  </a:txBody>
                  <a:tcPr marL="121920" marR="121920" marT="60960" marB="60960"/>
                </a:tc>
                <a:extLst>
                  <a:ext uri="{0D108BD9-81ED-4DB2-BD59-A6C34878D82A}">
                    <a16:rowId xmlns:a16="http://schemas.microsoft.com/office/drawing/2014/main" val="3414273812"/>
                  </a:ext>
                </a:extLst>
              </a:tr>
              <a:tr h="109728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a-DK" sz="3200" dirty="0"/>
                        <a:t>Projektdeltagelse</a:t>
                      </a:r>
                    </a:p>
                    <a:p>
                      <a:endParaRPr lang="da-DK" sz="3200" dirty="0"/>
                    </a:p>
                  </a:txBody>
                  <a:tcPr marL="121920" marR="121920" marT="60960" marB="60960"/>
                </a:tc>
                <a:tc>
                  <a:txBody>
                    <a:bodyPr/>
                    <a:lstStyle/>
                    <a:p>
                      <a:r>
                        <a:rPr lang="da-DK" sz="3200" dirty="0"/>
                        <a:t>Deltagelse med forskningsandel i projekter,  adjunktforløb og øvrige</a:t>
                      </a:r>
                    </a:p>
                  </a:txBody>
                  <a:tcPr marL="121920" marR="121920" marT="60960" marB="60960"/>
                </a:tc>
                <a:extLst>
                  <a:ext uri="{0D108BD9-81ED-4DB2-BD59-A6C34878D82A}">
                    <a16:rowId xmlns:a16="http://schemas.microsoft.com/office/drawing/2014/main" val="1352651914"/>
                  </a:ext>
                </a:extLst>
              </a:tr>
              <a:tr h="609600">
                <a:tc>
                  <a:txBody>
                    <a:bodyPr/>
                    <a:lstStyle/>
                    <a:p>
                      <a:r>
                        <a:rPr lang="da-DK" sz="3200" dirty="0" err="1"/>
                        <a:t>Litteraturreview</a:t>
                      </a:r>
                    </a:p>
                  </a:txBody>
                  <a:tcPr marL="121920" marR="121920" marT="60960" marB="60960"/>
                </a:tc>
                <a:tc>
                  <a:txBody>
                    <a:bodyPr/>
                    <a:lstStyle/>
                    <a:p>
                      <a:r>
                        <a:rPr lang="da-DK" sz="3200" dirty="0"/>
                        <a:t>Afgrænset opgave til specifikt projekt</a:t>
                      </a:r>
                    </a:p>
                  </a:txBody>
                  <a:tcPr marL="121920" marR="121920" marT="60960" marB="60960"/>
                </a:tc>
                <a:extLst>
                  <a:ext uri="{0D108BD9-81ED-4DB2-BD59-A6C34878D82A}">
                    <a16:rowId xmlns:a16="http://schemas.microsoft.com/office/drawing/2014/main" val="1389990791"/>
                  </a:ext>
                </a:extLst>
              </a:tr>
              <a:tr h="1097280">
                <a:tc>
                  <a:txBody>
                    <a:bodyPr/>
                    <a:lstStyle/>
                    <a:p>
                      <a:r>
                        <a:rPr lang="da-DK" sz="3200" dirty="0"/>
                        <a:t>Involvering i projekter</a:t>
                      </a:r>
                    </a:p>
                  </a:txBody>
                  <a:tcPr marL="121920" marR="121920" marT="60960" marB="60960"/>
                </a:tc>
                <a:tc>
                  <a:txBody>
                    <a:bodyPr/>
                    <a:lstStyle/>
                    <a:p>
                      <a:r>
                        <a:rPr lang="da-DK" sz="3200" dirty="0"/>
                        <a:t>Udvikling af projekter, workshops, forskningsansøgninger</a:t>
                      </a:r>
                    </a:p>
                  </a:txBody>
                  <a:tcPr marL="121920" marR="121920" marT="60960" marB="60960"/>
                </a:tc>
                <a:extLst>
                  <a:ext uri="{0D108BD9-81ED-4DB2-BD59-A6C34878D82A}">
                    <a16:rowId xmlns:a16="http://schemas.microsoft.com/office/drawing/2014/main" val="3220799767"/>
                  </a:ext>
                </a:extLst>
              </a:tr>
              <a:tr h="609600">
                <a:tc>
                  <a:txBody>
                    <a:bodyPr/>
                    <a:lstStyle/>
                    <a:p>
                      <a:pPr marL="0" marR="0" lvl="0" indent="0" algn="l" rtl="0" eaLnBrk="1" fontAlgn="auto" latinLnBrk="0" hangingPunct="1">
                        <a:lnSpc>
                          <a:spcPct val="100000"/>
                        </a:lnSpc>
                        <a:spcBef>
                          <a:spcPts val="0"/>
                        </a:spcBef>
                        <a:spcAft>
                          <a:spcPts val="0"/>
                        </a:spcAft>
                        <a:buClrTx/>
                        <a:buSzTx/>
                        <a:buFontTx/>
                        <a:buNone/>
                      </a:pPr>
                      <a:r>
                        <a:rPr lang="da-DK" sz="3200" dirty="0"/>
                        <a:t>Fælles forfatterskab </a:t>
                      </a:r>
                    </a:p>
                  </a:txBody>
                  <a:tcPr marL="121920" marR="121920" marT="60960" marB="60960"/>
                </a:tc>
                <a:tc>
                  <a:txBody>
                    <a:bodyPr/>
                    <a:lstStyle/>
                    <a:p>
                      <a:r>
                        <a:rPr lang="da-DK" sz="3200" dirty="0"/>
                        <a:t>Skrive artikel sammen</a:t>
                      </a:r>
                    </a:p>
                  </a:txBody>
                  <a:tcPr marL="121920" marR="121920" marT="60960" marB="60960"/>
                </a:tc>
                <a:extLst>
                  <a:ext uri="{0D108BD9-81ED-4DB2-BD59-A6C34878D82A}">
                    <a16:rowId xmlns:a16="http://schemas.microsoft.com/office/drawing/2014/main" val="2867032316"/>
                  </a:ext>
                </a:extLst>
              </a:tr>
              <a:tr h="109728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a-DK" sz="3200" dirty="0"/>
                        <a:t>Forskningsfrokost</a:t>
                      </a:r>
                    </a:p>
                  </a:txBody>
                  <a:tcPr marL="121920" marR="121920" marT="60960" marB="60960"/>
                </a:tc>
                <a:tc>
                  <a:txBody>
                    <a:bodyPr/>
                    <a:lstStyle/>
                    <a:p>
                      <a:r>
                        <a:rPr lang="da-DK" sz="3200" dirty="0"/>
                        <a:t>Præsentation af igangværende intern </a:t>
                      </a:r>
                      <a:r>
                        <a:rPr lang="da-DK" sz="3200" dirty="0" err="1"/>
                        <a:t>FoU</a:t>
                      </a:r>
                      <a:endParaRPr lang="da-DK" sz="3200" dirty="0"/>
                    </a:p>
                  </a:txBody>
                  <a:tcPr marL="121920" marR="121920" marT="60960" marB="60960"/>
                </a:tc>
                <a:extLst>
                  <a:ext uri="{0D108BD9-81ED-4DB2-BD59-A6C34878D82A}">
                    <a16:rowId xmlns:a16="http://schemas.microsoft.com/office/drawing/2014/main" val="742050439"/>
                  </a:ext>
                </a:extLst>
              </a:tr>
              <a:tr h="6096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a-DK" sz="3200" dirty="0" err="1"/>
                        <a:t>Videnscafe</a:t>
                      </a:r>
                      <a:endParaRPr lang="da-DK" sz="3200" dirty="0"/>
                    </a:p>
                  </a:txBody>
                  <a:tcPr marL="121920" marR="121920" marT="60960" marB="60960"/>
                </a:tc>
                <a:tc>
                  <a:txBody>
                    <a:bodyPr/>
                    <a:lstStyle/>
                    <a:p>
                      <a:r>
                        <a:rPr lang="da-DK" sz="3200" dirty="0"/>
                        <a:t>Præsentation af lærebog</a:t>
                      </a:r>
                    </a:p>
                  </a:txBody>
                  <a:tcPr marL="121920" marR="121920" marT="60960" marB="60960"/>
                </a:tc>
                <a:extLst>
                  <a:ext uri="{0D108BD9-81ED-4DB2-BD59-A6C34878D82A}">
                    <a16:rowId xmlns:a16="http://schemas.microsoft.com/office/drawing/2014/main" val="2833448921"/>
                  </a:ext>
                </a:extLst>
              </a:tr>
              <a:tr h="6096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a-DK" sz="3200" err="1"/>
                        <a:t>Journalclub</a:t>
                      </a:r>
                      <a:endParaRPr lang="da-DK" sz="3200"/>
                    </a:p>
                  </a:txBody>
                  <a:tcPr marL="121920" marR="121920" marT="60960" marB="60960"/>
                </a:tc>
                <a:tc>
                  <a:txBody>
                    <a:bodyPr/>
                    <a:lstStyle/>
                    <a:p>
                      <a:r>
                        <a:rPr lang="da-DK" sz="3200" dirty="0"/>
                        <a:t>Læse artikler sammen</a:t>
                      </a:r>
                    </a:p>
                  </a:txBody>
                  <a:tcPr marL="121920" marR="121920" marT="60960" marB="60960"/>
                </a:tc>
                <a:extLst>
                  <a:ext uri="{0D108BD9-81ED-4DB2-BD59-A6C34878D82A}">
                    <a16:rowId xmlns:a16="http://schemas.microsoft.com/office/drawing/2014/main" val="39219511"/>
                  </a:ext>
                </a:extLst>
              </a:tr>
              <a:tr h="109728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da-DK" sz="3200" dirty="0" err="1"/>
                        <a:t>Vidensmiljø</a:t>
                      </a:r>
                      <a:r>
                        <a:rPr lang="da-DK" sz="3200" dirty="0"/>
                        <a:t> og ekspertoplæg</a:t>
                      </a:r>
                    </a:p>
                  </a:txBody>
                  <a:tcPr marL="121920" marR="121920" marT="60960" marB="60960"/>
                </a:tc>
                <a:tc>
                  <a:txBody>
                    <a:bodyPr/>
                    <a:lstStyle/>
                    <a:p>
                      <a:r>
                        <a:rPr lang="da-DK" sz="3200" dirty="0"/>
                        <a:t>Fælles om genstandsfelt</a:t>
                      </a:r>
                    </a:p>
                  </a:txBody>
                  <a:tcPr marL="121920" marR="121920" marT="60960" marB="60960"/>
                </a:tc>
                <a:extLst>
                  <a:ext uri="{0D108BD9-81ED-4DB2-BD59-A6C34878D82A}">
                    <a16:rowId xmlns:a16="http://schemas.microsoft.com/office/drawing/2014/main" val="2940729797"/>
                  </a:ext>
                </a:extLst>
              </a:tr>
            </a:tbl>
          </a:graphicData>
        </a:graphic>
      </p:graphicFrame>
      <p:sp>
        <p:nvSpPr>
          <p:cNvPr id="6" name="Tekstfelt 5">
            <a:extLst>
              <a:ext uri="{FF2B5EF4-FFF2-40B4-BE49-F238E27FC236}">
                <a16:creationId xmlns:a16="http://schemas.microsoft.com/office/drawing/2014/main" id="{E4E80129-286D-0597-EBFF-E40C3E9429E1}"/>
              </a:ext>
            </a:extLst>
          </p:cNvPr>
          <p:cNvSpPr txBox="1"/>
          <p:nvPr/>
        </p:nvSpPr>
        <p:spPr>
          <a:xfrm rot="20047360">
            <a:off x="1292573" y="2320747"/>
            <a:ext cx="7423827" cy="1323439"/>
          </a:xfrm>
          <a:prstGeom prst="rect">
            <a:avLst/>
          </a:prstGeom>
          <a:noFill/>
        </p:spPr>
        <p:txBody>
          <a:bodyPr wrap="none" rtlCol="0">
            <a:spAutoFit/>
          </a:bodyPr>
          <a:lstStyle/>
          <a:p>
            <a:pPr defTabSz="609585"/>
            <a:r>
              <a:rPr lang="da-DK" sz="8000" b="1" dirty="0">
                <a:solidFill>
                  <a:srgbClr val="005447">
                    <a:lumMod val="25000"/>
                    <a:lumOff val="75000"/>
                  </a:srgbClr>
                </a:solidFill>
                <a:latin typeface="Arial"/>
                <a:cs typeface="Arial Bold"/>
              </a:rPr>
              <a:t>FÆLLES OM…</a:t>
            </a:r>
          </a:p>
        </p:txBody>
      </p:sp>
    </p:spTree>
    <p:extLst>
      <p:ext uri="{BB962C8B-B14F-4D97-AF65-F5344CB8AC3E}">
        <p14:creationId xmlns:p14="http://schemas.microsoft.com/office/powerpoint/2010/main" val="1172500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73FA6D2-8A5D-C172-376D-650375428AD8}"/>
              </a:ext>
            </a:extLst>
          </p:cNvPr>
          <p:cNvSpPr>
            <a:spLocks noGrp="1"/>
          </p:cNvSpPr>
          <p:nvPr>
            <p:ph type="title"/>
          </p:nvPr>
        </p:nvSpPr>
        <p:spPr/>
        <p:txBody>
          <a:bodyPr/>
          <a:lstStyle/>
          <a:p>
            <a:r>
              <a:rPr lang="da-DK" dirty="0"/>
              <a:t>KP eksempler</a:t>
            </a:r>
          </a:p>
        </p:txBody>
      </p:sp>
      <p:sp>
        <p:nvSpPr>
          <p:cNvPr id="3" name="Pladsholder til tekst 2">
            <a:extLst>
              <a:ext uri="{FF2B5EF4-FFF2-40B4-BE49-F238E27FC236}">
                <a16:creationId xmlns:a16="http://schemas.microsoft.com/office/drawing/2014/main" id="{6A015C9A-A20D-0593-44BE-5764E690F8A8}"/>
              </a:ext>
            </a:extLst>
          </p:cNvPr>
          <p:cNvSpPr>
            <a:spLocks noGrp="1"/>
          </p:cNvSpPr>
          <p:nvPr>
            <p:ph type="body" sz="quarter" idx="11"/>
          </p:nvPr>
        </p:nvSpPr>
        <p:spPr/>
        <p:txBody>
          <a:bodyPr/>
          <a:lstStyle/>
          <a:p>
            <a:r>
              <a:rPr lang="da-DK" b="1" dirty="0"/>
              <a:t>Faste teams i Hillerød, Rudersdal, Peter Lykke Centeret</a:t>
            </a:r>
            <a:r>
              <a:rPr lang="da-DK" dirty="0"/>
              <a:t>: VU, interessent workshop, forskning og puljemidler bindes sammen. Adjunkter, seniorforskere, konsulenter, borgere og praktikere arbejder sammen med forskellige roller</a:t>
            </a:r>
          </a:p>
          <a:p>
            <a:endParaRPr lang="da-DK" dirty="0"/>
          </a:p>
          <a:p>
            <a:endParaRPr lang="da-DK" dirty="0"/>
          </a:p>
          <a:p>
            <a:r>
              <a:rPr lang="da-DK" b="1" dirty="0"/>
              <a:t>EM-Care leverer </a:t>
            </a:r>
            <a:r>
              <a:rPr lang="da-DK" b="1" dirty="0" err="1"/>
              <a:t>casemateriale</a:t>
            </a:r>
            <a:r>
              <a:rPr lang="da-DK" b="1" dirty="0"/>
              <a:t>: </a:t>
            </a:r>
            <a:r>
              <a:rPr lang="da-DK" dirty="0"/>
              <a:t>Der undervises på grunduddannelse, </a:t>
            </a:r>
            <a:r>
              <a:rPr lang="da-DK" dirty="0" err="1"/>
              <a:t>casemateriale</a:t>
            </a:r>
            <a:r>
              <a:rPr lang="da-DK" dirty="0"/>
              <a:t> deles på tematik, relevante artikler skrives og formidles. Adjunkter, studerende, alumner, SDU-forskere, hospital-forskere, ngo-er og borgerrepræsentanter samarbejder.</a:t>
            </a:r>
          </a:p>
          <a:p>
            <a:endParaRPr lang="da-DK" dirty="0"/>
          </a:p>
          <a:p>
            <a:endParaRPr lang="da-DK" dirty="0"/>
          </a:p>
          <a:p>
            <a:endParaRPr lang="da-DK" dirty="0"/>
          </a:p>
        </p:txBody>
      </p:sp>
      <p:sp>
        <p:nvSpPr>
          <p:cNvPr id="4" name="Pladsholder til dato 3">
            <a:extLst>
              <a:ext uri="{FF2B5EF4-FFF2-40B4-BE49-F238E27FC236}">
                <a16:creationId xmlns:a16="http://schemas.microsoft.com/office/drawing/2014/main" id="{A52A1263-BD33-18BF-031C-D638475F16B9}"/>
              </a:ext>
            </a:extLst>
          </p:cNvPr>
          <p:cNvSpPr>
            <a:spLocks noGrp="1"/>
          </p:cNvSpPr>
          <p:nvPr>
            <p:ph type="dt" sz="half" idx="2"/>
          </p:nvPr>
        </p:nvSpPr>
        <p:spPr/>
        <p:txBody>
          <a:bodyPr/>
          <a:lstStyle/>
          <a:p>
            <a:pPr defTabSz="609585"/>
            <a:fld id="{E3F176F0-4EB5-41D1-866E-A621282BE2B8}" type="datetime2">
              <a:rPr lang="da-DK">
                <a:solidFill>
                  <a:prstClr val="black"/>
                </a:solidFill>
              </a:rPr>
              <a:pPr defTabSz="609585"/>
              <a:t>26. april 2023</a:t>
            </a:fld>
            <a:endParaRPr lang="en-GB" dirty="0">
              <a:solidFill>
                <a:prstClr val="black"/>
              </a:solidFill>
            </a:endParaRPr>
          </a:p>
        </p:txBody>
      </p:sp>
    </p:spTree>
    <p:extLst>
      <p:ext uri="{BB962C8B-B14F-4D97-AF65-F5344CB8AC3E}">
        <p14:creationId xmlns:p14="http://schemas.microsoft.com/office/powerpoint/2010/main" val="353846121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1017600" y="884718"/>
            <a:ext cx="4694357" cy="1314909"/>
          </a:xfrm>
        </p:spPr>
        <p:txBody>
          <a:bodyPr anchor="t">
            <a:normAutofit fontScale="90000"/>
          </a:bodyPr>
          <a:lstStyle/>
          <a:p>
            <a:r>
              <a:rPr lang="da-DK" dirty="0">
                <a:cs typeface="Arial"/>
              </a:rPr>
              <a:t>Idé-katalog over </a:t>
            </a:r>
            <a:r>
              <a:rPr lang="da-DK" dirty="0" err="1">
                <a:cs typeface="Arial"/>
              </a:rPr>
              <a:t>vidensomsætning</a:t>
            </a:r>
            <a:r>
              <a:rPr lang="da-DK" dirty="0">
                <a:cs typeface="Arial"/>
              </a:rPr>
              <a:t> </a:t>
            </a:r>
            <a:r>
              <a:rPr lang="da-DK" dirty="0" err="1">
                <a:cs typeface="Arial"/>
              </a:rPr>
              <a:t>FoU</a:t>
            </a:r>
            <a:r>
              <a:rPr lang="da-DK" dirty="0">
                <a:cs typeface="Arial"/>
              </a:rPr>
              <a:t> + studerende</a:t>
            </a:r>
          </a:p>
        </p:txBody>
      </p:sp>
      <p:sp>
        <p:nvSpPr>
          <p:cNvPr id="3" name="Pladsholder til tekst 2"/>
          <p:cNvSpPr>
            <a:spLocks noGrp="1"/>
          </p:cNvSpPr>
          <p:nvPr>
            <p:ph type="body" sz="quarter" idx="11"/>
          </p:nvPr>
        </p:nvSpPr>
        <p:spPr>
          <a:xfrm>
            <a:off x="1018116" y="2421467"/>
            <a:ext cx="4800000" cy="3456517"/>
          </a:xfrm>
        </p:spPr>
        <p:txBody>
          <a:bodyPr>
            <a:normAutofit/>
          </a:bodyPr>
          <a:lstStyle/>
          <a:p>
            <a:endParaRPr lang="da-DK" dirty="0"/>
          </a:p>
          <a:p>
            <a:endParaRPr lang="da-DK" dirty="0"/>
          </a:p>
          <a:p>
            <a:endParaRPr lang="da-DK" dirty="0"/>
          </a:p>
        </p:txBody>
      </p:sp>
      <p:sp>
        <p:nvSpPr>
          <p:cNvPr id="4" name="Pladsholder til dato 3"/>
          <p:cNvSpPr>
            <a:spLocks noGrp="1"/>
          </p:cNvSpPr>
          <p:nvPr>
            <p:ph type="dt" sz="half" idx="2"/>
          </p:nvPr>
        </p:nvSpPr>
        <p:spPr>
          <a:xfrm>
            <a:off x="4416509" y="6367370"/>
            <a:ext cx="3407683" cy="184665"/>
          </a:xfrm>
        </p:spPr>
        <p:txBody>
          <a:bodyPr>
            <a:normAutofit/>
          </a:bodyPr>
          <a:lstStyle/>
          <a:p>
            <a:pPr defTabSz="609585">
              <a:spcAft>
                <a:spcPts val="800"/>
              </a:spcAft>
            </a:pPr>
            <a:fld id="{E3F176F0-4EB5-41D1-866E-A621282BE2B8}" type="datetime2">
              <a:rPr lang="da-DK">
                <a:solidFill>
                  <a:prstClr val="black"/>
                </a:solidFill>
              </a:rPr>
              <a:pPr defTabSz="609585">
                <a:spcAft>
                  <a:spcPts val="800"/>
                </a:spcAft>
              </a:pPr>
              <a:t>26. april 2023</a:t>
            </a:fld>
            <a:endParaRPr lang="en-GB">
              <a:solidFill>
                <a:prstClr val="black"/>
              </a:solidFill>
            </a:endParaRPr>
          </a:p>
        </p:txBody>
      </p:sp>
      <p:pic>
        <p:nvPicPr>
          <p:cNvPr id="6" name="Billede 5">
            <a:extLst>
              <a:ext uri="{FF2B5EF4-FFF2-40B4-BE49-F238E27FC236}">
                <a16:creationId xmlns:a16="http://schemas.microsoft.com/office/drawing/2014/main" id="{00A63A9A-B260-ABD2-8355-9F17785F5F9F}"/>
              </a:ext>
            </a:extLst>
          </p:cNvPr>
          <p:cNvPicPr>
            <a:picLocks noChangeAspect="1"/>
          </p:cNvPicPr>
          <p:nvPr>
            <p:custDataLst>
              <p:tags r:id="rId1"/>
            </p:custDataLst>
          </p:nvPr>
        </p:nvPicPr>
        <p:blipFill rotWithShape="1">
          <a:blip r:embed="rId3"/>
          <a:srcRect l="-24102" r="24102"/>
          <a:stretch/>
        </p:blipFill>
        <p:spPr>
          <a:xfrm>
            <a:off x="3839751" y="-27517"/>
            <a:ext cx="8352251" cy="6858000"/>
          </a:xfrm>
          <a:prstGeom prst="rect">
            <a:avLst/>
          </a:prstGeom>
        </p:spPr>
      </p:pic>
    </p:spTree>
    <p:extLst>
      <p:ext uri="{BB962C8B-B14F-4D97-AF65-F5344CB8AC3E}">
        <p14:creationId xmlns:p14="http://schemas.microsoft.com/office/powerpoint/2010/main" val="301314778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EMPLAFYSLIDEID" val="637085584988892557"/>
</p:tagLst>
</file>

<file path=ppt/tags/tag10.xml><?xml version="1.0" encoding="utf-8"?>
<p:tagLst xmlns:a="http://schemas.openxmlformats.org/drawingml/2006/main" xmlns:r="http://schemas.openxmlformats.org/officeDocument/2006/relationships" xmlns:p="http://schemas.openxmlformats.org/presentationml/2006/main">
  <p:tag name="TEMPLAFYSLIDEID" val="637085584988892560"/>
</p:tagLst>
</file>

<file path=ppt/tags/tag11.xml><?xml version="1.0" encoding="utf-8"?>
<p:tagLst xmlns:a="http://schemas.openxmlformats.org/drawingml/2006/main" xmlns:r="http://schemas.openxmlformats.org/officeDocument/2006/relationships" xmlns:p="http://schemas.openxmlformats.org/presentationml/2006/main">
  <p:tag name="TEMPLAFYSLIDEID" val="637725633057094687"/>
</p:tagLst>
</file>

<file path=ppt/tags/tag12.xml><?xml version="1.0" encoding="utf-8"?>
<p:tagLst xmlns:a="http://schemas.openxmlformats.org/drawingml/2006/main" xmlns:r="http://schemas.openxmlformats.org/officeDocument/2006/relationships" xmlns:p="http://schemas.openxmlformats.org/presentationml/2006/main">
  <p:tag name="TEMPLAFYSLIDEID" val="637725633057094688"/>
</p:tagLst>
</file>

<file path=ppt/tags/tag2.xml><?xml version="1.0" encoding="utf-8"?>
<p:tagLst xmlns:a="http://schemas.openxmlformats.org/drawingml/2006/main" xmlns:r="http://schemas.openxmlformats.org/officeDocument/2006/relationships" xmlns:p="http://schemas.openxmlformats.org/presentationml/2006/main">
  <p:tag name="CONTAINEDIMAGEPATH" val="C:\Users\GRBO\AppData\Local\Temp\Templafy\PowerPointVsto\Assets\8e99de05-76fb-45b5-8223-2ee91ed89767.jpeg"/>
</p:tagLst>
</file>

<file path=ppt/tags/tag3.xml><?xml version="1.0" encoding="utf-8"?>
<p:tagLst xmlns:a="http://schemas.openxmlformats.org/drawingml/2006/main" xmlns:r="http://schemas.openxmlformats.org/officeDocument/2006/relationships" xmlns:p="http://schemas.openxmlformats.org/presentationml/2006/main">
  <p:tag name="TEMPLAFYSLIDEID" val="637085584988892560"/>
</p:tagLst>
</file>

<file path=ppt/tags/tag4.xml><?xml version="1.0" encoding="utf-8"?>
<p:tagLst xmlns:a="http://schemas.openxmlformats.org/drawingml/2006/main" xmlns:r="http://schemas.openxmlformats.org/officeDocument/2006/relationships" xmlns:p="http://schemas.openxmlformats.org/presentationml/2006/main">
  <p:tag name="TEMPLAFYSLIDEID" val="637085584988892559"/>
</p:tagLst>
</file>

<file path=ppt/tags/tag5.xml><?xml version="1.0" encoding="utf-8"?>
<p:tagLst xmlns:a="http://schemas.openxmlformats.org/drawingml/2006/main" xmlns:r="http://schemas.openxmlformats.org/officeDocument/2006/relationships" xmlns:p="http://schemas.openxmlformats.org/presentationml/2006/main">
  <p:tag name="TEMPLAFYSLIDEID" val="637085584988892561"/>
</p:tagLst>
</file>

<file path=ppt/tags/tag6.xml><?xml version="1.0" encoding="utf-8"?>
<p:tagLst xmlns:a="http://schemas.openxmlformats.org/drawingml/2006/main" xmlns:r="http://schemas.openxmlformats.org/officeDocument/2006/relationships" xmlns:p="http://schemas.openxmlformats.org/presentationml/2006/main">
  <p:tag name="CONTAINEDIMAGEPATH" val="C:\Users\GRBO\AppData\Local\Temp\Templafy\PowerPointVsto\Assets\ffde53b9-0cf6-4683-8dde-81db6587bf5d.jpeg"/>
</p:tagLst>
</file>

<file path=ppt/tags/tag7.xml><?xml version="1.0" encoding="utf-8"?>
<p:tagLst xmlns:a="http://schemas.openxmlformats.org/drawingml/2006/main" xmlns:r="http://schemas.openxmlformats.org/officeDocument/2006/relationships" xmlns:p="http://schemas.openxmlformats.org/presentationml/2006/main">
  <p:tag name="TEMPLAFYSLIDEID" val="637085584988892563"/>
</p:tagLst>
</file>

<file path=ppt/tags/tag8.xml><?xml version="1.0" encoding="utf-8"?>
<p:tagLst xmlns:a="http://schemas.openxmlformats.org/drawingml/2006/main" xmlns:r="http://schemas.openxmlformats.org/officeDocument/2006/relationships" xmlns:p="http://schemas.openxmlformats.org/presentationml/2006/main">
  <p:tag name="CONTAINEDIMAGEPATH" val="C:\Users\GRBO\AppData\Local\Temp\Templafy\PowerPointVsto\Assets\bbba0ba0-26f0-4898-b8ac-e926ee81761a.jpeg"/>
</p:tagLst>
</file>

<file path=ppt/tags/tag9.xml><?xml version="1.0" encoding="utf-8"?>
<p:tagLst xmlns:a="http://schemas.openxmlformats.org/drawingml/2006/main" xmlns:r="http://schemas.openxmlformats.org/officeDocument/2006/relationships" xmlns:p="http://schemas.openxmlformats.org/presentationml/2006/main">
  <p:tag name="TEMPLAFYSLIDEID" val="637085584989049478"/>
</p:tagLst>
</file>

<file path=ppt/theme/theme1.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Københavns Professionshøjskole">
  <a:themeElements>
    <a:clrScheme name="KP Design Grøn">
      <a:dk1>
        <a:sysClr val="windowText" lastClr="000000"/>
      </a:dk1>
      <a:lt1>
        <a:sysClr val="window" lastClr="FFFFFF"/>
      </a:lt1>
      <a:dk2>
        <a:srgbClr val="000000"/>
      </a:dk2>
      <a:lt2>
        <a:srgbClr val="FFFFFF"/>
      </a:lt2>
      <a:accent1>
        <a:srgbClr val="005447"/>
      </a:accent1>
      <a:accent2>
        <a:srgbClr val="CCCCCC"/>
      </a:accent2>
      <a:accent3>
        <a:srgbClr val="929292"/>
      </a:accent3>
      <a:accent4>
        <a:srgbClr val="404040"/>
      </a:accent4>
      <a:accent5>
        <a:srgbClr val="8CCDB9"/>
      </a:accent5>
      <a:accent6>
        <a:srgbClr val="148C78"/>
      </a:accent6>
      <a:hlink>
        <a:srgbClr val="404040"/>
      </a:hlink>
      <a:folHlink>
        <a:srgbClr val="E6E6E6"/>
      </a:folHlink>
    </a:clrScheme>
    <a:fontScheme name="K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1"/>
        </a:solidFill>
        <a:ln>
          <a:solidFill>
            <a:schemeClr val="tx1"/>
          </a:solidFill>
        </a:ln>
        <a:effectLst/>
      </a:spPr>
      <a:bodyPr rtlCol="0" anchor="ctr"/>
      <a:lstStyle>
        <a:defPPr algn="ctr">
          <a:defRPr dirty="0" err="1"/>
        </a:defPPr>
      </a:lstStyle>
      <a:style>
        <a:lnRef idx="1">
          <a:schemeClr val="accent1"/>
        </a:lnRef>
        <a:fillRef idx="3">
          <a:schemeClr val="accent1"/>
        </a:fillRef>
        <a:effectRef idx="2">
          <a:schemeClr val="accent1"/>
        </a:effectRef>
        <a:fontRef idx="minor">
          <a:schemeClr val="lt1"/>
        </a:fontRef>
      </a:style>
    </a:spDef>
    <a:lnDef>
      <a:spPr>
        <a:ln w="9525">
          <a:solidFill>
            <a:srgbClr val="192337"/>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spAutoFit/>
      </a:bodyPr>
      <a:lstStyle>
        <a:defPPr algn="l">
          <a:defRPr sz="1600" b="1" noProof="0" dirty="0">
            <a:solidFill>
              <a:schemeClr val="tx1"/>
            </a:solidFill>
            <a:latin typeface="+mn-lt"/>
            <a:cs typeface="Arial Bold"/>
          </a:defRPr>
        </a:defPPr>
      </a:lstStyle>
    </a:txDef>
  </a:objectDefaults>
  <a:extraClrSchemeLst/>
  <a:extLst>
    <a:ext uri="{05A4C25C-085E-4340-85A3-A5531E510DB2}">
      <thm15:themeFamily xmlns:thm15="http://schemas.microsoft.com/office/thememl/2012/main" name="Metropol Basis.potx" id="{AE914001-0B5F-4CC7-BC1C-7FDF869E2037}" vid="{4D584845-0B5D-4D78-8C36-79E14000C3B6}"/>
    </a:ext>
  </a:extLst>
</a:theme>
</file>

<file path=ppt/theme/theme4.xml><?xml version="1.0" encoding="utf-8"?>
<a:theme xmlns:a="http://schemas.openxmlformats.org/drawingml/2006/main" name="2_Office-tema">
  <a:themeElements>
    <a:clrScheme name="VFV">
      <a:dk1>
        <a:srgbClr val="003948"/>
      </a:dk1>
      <a:lt1>
        <a:srgbClr val="FFFFFF"/>
      </a:lt1>
      <a:dk2>
        <a:srgbClr val="000000"/>
      </a:dk2>
      <a:lt2>
        <a:srgbClr val="E7E6E6"/>
      </a:lt2>
      <a:accent1>
        <a:srgbClr val="DD6E42"/>
      </a:accent1>
      <a:accent2>
        <a:srgbClr val="E8DAB2"/>
      </a:accent2>
      <a:accent3>
        <a:srgbClr val="A5A5A5"/>
      </a:accent3>
      <a:accent4>
        <a:srgbClr val="C0D6DF"/>
      </a:accent4>
      <a:accent5>
        <a:srgbClr val="80DC84"/>
      </a:accent5>
      <a:accent6>
        <a:srgbClr val="E0E28E"/>
      </a:accent6>
      <a:hlink>
        <a:srgbClr val="48A1FA"/>
      </a:hlink>
      <a:folHlink>
        <a:srgbClr val="C490AA"/>
      </a:folHlink>
    </a:clrScheme>
    <a:fontScheme name="VFV">
      <a:majorFont>
        <a:latin typeface="Malgun Gothic"/>
        <a:ea typeface=""/>
        <a:cs typeface=""/>
      </a:majorFont>
      <a:minorFont>
        <a:latin typeface="Malgun Gothic Semilight"/>
        <a:ea typeface=""/>
        <a:cs typeface=""/>
      </a:minorFont>
    </a:fontScheme>
    <a:fmtScheme name="Kont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13734</TotalTime>
  <Words>14170</Words>
  <Application>Microsoft Office PowerPoint</Application>
  <PresentationFormat>Widescreen</PresentationFormat>
  <Paragraphs>1176</Paragraphs>
  <Slides>125</Slides>
  <Notes>68</Notes>
  <HiddenSlides>0</HiddenSlides>
  <MMClips>0</MMClips>
  <ScaleCrop>false</ScaleCrop>
  <HeadingPairs>
    <vt:vector size="6" baseType="variant">
      <vt:variant>
        <vt:lpstr>Benyttede skrifttyper</vt:lpstr>
      </vt:variant>
      <vt:variant>
        <vt:i4>18</vt:i4>
      </vt:variant>
      <vt:variant>
        <vt:lpstr>Tema</vt:lpstr>
      </vt:variant>
      <vt:variant>
        <vt:i4>4</vt:i4>
      </vt:variant>
      <vt:variant>
        <vt:lpstr>Slidetitler</vt:lpstr>
      </vt:variant>
      <vt:variant>
        <vt:i4>125</vt:i4>
      </vt:variant>
    </vt:vector>
  </HeadingPairs>
  <TitlesOfParts>
    <vt:vector size="147" baseType="lpstr">
      <vt:lpstr>Malgun Gothic</vt:lpstr>
      <vt:lpstr>Malgun Gothic Semilight</vt:lpstr>
      <vt:lpstr>Abadi Extra Light</vt:lpstr>
      <vt:lpstr>Arial</vt:lpstr>
      <vt:lpstr>AUPassataBold</vt:lpstr>
      <vt:lpstr>Calibri</vt:lpstr>
      <vt:lpstr>Calibri Light</vt:lpstr>
      <vt:lpstr>Georgia</vt:lpstr>
      <vt:lpstr>Google Sans</vt:lpstr>
      <vt:lpstr>Lato</vt:lpstr>
      <vt:lpstr>maribook</vt:lpstr>
      <vt:lpstr>mariregular</vt:lpstr>
      <vt:lpstr>OrgonSlab-Bold</vt:lpstr>
      <vt:lpstr>OrgonSlab-Regular</vt:lpstr>
      <vt:lpstr>Source Sans Pro SemiBold</vt:lpstr>
      <vt:lpstr>Symbol</vt:lpstr>
      <vt:lpstr>Times New Roman</vt:lpstr>
      <vt:lpstr>Wingdings</vt:lpstr>
      <vt:lpstr>Office-tema</vt:lpstr>
      <vt:lpstr>1_Office-tema</vt:lpstr>
      <vt:lpstr>Københavns Professionshøjskole</vt:lpstr>
      <vt:lpstr>2_Office-tema</vt:lpstr>
      <vt:lpstr>               </vt:lpstr>
      <vt:lpstr>PowerPoint-præsentation</vt:lpstr>
      <vt:lpstr>PowerPoint-præsentation</vt:lpstr>
      <vt:lpstr>PowerPoint-præsentation</vt:lpstr>
      <vt:lpstr>               </vt:lpstr>
      <vt:lpstr>PowerPoint-præsentation</vt:lpstr>
      <vt:lpstr>PowerPoint-præsentation</vt:lpstr>
      <vt:lpstr>Fremtidens fagprofessionelle – om mennesker og velfærdsteknologi</vt:lpstr>
      <vt:lpstr>Fremtidens fagprofessionelle – om mennesker og velfærdsteknologi</vt:lpstr>
      <vt:lpstr>PowerPoint-præsentation</vt:lpstr>
      <vt:lpstr>PowerPoint-præsentation</vt:lpstr>
      <vt:lpstr>Delprojekt 1 </vt:lpstr>
      <vt:lpstr>Livskvalitet hos patienter/ borgere med KOL-kuffert</vt:lpstr>
      <vt:lpstr>KOL - kufferten</vt:lpstr>
      <vt:lpstr>Metode</vt:lpstr>
      <vt:lpstr>Delprojekt 1A </vt:lpstr>
      <vt:lpstr>Delprojekt 1A </vt:lpstr>
      <vt:lpstr>Delprojekt 1A </vt:lpstr>
      <vt:lpstr>Delprojekt 1B </vt:lpstr>
      <vt:lpstr>Delprojekt 1B - PPI </vt:lpstr>
      <vt:lpstr>Delprojekt 1B - PPI </vt:lpstr>
      <vt:lpstr>Delprojekt 1B - PPI </vt:lpstr>
      <vt:lpstr>Delprojekt 1B - PPI </vt:lpstr>
      <vt:lpstr>Delprojekt 1C + 1D </vt:lpstr>
      <vt:lpstr>PowerPoint-præsentation</vt:lpstr>
      <vt:lpstr>PowerPoint-præsentation</vt:lpstr>
      <vt:lpstr>PowerPoint-præsentation</vt:lpstr>
      <vt:lpstr>KOL- kufferten Telemedicinens– muligheder og begrænsninger forstået  udfra et patientperspektiv  </vt:lpstr>
      <vt:lpstr>Formålet med undersøgelsen</vt:lpstr>
      <vt:lpstr>                        Patientperspektivet</vt:lpstr>
      <vt:lpstr>Telekufferten</vt:lpstr>
      <vt:lpstr>Inklusionskriterier</vt:lpstr>
      <vt:lpstr>PowerPoint-præsentation</vt:lpstr>
      <vt:lpstr>Hvem er bornolmerne med KOL </vt:lpstr>
      <vt:lpstr>EMPIRIDREVET KVALITATIV UNDERSØGELSE</vt:lpstr>
      <vt:lpstr>Etiske overvejelser</vt:lpstr>
      <vt:lpstr>  Mediering </vt:lpstr>
      <vt:lpstr>                      Tillid og tryghed</vt:lpstr>
      <vt:lpstr> Jeg er sådan en erfaren rotte i det her</vt:lpstr>
      <vt:lpstr>Men nu har jeg været dårlig i en uge </vt:lpstr>
      <vt:lpstr>         Det jeg mangler i kufferten</vt:lpstr>
      <vt:lpstr>     Transformering</vt:lpstr>
      <vt:lpstr>PowerPoint-præsentation</vt:lpstr>
      <vt:lpstr>PowerPoint-præsentation</vt:lpstr>
      <vt:lpstr>Konstituering</vt:lpstr>
      <vt:lpstr>Behovet for hjælp.</vt:lpstr>
      <vt:lpstr>PowerPoint-præsentation</vt:lpstr>
      <vt:lpstr>PowerPoint-præsentation</vt:lpstr>
      <vt:lpstr>PowerPoint-præsentation</vt:lpstr>
      <vt:lpstr>Den akutte indlæggelse</vt:lpstr>
      <vt:lpstr>PowerPoint-præsentation</vt:lpstr>
      <vt:lpstr>PowerPoint-præsentation</vt:lpstr>
      <vt:lpstr>PowerPoint-præsentation</vt:lpstr>
      <vt:lpstr>PowerPoint-præsentation</vt:lpstr>
      <vt:lpstr> En Husker</vt:lpstr>
      <vt:lpstr>Perspektivering</vt:lpstr>
      <vt:lpstr> Den flyvende Kuffert </vt:lpstr>
      <vt:lpstr>PowerPoint-præsentation</vt:lpstr>
      <vt:lpstr>PowerPoint-præsentation</vt:lpstr>
      <vt:lpstr>Afrapportering til Fagforskningensdag, forår 2023  </vt:lpstr>
      <vt:lpstr>Vi har løst opgaver i: Delprojekt 1C &amp; 1D - Formål:</vt:lpstr>
      <vt:lpstr>Hvordan opnåede vi så svar på det?</vt:lpstr>
      <vt:lpstr>Delundersøgelse 1D/ efterår 2022:</vt:lpstr>
      <vt:lpstr>Anvendt metode litteratur:</vt:lpstr>
      <vt:lpstr>Her kan I se et uddrag af den semistrukturerede Interviewguide:</vt:lpstr>
      <vt:lpstr>Fokusgruppeinterview med SSA og SSH elever</vt:lpstr>
      <vt:lpstr>  </vt:lpstr>
      <vt:lpstr>Anvendt metode litteratur:</vt:lpstr>
      <vt:lpstr>Svarene ledte til følgende meningsbærende enheder – understøttet med citater</vt:lpstr>
      <vt:lpstr>Fokusgruppeinterview med SSAér ansat i primærsektor </vt:lpstr>
      <vt:lpstr>Svarende ledte til følgende meningsbærende enheder – understøttet med citater</vt:lpstr>
      <vt:lpstr>Fælles træk i svarene</vt:lpstr>
      <vt:lpstr>PowerPoint-præsentation</vt:lpstr>
      <vt:lpstr>Sygepleje- og sygeplejerskeforskning i samarbejde med klinisk praksis i 10 år.  Hvor står vi? </vt:lpstr>
      <vt:lpstr>PowerPoint-præsentation</vt:lpstr>
      <vt:lpstr>Formål:  At tegne et landkort over sygeplejerske- og sygeplejeforskning</vt:lpstr>
      <vt:lpstr>3 spørgsmål</vt:lpstr>
      <vt:lpstr>1)  Hvad forskes der i på professionshøjskolernes sygeplejerskeuddannelser?</vt:lpstr>
      <vt:lpstr>Forskel på sygepleje og sygeplejerske -forskning</vt:lpstr>
      <vt:lpstr>Vores forpligtigelse som professionshøjskoler</vt:lpstr>
      <vt:lpstr>Forskningsbaseret undervisning</vt:lpstr>
      <vt:lpstr>Forskningsbaseret undervisning</vt:lpstr>
      <vt:lpstr>Hvad investerer samfundet i forskning på professionshøjskolerne?</vt:lpstr>
      <vt:lpstr>PowerPoint-præsentation</vt:lpstr>
      <vt:lpstr>PowerPoint-præsentation</vt:lpstr>
      <vt:lpstr>Kortlægning 2020</vt:lpstr>
      <vt:lpstr>Overblik fra 2020  1/2</vt:lpstr>
      <vt:lpstr>         2/2</vt:lpstr>
      <vt:lpstr>Forbehold</vt:lpstr>
      <vt:lpstr>Top 4 </vt:lpstr>
      <vt:lpstr>Eksempler fra KP</vt:lpstr>
      <vt:lpstr>På tværs af professionshøjskolerne</vt:lpstr>
      <vt:lpstr>Andre aktører?</vt:lpstr>
      <vt:lpstr>2) Hvordan binder professionshøjskolerne sygeplejeforskning og grunduddannelse og videreuddannelse og klinisk praksis sammen?  - KP eksempler og resultater  </vt:lpstr>
      <vt:lpstr>Forskningsbaseret undervisning</vt:lpstr>
      <vt:lpstr>Idé-katalog over deltagelse og vidensomsætning mellem GU, FoU og VU og klinisk praksis </vt:lpstr>
      <vt:lpstr>PowerPoint-præsentation</vt:lpstr>
      <vt:lpstr>KP eksempler</vt:lpstr>
      <vt:lpstr>Idé-katalog over vidensomsætning FoU + studerende</vt:lpstr>
      <vt:lpstr>PowerPoint-præsentation</vt:lpstr>
      <vt:lpstr>KP eksempler</vt:lpstr>
      <vt:lpstr>Idékatalog over samarbejde (med praksis)</vt:lpstr>
      <vt:lpstr>PowerPoint-præsentation</vt:lpstr>
      <vt:lpstr> 3) Uddannelsesforskning vedr. uddannelse og professionen sygeplejerske (sygeplejerskeforskning)?  </vt:lpstr>
      <vt:lpstr>Strukturelt</vt:lpstr>
      <vt:lpstr>Tematikker </vt:lpstr>
      <vt:lpstr>Eksempler fra KP  - konstruktive og fremadrettede</vt:lpstr>
      <vt:lpstr>Konklusion: Sygepleje og sygeplejerskeforskning i samarbejde med klinisk praksis i 10 år.   Hvor står vi? </vt:lpstr>
      <vt:lpstr>PowerPoint-præsentation</vt:lpstr>
      <vt:lpstr>PowerPoint-præsentation</vt:lpstr>
      <vt:lpstr>PowerPoint-præsentation</vt:lpstr>
      <vt:lpstr>PowerPoint-præsentation</vt:lpstr>
      <vt:lpstr>Afsluttende kommentarer</vt:lpstr>
      <vt:lpstr>PowerPoint-præsentation</vt:lpstr>
      <vt:lpstr>PowerPoint-præsentation</vt:lpstr>
      <vt:lpstr>PowerPoint-præsentation</vt:lpstr>
      <vt:lpstr>Poster Session  </vt:lpstr>
      <vt:lpstr>PowerPoint-præsentation</vt:lpstr>
      <vt:lpstr>PowerPoint-præsentation</vt:lpstr>
      <vt:lpstr>PowerPoint-præsentation</vt:lpstr>
      <vt:lpstr>PowerPoint-præsentation</vt:lpstr>
      <vt:lpstr>PowerPoint-præsentation</vt:lpstr>
      <vt:lpstr>PowerPoint-præsentation</vt:lpstr>
      <vt:lpstr>Videnscenter for Velfærdsteknologi</vt:lpstr>
      <vt:lpstr>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Dagsorden SOSU &amp; PAU LUU kl. 13.00-14.00</dc:title>
  <dc:creator>Ida Søborg-Madsen</dc:creator>
  <cp:lastModifiedBy>Pernille Kofoed Nielsen</cp:lastModifiedBy>
  <cp:revision>77</cp:revision>
  <cp:lastPrinted>2023-04-25T16:41:34Z</cp:lastPrinted>
  <dcterms:created xsi:type="dcterms:W3CDTF">2021-06-14T12:44:16Z</dcterms:created>
  <dcterms:modified xsi:type="dcterms:W3CDTF">2023-04-26T21:55:56Z</dcterms:modified>
</cp:coreProperties>
</file>