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1" r:id="rId2"/>
    <p:sldId id="292" r:id="rId3"/>
    <p:sldId id="263" r:id="rId4"/>
    <p:sldId id="262" r:id="rId5"/>
    <p:sldId id="264" r:id="rId6"/>
    <p:sldId id="10661" r:id="rId7"/>
    <p:sldId id="10662" r:id="rId8"/>
    <p:sldId id="316" r:id="rId9"/>
    <p:sldId id="320" r:id="rId10"/>
    <p:sldId id="10660" r:id="rId11"/>
    <p:sldId id="10659" r:id="rId12"/>
    <p:sldId id="10658" r:id="rId13"/>
    <p:sldId id="295" r:id="rId14"/>
    <p:sldId id="293" r:id="rId15"/>
    <p:sldId id="294" r:id="rId16"/>
    <p:sldId id="274" r:id="rId17"/>
    <p:sldId id="10643" r:id="rId18"/>
    <p:sldId id="10667" r:id="rId19"/>
    <p:sldId id="297" r:id="rId20"/>
    <p:sldId id="10645" r:id="rId21"/>
    <p:sldId id="265" r:id="rId22"/>
    <p:sldId id="10646" r:id="rId23"/>
    <p:sldId id="327" r:id="rId24"/>
    <p:sldId id="10636" r:id="rId25"/>
    <p:sldId id="10664" r:id="rId26"/>
    <p:sldId id="10637" r:id="rId27"/>
    <p:sldId id="331" r:id="rId28"/>
    <p:sldId id="10665" r:id="rId29"/>
    <p:sldId id="10638" r:id="rId30"/>
    <p:sldId id="10666" r:id="rId31"/>
    <p:sldId id="10644" r:id="rId32"/>
    <p:sldId id="270" r:id="rId33"/>
    <p:sldId id="272" r:id="rId34"/>
    <p:sldId id="10639" r:id="rId35"/>
    <p:sldId id="10641" r:id="rId36"/>
    <p:sldId id="10668" r:id="rId37"/>
    <p:sldId id="10610" r:id="rId38"/>
    <p:sldId id="323" r:id="rId39"/>
    <p:sldId id="10651" r:id="rId40"/>
    <p:sldId id="273" r:id="rId41"/>
    <p:sldId id="10650" r:id="rId42"/>
    <p:sldId id="256" r:id="rId43"/>
  </p:sldIdLst>
  <p:sldSz cx="9144000" cy="5143500" type="screen16x9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3C3C"/>
    <a:srgbClr val="19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62F46-002B-40E4-9075-AC979135CAB6}" v="24" dt="2023-04-26T20:21:50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Objects="1">
      <p:cViewPr>
        <p:scale>
          <a:sx n="80" d="100"/>
          <a:sy n="80" d="100"/>
        </p:scale>
        <p:origin x="824" y="428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44"/>
    </p:cViewPr>
  </p:sorter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900" b="1">
                <a:solidFill>
                  <a:schemeClr val="bg1"/>
                </a:solidFill>
              </a:rPr>
              <a:t>ISE FoU hjemtag (data</a:t>
            </a:r>
            <a:r>
              <a:rPr lang="da-DK" sz="900" b="1" baseline="0">
                <a:solidFill>
                  <a:schemeClr val="bg1"/>
                </a:solidFill>
              </a:rPr>
              <a:t> fra SFU)</a:t>
            </a:r>
            <a:endParaRPr lang="da-DK" sz="900" b="1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6190531215189988"/>
          <c:y val="8.313375300149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'Ark1'!$B$2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5-4093-A45B-E922459713A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'Ark1'!$C$2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5-4093-A45B-E922459713A7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'Ark1'!$D$2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5-4093-A45B-E922459713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7080080"/>
        <c:axId val="2017092144"/>
      </c:barChart>
      <c:catAx>
        <c:axId val="201708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17092144"/>
        <c:crosses val="autoZero"/>
        <c:auto val="1"/>
        <c:lblAlgn val="ctr"/>
        <c:lblOffset val="100"/>
        <c:noMultiLvlLbl val="0"/>
      </c:catAx>
      <c:valAx>
        <c:axId val="2017092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>
                    <a:solidFill>
                      <a:schemeClr val="bg1"/>
                    </a:solidFill>
                  </a:rPr>
                  <a:t>Mio</a:t>
                </a:r>
                <a:r>
                  <a:rPr lang="da-DK" sz="800" baseline="0">
                    <a:solidFill>
                      <a:schemeClr val="bg1"/>
                    </a:solidFill>
                  </a:rPr>
                  <a:t> kr.</a:t>
                </a:r>
                <a:endParaRPr lang="da-DK" sz="80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201708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66541408699394"/>
          <c:y val="0.7894448496897859"/>
          <c:w val="0.4457497179809321"/>
          <c:h val="0.13789872647429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da-DK" sz="900" b="1">
                <a:solidFill>
                  <a:schemeClr val="bg1"/>
                </a:solidFill>
                <a:latin typeface="+mj-lt"/>
              </a:rPr>
              <a:t>ISE FoU udgivelser (data</a:t>
            </a:r>
            <a:r>
              <a:rPr lang="da-DK" sz="900" b="1" baseline="0">
                <a:solidFill>
                  <a:schemeClr val="bg1"/>
                </a:solidFill>
                <a:latin typeface="+mj-lt"/>
              </a:rPr>
              <a:t> fra </a:t>
            </a:r>
            <a:r>
              <a:rPr lang="da-DK" sz="900" b="1">
                <a:solidFill>
                  <a:schemeClr val="bg1"/>
                </a:solidFill>
                <a:latin typeface="+mj-lt"/>
              </a:rPr>
              <a:t>SFU)</a:t>
            </a:r>
          </a:p>
        </c:rich>
      </c:tx>
      <c:layout>
        <c:manualLayout>
          <c:xMode val="edge"/>
          <c:yMode val="edge"/>
          <c:x val="0.22787544972672194"/>
          <c:y val="6.8906652776181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463759148564506E-3"/>
                  <c:y val="0.13839631364527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4A-42DC-AADC-7B5DD10DC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Publicering på anerkendte lister og konferencebidrag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5-45ED-B03E-3429FB7B984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6507562064298519E-17"/>
                  <c:y val="0.13839631364527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A-42DC-AADC-7B5DD10DC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Publicering på anerkendte lister og konferencebidrag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5-45ED-B03E-3429FB7B984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731879574282253E-3"/>
                  <c:y val="0.138396313645277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5-45ED-B03E-3429FB7B98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Publicering på anerkendte lister og konferencebidrag</c:v>
                </c:pt>
              </c:strCache>
            </c:strRef>
          </c:cat>
          <c:val>
            <c:numRef>
              <c:f>'Ark1'!$D$2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5-45ED-B03E-3429FB7B98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17080080"/>
        <c:axId val="2017092144"/>
      </c:barChart>
      <c:catAx>
        <c:axId val="201708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17092144"/>
        <c:crosses val="autoZero"/>
        <c:auto val="1"/>
        <c:lblAlgn val="ctr"/>
        <c:lblOffset val="100"/>
        <c:noMultiLvlLbl val="0"/>
      </c:catAx>
      <c:valAx>
        <c:axId val="2017092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>
                    <a:solidFill>
                      <a:schemeClr val="bg1"/>
                    </a:solidFill>
                  </a:rPr>
                  <a:t>Antal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201708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62313777880737"/>
          <c:y val="0.85441098643628777"/>
          <c:w val="0.44574954980718956"/>
          <c:h val="8.6991487671218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25-04-2023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5192"/>
            <a:ext cx="5437188" cy="4466274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211">
              <a:defRPr/>
            </a:pPr>
            <a:r>
              <a:rPr lang="da-DK" dirty="0"/>
              <a:t>Skift billede ved at højreklikke og vælge et nyt, evt. fra mapperne i </a:t>
            </a:r>
            <a:r>
              <a:rPr lang="da-DK" dirty="0" err="1"/>
              <a:t>Templafy</a:t>
            </a:r>
            <a:r>
              <a:rPr lang="da-DK" dirty="0"/>
              <a:t>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08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600"/>
              <a:t>KP´strategi:</a:t>
            </a:r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FF0000"/>
                </a:solidFill>
              </a:rPr>
              <a:t>At alle fastansatte undervisere deltager i forskningsaktiviteter</a:t>
            </a:r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nl-BE"/>
              <a:t>At alle forskningsprojekter skal omsættes til og anvendes i ydelser for studerende, kursister og partnere</a:t>
            </a:r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FF0000"/>
                </a:solidFill>
              </a:rPr>
              <a:t>At ca. halvdelen af de fastansatte undervisere skal være forskningskvalificerede (Ph.d.) </a:t>
            </a:r>
          </a:p>
          <a:p>
            <a:r>
              <a:rPr lang="da-DK"/>
              <a:t>§ 5. Professionshøjskolen skal med udgangspunkt i sit uddannelsesudbud varetage praksisnære og anvendelsesorienterede forsknings- og udviklingsaktiviteter i tæt samspil med det aftagende arbejdsmarked, øvrige uddannelses- og </a:t>
            </a:r>
            <a:r>
              <a:rPr lang="da-DK" err="1"/>
              <a:t>videninstitutioner</a:t>
            </a:r>
            <a:r>
              <a:rPr lang="da-DK"/>
              <a:t> og det omgivende samfund.</a:t>
            </a:r>
          </a:p>
          <a:p>
            <a:r>
              <a:rPr lang="da-DK"/>
              <a:t>Stk. 2. Forsknings- og udviklingsaktiviteterne har til formål at tilvejebringe ny viden og konkrete løsninger på udfordringer inden for de erhverv og professioner, som professionshøjskolens uddannelser er rettet mod.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0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BE" sz="1200" dirty="0"/>
          </a:p>
          <a:p>
            <a:pPr marL="457200" indent="-457200">
              <a:buFont typeface="+mj-lt"/>
              <a:buAutoNum type="arabicPeriod"/>
            </a:pPr>
            <a:r>
              <a:rPr lang="nl-BE" sz="1200" dirty="0"/>
              <a:t>Research is important in professional education..... </a:t>
            </a:r>
          </a:p>
          <a:p>
            <a:pPr marL="457200" indent="-457200">
              <a:buFont typeface="+mj-lt"/>
              <a:buAutoNum type="arabicPeriod"/>
            </a:pPr>
            <a:endParaRPr lang="nl-BE" sz="1200" dirty="0"/>
          </a:p>
          <a:p>
            <a:pPr marL="457200" indent="-457200">
              <a:buFont typeface="+mj-lt"/>
              <a:buAutoNum type="arabicPeriod"/>
            </a:pPr>
            <a:r>
              <a:rPr lang="nl-BE" sz="1200" dirty="0"/>
              <a:t>...... But don’t be too frustrated if you can’t give enough attention to research</a:t>
            </a:r>
          </a:p>
          <a:p>
            <a:pPr marL="457200" indent="-457200">
              <a:buFont typeface="+mj-lt"/>
              <a:buAutoNum type="arabicPeriod"/>
            </a:pPr>
            <a:endParaRPr lang="nl-BE" sz="1200" dirty="0"/>
          </a:p>
          <a:p>
            <a:pPr marL="457200" indent="-457200">
              <a:buFont typeface="+mj-lt"/>
              <a:buAutoNum type="arabicPeriod"/>
            </a:pPr>
            <a:r>
              <a:rPr lang="nl-BE" sz="1200" dirty="0"/>
              <a:t>Professionals need to have knowledge about research as consumer of research, and to evaluate own practice</a:t>
            </a:r>
          </a:p>
          <a:p>
            <a:pPr marL="457200" indent="-457200">
              <a:buFont typeface="+mj-lt"/>
              <a:buAutoNum type="arabicPeriod"/>
            </a:pPr>
            <a:endParaRPr lang="nl-BE" sz="1200" dirty="0"/>
          </a:p>
          <a:p>
            <a:pPr marL="457200" indent="-457200">
              <a:buFont typeface="+mj-lt"/>
              <a:buAutoNum type="arabicPeriod"/>
            </a:pPr>
            <a:r>
              <a:rPr lang="nl-BE" sz="1200" dirty="0"/>
              <a:t>Research education should focus on implementation science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5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da-DK" sz="1200" b="1">
                <a:solidFill>
                  <a:schemeClr val="tx2"/>
                </a:solidFill>
                <a:ea typeface="+mn-lt"/>
                <a:cs typeface="+mn-lt"/>
              </a:rPr>
              <a:t>Rapport Undervisernes tilknytning til FoU: </a:t>
            </a:r>
            <a:endParaRPr lang="da-DK" sz="1800" b="0" i="0" u="none" strike="noStrike" baseline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0" i="0" u="none" strike="noStrike" baseline="0">
                <a:solidFill>
                  <a:srgbClr val="000000"/>
                </a:solidFill>
                <a:latin typeface="Georgia" panose="02040502050405020303" pitchFamily="18" charset="0"/>
              </a:rPr>
              <a:t>Undersøgelsen omhandler undervisernes anvendelse af ny viden i undervisning og udbytte af </a:t>
            </a:r>
            <a:r>
              <a:rPr lang="da-DK" sz="1800" b="0" i="0" u="none" strike="noStrike" baseline="0" err="1">
                <a:solidFill>
                  <a:srgbClr val="000000"/>
                </a:solidFill>
                <a:latin typeface="Georgia" panose="02040502050405020303" pitchFamily="18" charset="0"/>
              </a:rPr>
              <a:t>KP’s</a:t>
            </a:r>
            <a:r>
              <a:rPr lang="da-DK" sz="1800" b="0" i="0" u="none" strike="noStrike" baseline="0">
                <a:solidFill>
                  <a:srgbClr val="000000"/>
                </a:solidFill>
                <a:latin typeface="Georgia" panose="02040502050405020303" pitchFamily="18" charset="0"/>
              </a:rPr>
              <a:t> FoU-aktiviteter 2022. </a:t>
            </a:r>
            <a:r>
              <a:rPr lang="da-DK" sz="1200" b="0">
                <a:solidFill>
                  <a:schemeClr val="tx2"/>
                </a:solidFill>
                <a:ea typeface="+mn-lt"/>
                <a:cs typeface="+mn-lt"/>
              </a:rPr>
              <a:t>Opmærksomhed på lille datagrundlag med relativ få respondenter. </a:t>
            </a:r>
            <a:r>
              <a:rPr lang="da-DK" sz="1000" b="0">
                <a:solidFill>
                  <a:schemeClr val="tx2"/>
                </a:solidFill>
                <a:ea typeface="+mn-lt"/>
                <a:cs typeface="+mn-lt"/>
              </a:rPr>
              <a:t>Ca. 15 på ESU og ca. 70 på SPU har deltaget, men ved nogle spørgsmål er der få, der har svaret. Det er </a:t>
            </a:r>
            <a:r>
              <a:rPr lang="da-DK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metodeteknisk kritisabelt at opgøre data i procentvis-skala, når det er grupper af antal besvarelser der går fra fx  7 på ergo, 13 på SPU, 43 på lærer og 26 på pædagog.</a:t>
            </a:r>
            <a:r>
              <a:rPr lang="da-DK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Ved overslag udgår 1 besvarelse på ergo ca. 14 % på en skala, og på lærer udgår 1 besvarelse 2,3 % på en skala – derfor er det ikke retvisende at sammenholde resultaterne i procent.</a:t>
            </a:r>
          </a:p>
          <a:p>
            <a:r>
              <a:rPr lang="da-DK" sz="1200" b="1">
                <a:solidFill>
                  <a:schemeClr val="tx2"/>
                </a:solidFill>
                <a:ea typeface="+mn-lt"/>
                <a:cs typeface="+mn-lt"/>
              </a:rPr>
              <a:t>Hovedfortælling 4: </a:t>
            </a:r>
            <a:r>
              <a:rPr lang="da-DK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Underviserne har stærk tilknytning til praksis, men kan få bedre udbytte af vores FoU-aktiviteter og digitale, didaktiske indsatser</a:t>
            </a:r>
          </a:p>
          <a:p>
            <a:pPr algn="l"/>
            <a:endParaRPr lang="da-DK" sz="1200" b="1">
              <a:solidFill>
                <a:schemeClr val="bg1"/>
              </a:solidFill>
              <a:latin typeface="Georgia"/>
              <a:cs typeface="Arial Bold"/>
            </a:endParaRPr>
          </a:p>
          <a:p>
            <a:pPr algn="l"/>
            <a:r>
              <a:rPr lang="da-DK" sz="1200" b="1">
                <a:solidFill>
                  <a:schemeClr val="bg1"/>
                </a:solidFill>
                <a:latin typeface="Georgia"/>
                <a:cs typeface="Arial Bold"/>
              </a:rPr>
              <a:t>Nye strategiske samarbejdsaftaler i 2022: </a:t>
            </a:r>
            <a:endParaRPr lang="da-DK" sz="120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Arial"/>
            </a:endParaRPr>
          </a:p>
          <a:p>
            <a:pPr algn="l"/>
            <a:r>
              <a:rPr lang="da-DK" sz="1200">
                <a:solidFill>
                  <a:schemeClr val="bg1"/>
                </a:solidFill>
                <a:latin typeface="Georgia"/>
                <a:ea typeface="Calibri" panose="020F0502020204030204" pitchFamily="34" charset="0"/>
                <a:cs typeface="Arial"/>
              </a:rPr>
              <a:t>Syddansk Universitet, Roskilde Universitet, Center for Sundhedsfaglig Forskning, Københavns Kommune (Center for </a:t>
            </a:r>
            <a:r>
              <a:rPr lang="da-DK" sz="1200" err="1">
                <a:solidFill>
                  <a:schemeClr val="bg1"/>
                </a:solidFill>
                <a:latin typeface="Georgia"/>
                <a:ea typeface="Calibri" panose="020F0502020204030204" pitchFamily="34" charset="0"/>
                <a:cs typeface="Arial"/>
              </a:rPr>
              <a:t>Ældreliv</a:t>
            </a:r>
            <a:r>
              <a:rPr lang="da-DK" sz="1200">
                <a:solidFill>
                  <a:schemeClr val="bg1"/>
                </a:solidFill>
                <a:latin typeface="Georgia"/>
                <a:ea typeface="Calibri" panose="020F0502020204030204" pitchFamily="34" charset="0"/>
                <a:cs typeface="Arial"/>
              </a:rPr>
              <a:t> og Innovation), Københavns Universitet (Center for Sund Aldring og Institut for Antropologi).</a:t>
            </a:r>
          </a:p>
          <a:p>
            <a:pPr algn="l"/>
            <a:endParaRPr lang="da-DK" sz="1200" b="1" noProof="0">
              <a:solidFill>
                <a:schemeClr val="bg1"/>
              </a:solidFill>
              <a:latin typeface="Georgia"/>
              <a:cs typeface="Arial"/>
            </a:endParaRPr>
          </a:p>
          <a:p>
            <a:pPr algn="l"/>
            <a:r>
              <a:rPr lang="da-DK" sz="1200" b="1">
                <a:solidFill>
                  <a:schemeClr val="bg1"/>
                </a:solidFill>
                <a:latin typeface="Georgia"/>
                <a:cs typeface="Arial Bold"/>
              </a:rPr>
              <a:t>Vidensomsætning og formidling: </a:t>
            </a:r>
            <a:endParaRPr lang="da-DK" sz="1200" b="1">
              <a:solidFill>
                <a:schemeClr val="bg1"/>
              </a:solidFill>
              <a:latin typeface="Georgia" panose="02040502050405020303" pitchFamily="18" charset="0"/>
              <a:cs typeface="Arial Bold"/>
            </a:endParaRPr>
          </a:p>
          <a:p>
            <a:pPr algn="l"/>
            <a:r>
              <a:rPr lang="da-DK" sz="1200">
                <a:solidFill>
                  <a:schemeClr val="bg2"/>
                </a:solidFill>
                <a:latin typeface="Georgia"/>
                <a:cs typeface="Arial Bold"/>
              </a:rPr>
              <a:t>Podcast, </a:t>
            </a:r>
            <a:r>
              <a:rPr lang="da-DK" sz="1200">
                <a:solidFill>
                  <a:schemeClr val="bg1"/>
                </a:solidFill>
                <a:latin typeface="Georgia"/>
                <a:cs typeface="Arial Bold"/>
              </a:rPr>
              <a:t>vidensmiljøer, valgfag, ISE Forskningsdag, KP forskerportal og LinkedIn</a:t>
            </a:r>
          </a:p>
          <a:p>
            <a:pPr algn="l"/>
            <a:endParaRPr lang="da-DK" sz="1200" noProof="0">
              <a:solidFill>
                <a:schemeClr val="bg1"/>
              </a:solidFill>
              <a:latin typeface="Georgia"/>
              <a:cs typeface="Arial Bold"/>
            </a:endParaRPr>
          </a:p>
          <a:p>
            <a:pPr algn="l"/>
            <a:r>
              <a:rPr lang="da-DK" sz="1200" b="1">
                <a:solidFill>
                  <a:schemeClr val="bg1"/>
                </a:solidFill>
                <a:latin typeface="Georgia"/>
              </a:rPr>
              <a:t>ISE </a:t>
            </a:r>
            <a:r>
              <a:rPr lang="da-DK" sz="1200" b="1" err="1">
                <a:solidFill>
                  <a:schemeClr val="bg1"/>
                </a:solidFill>
                <a:latin typeface="Georgia"/>
              </a:rPr>
              <a:t>FoUs</a:t>
            </a:r>
            <a:r>
              <a:rPr lang="da-DK" sz="1200" b="1">
                <a:solidFill>
                  <a:schemeClr val="bg1"/>
                </a:solidFill>
                <a:latin typeface="Georgia"/>
              </a:rPr>
              <a:t> hjemtag 2022:</a:t>
            </a:r>
            <a:endParaRPr lang="da-DK" sz="12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l"/>
            <a:r>
              <a:rPr lang="da-DK" sz="1200">
                <a:solidFill>
                  <a:schemeClr val="bg1"/>
                </a:solidFill>
                <a:latin typeface="Georgia"/>
              </a:rPr>
              <a:t>Udarbejdet 17 ansøgninger [26 i 2021]. Fået bevilling til 7 projekter [5 i 2021], herunder bevilling fra Sapere Aude. Hjemtaget 10,2 mio. kr. [2,9 mio. kr. i 2021]. Indgået i flere bilaterale fondsdialoger, fx </a:t>
            </a:r>
            <a:r>
              <a:rPr lang="da-DK" sz="1200" err="1">
                <a:solidFill>
                  <a:schemeClr val="bg1"/>
                </a:solidFill>
                <a:latin typeface="Georgia"/>
              </a:rPr>
              <a:t>Bevica</a:t>
            </a:r>
            <a:r>
              <a:rPr lang="da-DK" sz="1200">
                <a:solidFill>
                  <a:schemeClr val="bg1"/>
                </a:solidFill>
                <a:latin typeface="Georgia"/>
              </a:rPr>
              <a:t>, Tuborg, </a:t>
            </a:r>
            <a:r>
              <a:rPr lang="da-DK" sz="1200" err="1">
                <a:solidFill>
                  <a:schemeClr val="bg1"/>
                </a:solidFill>
                <a:latin typeface="Georgia"/>
              </a:rPr>
              <a:t>Østifterne</a:t>
            </a:r>
            <a:r>
              <a:rPr lang="da-DK" sz="1200">
                <a:solidFill>
                  <a:schemeClr val="bg1"/>
                </a:solidFill>
                <a:latin typeface="Georgia"/>
              </a:rPr>
              <a:t> og Tryg. </a:t>
            </a:r>
          </a:p>
          <a:p>
            <a:pPr algn="l"/>
            <a:endParaRPr lang="da-DK" sz="1200">
              <a:solidFill>
                <a:schemeClr val="bg1"/>
              </a:solidFill>
              <a:latin typeface="Georgia"/>
            </a:endParaRPr>
          </a:p>
          <a:p>
            <a:pPr algn="l"/>
            <a:r>
              <a:rPr lang="da-DK" sz="1200" b="1">
                <a:solidFill>
                  <a:schemeClr val="bg1"/>
                </a:solidFill>
                <a:latin typeface="Georgia"/>
              </a:rPr>
              <a:t>Udgivelser</a:t>
            </a:r>
            <a:br>
              <a:rPr lang="da-DK" sz="1200">
                <a:solidFill>
                  <a:schemeClr val="bg1"/>
                </a:solidFill>
                <a:latin typeface="Georgia"/>
              </a:rPr>
            </a:br>
            <a:r>
              <a:rPr lang="da-DK" sz="1200">
                <a:solidFill>
                  <a:schemeClr val="bg1"/>
                </a:solidFill>
                <a:latin typeface="Georgia"/>
              </a:rPr>
              <a:t>SPU udgiver mere end ESU.</a:t>
            </a:r>
            <a:endParaRPr lang="da-DK" sz="1200">
              <a:solidFill>
                <a:schemeClr val="bg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9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bk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_K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1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25. april 2023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8148600" y="3153600"/>
            <a:ext cx="837000" cy="837000"/>
          </a:xfrm>
        </p:spPr>
        <p:txBody>
          <a:bodyPr/>
          <a:lstStyle>
            <a:lvl1pPr marL="0" indent="0">
              <a:buNone/>
              <a:defRPr sz="105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225021"/>
            <a:ext cx="891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/>
              <a:t>Bemærk</a:t>
            </a:r>
            <a:r>
              <a:rPr lang="da-DK" sz="900" dirty="0"/>
              <a:t>: På denne side kan man indsætte graﬁkelementer til højre for teksten. </a:t>
            </a:r>
          </a:p>
        </p:txBody>
      </p:sp>
    </p:spTree>
    <p:extLst>
      <p:ext uri="{BB962C8B-B14F-4D97-AF65-F5344CB8AC3E}">
        <p14:creationId xmlns:p14="http://schemas.microsoft.com/office/powerpoint/2010/main" val="88230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9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954" y="1552435"/>
            <a:ext cx="3884092" cy="20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57" y="4528786"/>
            <a:ext cx="728851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bk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 dirty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 dirty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8" r:id="rId14"/>
    <p:sldLayoutId id="2147483706" r:id="rId15"/>
    <p:sldLayoutId id="2147483709" r:id="rId16"/>
    <p:sldLayoutId id="2147483710" r:id="rId17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1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fag-og-forskning/faglige-nyheder/forskning-i-sygepleje-en-investering-for-livet#Forskning%20i%20et%20samlet%20sundhedsv%C3%A6sen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dsr.dk/fag-og-forskning/faglige-nyheder/forskning-i-sygepleje-en-investering-for-livet#%E2%80%8BForskning%20som%20fundament%20for%20fremtidens%20sygeplej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sr.dk/fag-og-forskning/faglige-nyheder/forskning-i-sygepleje-en-investering-for-livet#%E2%80%8BFinansiering%20af%20forskning" TargetMode="External"/><Relationship Id="rId5" Type="http://schemas.openxmlformats.org/officeDocument/2006/relationships/hyperlink" Target="https://dsr.dk/fag-og-forskning/faglige-nyheder/forskning-i-sygepleje-en-investering-for-livet#Forskning%20gennem%20hele%20karrieren%20skal%20styrke%20sygeplejen" TargetMode="External"/><Relationship Id="rId4" Type="http://schemas.openxmlformats.org/officeDocument/2006/relationships/hyperlink" Target="https://dsr.dk/fag-og-forskning/faglige-nyheder/forskning-i-sygepleje-en-investering-for-livet#%E2%80%8BLedelse%20skal%20fremme%20forskn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4D6BD9E-5F8D-765E-4096-2F4798E2B4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1858" y="500434"/>
            <a:ext cx="7410541" cy="1349396"/>
          </a:xfrm>
        </p:spPr>
        <p:txBody>
          <a:bodyPr/>
          <a:lstStyle/>
          <a:p>
            <a:r>
              <a:rPr lang="da-DK" dirty="0">
                <a:solidFill>
                  <a:schemeClr val="accent6">
                    <a:lumMod val="50000"/>
                  </a:schemeClr>
                </a:solidFill>
              </a:rPr>
              <a:t>Sygepleje- og sygeplejerskeforskning i samarbejde med klinisk praksis i 10 år. </a:t>
            </a:r>
            <a:br>
              <a:rPr lang="da-DK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a-DK" sz="3200" dirty="0"/>
              <a:t>Hvor står vi?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0604" y="3763775"/>
            <a:ext cx="7731836" cy="703745"/>
          </a:xfrm>
        </p:spPr>
        <p:txBody>
          <a:bodyPr/>
          <a:lstStyle/>
          <a:p>
            <a:r>
              <a:rPr lang="da-DK" dirty="0"/>
              <a:t>Forskningsleder Grete Brorholt, Københavns Professionshøjskole, Sygeplejerske – og ernæringsuddannelserne, grbo@kp.dk</a:t>
            </a:r>
          </a:p>
        </p:txBody>
      </p:sp>
      <p:sp>
        <p:nvSpPr>
          <p:cNvPr id="4" name="Date_DateCustomE"/>
          <p:cNvSpPr txBox="1">
            <a:spLocks/>
          </p:cNvSpPr>
          <p:nvPr/>
        </p:nvSpPr>
        <p:spPr>
          <a:xfrm>
            <a:off x="758429" y="4643665"/>
            <a:ext cx="2045946" cy="252010"/>
          </a:xfrm>
          <a:prstGeom prst="rect">
            <a:avLst/>
          </a:prstGeom>
        </p:spPr>
        <p:txBody>
          <a:bodyPr lIns="0" tIns="0" rIns="0" bIns="0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FFF6BF-A8DF-4250-955E-8CA6640223DA}" type="datetime2">
              <a:rPr lang="da-DK" sz="1400" smtClean="0">
                <a:latin typeface="Georgia" panose="02040502050405020303" pitchFamily="18" charset="0"/>
              </a:rPr>
              <a:pPr/>
              <a:t>25. april 2023</a:t>
            </a:fld>
            <a:endParaRPr lang="da-DK" sz="1400" dirty="0">
              <a:latin typeface="Georgia" panose="02040502050405020303" pitchFamily="18" charset="0"/>
            </a:endParaRPr>
          </a:p>
        </p:txBody>
      </p:sp>
      <p:sp>
        <p:nvSpPr>
          <p:cNvPr id="5" name="bmkAD2Name"/>
          <p:cNvSpPr txBox="1"/>
          <p:nvPr/>
        </p:nvSpPr>
        <p:spPr>
          <a:xfrm>
            <a:off x="758429" y="4427623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Grete Brorholt</a:t>
            </a:r>
            <a:endParaRPr lang="da-DK" sz="1400" noProof="0" dirty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84FF785-8499-42EC-8A55-1FB1CD86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97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58942-2071-2E1C-2C20-B362CE2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investerer samfundet i forskning på professionshøjskolerne?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967778-007C-E689-FA7A-A86DF588E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7358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Professionshøjskolerne 2013 </a:t>
            </a:r>
            <a:r>
              <a:rPr lang="da-DK" sz="2800" b="1" dirty="0"/>
              <a:t>308 millioner </a:t>
            </a:r>
            <a:r>
              <a:rPr lang="da-DK" sz="2000" b="1" dirty="0"/>
              <a:t>(308.000.000)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err="1"/>
              <a:t>Unversiteter</a:t>
            </a:r>
            <a:r>
              <a:rPr lang="da-DK" sz="2800" dirty="0"/>
              <a:t> 2023 (308x30) 	</a:t>
            </a:r>
            <a:r>
              <a:rPr lang="da-DK" sz="2800" b="1" dirty="0"/>
              <a:t>9.3 milliarder</a:t>
            </a:r>
          </a:p>
          <a:p>
            <a:r>
              <a:rPr lang="da-DK" sz="2000" b="1" dirty="0"/>
              <a:t>    (9,3.000.000.000)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C77C8-35AA-682C-9D89-7DB5170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26.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14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E4814-4AEB-12CE-883C-97B7037F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E0D8EB5-467A-1B0D-CAED-BD5A98BD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A854B19-39AA-8E4D-BB38-7DC2705756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92580F4-EA58-9C0F-2E76-4AA58F29B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8EEA339-2010-DF7F-5FE0-72C220C35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9B9D554-9AED-0006-51C1-14FA8D21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826" y="-1172666"/>
            <a:ext cx="11694099" cy="73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2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AEFCD-2D16-E469-A4C5-226DA48F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61A6CA-0D3B-D92E-20A6-C4477A212A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E422E0-B604-E89C-9E93-3BE292B03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78A483-80C7-B856-748D-0BA2D77C7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46BCFB7-BCF0-910C-46A2-CD0D70C521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11BD4166-9D35-D984-A27F-DA37CF05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317" y="-1568710"/>
            <a:ext cx="11083018" cy="69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2" y="303498"/>
            <a:ext cx="7488758" cy="986182"/>
          </a:xfrm>
        </p:spPr>
        <p:txBody>
          <a:bodyPr/>
          <a:lstStyle/>
          <a:p>
            <a:r>
              <a:rPr lang="da-DK" dirty="0"/>
              <a:t>Kortlægning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0" y="807554"/>
            <a:ext cx="8073451" cy="40891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Forskningsprogrammer og fokusområder inden for sundhed på baggrund af alle seks </a:t>
            </a:r>
            <a:r>
              <a:rPr lang="da-DK" sz="2000" dirty="0" err="1"/>
              <a:t>UC’ers</a:t>
            </a:r>
            <a:r>
              <a:rPr lang="da-DK" sz="2000" dirty="0"/>
              <a:t> hjemmesider.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Detaljerede oplysninger fra fem </a:t>
            </a:r>
            <a:r>
              <a:rPr lang="da-DK" sz="2000" dirty="0" err="1"/>
              <a:t>UC’er</a:t>
            </a:r>
            <a:r>
              <a:rPr lang="da-DK" sz="2000" dirty="0"/>
              <a:t>, med henblik på at kortlægge forskningsmiljøernes styrkepositioner. UCL data 2023 (deltog ikke i 2020).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Optælling baseret på ovenstående data og krydstjek af de indsamlede data via institutionernes hjemmesider og UC-Viden. UCL er ikke medtaget.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Nogle af forskerne figurerer under flere fokusområder i optællingen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Seniorforskerniveau (defineret som ph.d.) og den pågældende professionshøjskoles egen vurdering af seniorkapacitet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B91756-D698-F371-112E-B53026F6F4B9}"/>
              </a:ext>
            </a:extLst>
          </p:cNvPr>
          <p:cNvSpPr txBox="1"/>
          <p:nvPr/>
        </p:nvSpPr>
        <p:spPr>
          <a:xfrm rot="20311539">
            <a:off x="1131251" y="1662994"/>
            <a:ext cx="686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7200" b="1" noProof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cs typeface="Arial Bold"/>
              </a:rPr>
              <a:t>FORBEHOLD</a:t>
            </a:r>
          </a:p>
        </p:txBody>
      </p:sp>
    </p:spTree>
    <p:extLst>
      <p:ext uri="{BB962C8B-B14F-4D97-AF65-F5344CB8AC3E}">
        <p14:creationId xmlns:p14="http://schemas.microsoft.com/office/powerpoint/2010/main" val="33573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77DE-2562-4DB2-FA3B-CEEDF16C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 fra 2020  1/2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41AC01-AD44-6097-6411-A171E357F9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501" y="1383618"/>
            <a:ext cx="4708513" cy="2592388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Forskning i sundhedsfaglig praksis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Videnscenter for sundhedsfremme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Forskningsprogrammet for barndomspædagogik, bevægelse og sundhedsfremme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Sundhed og velfærdsteknologi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Center for Sygepleje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Det nære sundhedsvæsen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347346F-BB4C-733A-EA38-311A59A40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172" y="123478"/>
            <a:ext cx="3023828" cy="4477049"/>
          </a:xfrm>
        </p:spPr>
        <p:txBody>
          <a:bodyPr/>
          <a:lstStyle/>
          <a:p>
            <a:r>
              <a:rPr lang="da-DK" sz="1400" dirty="0"/>
              <a:t>Rehabilitering</a:t>
            </a:r>
          </a:p>
          <a:p>
            <a:r>
              <a:rPr lang="da-DK" sz="1400" dirty="0"/>
              <a:t>Ulighed i sundhed (12 forskere)</a:t>
            </a:r>
          </a:p>
          <a:p>
            <a:r>
              <a:rPr lang="da-DK" sz="1400" dirty="0"/>
              <a:t>Teknologi</a:t>
            </a:r>
          </a:p>
          <a:p>
            <a:r>
              <a:rPr lang="da-DK" sz="1400" dirty="0"/>
              <a:t>Borgernær</a:t>
            </a:r>
          </a:p>
          <a:p>
            <a:r>
              <a:rPr lang="da-DK" sz="1400" dirty="0"/>
              <a:t>Børn</a:t>
            </a:r>
          </a:p>
          <a:p>
            <a:r>
              <a:rPr lang="da-DK" sz="1400" dirty="0" err="1"/>
              <a:t>Paliation</a:t>
            </a:r>
            <a:endParaRPr lang="da-DK" sz="1400" dirty="0"/>
          </a:p>
          <a:p>
            <a:r>
              <a:rPr lang="da-DK" sz="1400" dirty="0"/>
              <a:t>Sundhedspædagogik 4 </a:t>
            </a:r>
          </a:p>
          <a:p>
            <a:r>
              <a:rPr lang="da-DK" sz="1400" dirty="0"/>
              <a:t>Sundhedskommunikation 3</a:t>
            </a:r>
          </a:p>
          <a:p>
            <a:r>
              <a:rPr lang="da-DK" sz="1400" dirty="0"/>
              <a:t>Aldring 8</a:t>
            </a:r>
          </a:p>
          <a:p>
            <a:r>
              <a:rPr lang="da-DK" sz="1400" dirty="0"/>
              <a:t>Ældre</a:t>
            </a:r>
          </a:p>
          <a:p>
            <a:r>
              <a:rPr lang="da-DK" sz="1400" dirty="0"/>
              <a:t>Demens 6</a:t>
            </a:r>
          </a:p>
          <a:p>
            <a:r>
              <a:rPr lang="da-DK" sz="1400" dirty="0"/>
              <a:t>Velfærds/sundhedsteknologi 13</a:t>
            </a:r>
          </a:p>
          <a:p>
            <a:r>
              <a:rPr lang="da-DK" sz="1400" dirty="0"/>
              <a:t>Mental sundhed 3</a:t>
            </a:r>
          </a:p>
          <a:p>
            <a:r>
              <a:rPr lang="da-DK" sz="1400" dirty="0"/>
              <a:t>Krop </a:t>
            </a:r>
          </a:p>
          <a:p>
            <a:r>
              <a:rPr lang="da-DK" sz="1400" dirty="0"/>
              <a:t>Metode </a:t>
            </a:r>
          </a:p>
          <a:p>
            <a:r>
              <a:rPr lang="da-DK" sz="1400" dirty="0"/>
              <a:t>Etik </a:t>
            </a:r>
          </a:p>
          <a:p>
            <a:r>
              <a:rPr lang="da-DK" sz="1400" dirty="0"/>
              <a:t>pårørende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33E172C-60FF-1B46-2B82-27DB5B0853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7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99E86-054B-2BD2-0E47-AA13326A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								2/2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AA8255-40CC-BC54-DF75-8DE3F8843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7" y="1311610"/>
            <a:ext cx="4636505" cy="3096878"/>
          </a:xfrm>
        </p:spPr>
        <p:txBody>
          <a:bodyPr/>
          <a:lstStyle/>
          <a:p>
            <a:r>
              <a:rPr lang="da-DK" dirty="0"/>
              <a:t>Ulighed i sundhed</a:t>
            </a:r>
          </a:p>
          <a:p>
            <a:r>
              <a:rPr lang="da-DK" dirty="0"/>
              <a:t>Palliation og hverdagsliv</a:t>
            </a:r>
          </a:p>
          <a:p>
            <a:r>
              <a:rPr lang="da-DK" dirty="0"/>
              <a:t>Fremtidens ældre</a:t>
            </a:r>
          </a:p>
          <a:p>
            <a:r>
              <a:rPr lang="da-DK" dirty="0"/>
              <a:t>Hverdagsliv med kronisk sygdom</a:t>
            </a:r>
          </a:p>
          <a:p>
            <a:r>
              <a:rPr lang="da-DK" dirty="0"/>
              <a:t>Stærkere studerende</a:t>
            </a:r>
          </a:p>
          <a:p>
            <a:r>
              <a:rPr lang="da-DK" dirty="0"/>
              <a:t>Fundamentals og Care</a:t>
            </a:r>
          </a:p>
          <a:p>
            <a:r>
              <a:rPr lang="da-DK" dirty="0"/>
              <a:t>Digitaliseret teknologi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91D00FE-2485-2F31-9AE0-438915500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Patientforløb</a:t>
            </a:r>
          </a:p>
          <a:p>
            <a:r>
              <a:rPr lang="da-DK" dirty="0"/>
              <a:t>Klinisk sygepleje 6</a:t>
            </a:r>
          </a:p>
          <a:p>
            <a:r>
              <a:rPr lang="da-DK" dirty="0"/>
              <a:t>Klinisk praksis</a:t>
            </a:r>
          </a:p>
          <a:p>
            <a:r>
              <a:rPr lang="da-DK" dirty="0"/>
              <a:t>Klinisk lederskab</a:t>
            </a:r>
          </a:p>
          <a:p>
            <a:r>
              <a:rPr lang="da-DK" dirty="0"/>
              <a:t>Hverdagsliv</a:t>
            </a:r>
          </a:p>
          <a:p>
            <a:r>
              <a:rPr lang="da-DK" dirty="0"/>
              <a:t>Personlig medicin</a:t>
            </a:r>
          </a:p>
          <a:p>
            <a:r>
              <a:rPr lang="da-DK" dirty="0"/>
              <a:t>Sårbare ældre</a:t>
            </a:r>
          </a:p>
          <a:p>
            <a:r>
              <a:rPr lang="da-DK" dirty="0"/>
              <a:t>Nære sundhedsvæsen 9</a:t>
            </a:r>
          </a:p>
          <a:p>
            <a:r>
              <a:rPr lang="da-DK" dirty="0"/>
              <a:t>Bruger- borgerinvolvering</a:t>
            </a:r>
          </a:p>
          <a:p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134B41-4FB3-4336-0CFA-9F5A9A4484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73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7EC7F39-7468-6BBB-C8F3-75A390656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2264" cy="5143500"/>
          </a:xfrm>
          <a:prstGeom prst="rect">
            <a:avLst/>
          </a:prstGeo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E8F7B2-24F2-E285-B250-B3436AB4BB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</p:spPr>
        <p:txBody>
          <a:bodyPr/>
          <a:lstStyle/>
          <a:p>
            <a:r>
              <a:rPr lang="en-US" sz="2400" dirty="0" err="1"/>
              <a:t>Kvalitativ</a:t>
            </a:r>
            <a:r>
              <a:rPr lang="en-US" sz="2400" dirty="0"/>
              <a:t> </a:t>
            </a:r>
            <a:r>
              <a:rPr lang="en-US" sz="2400" dirty="0" err="1"/>
              <a:t>visualisering</a:t>
            </a:r>
            <a:r>
              <a:rPr lang="en-US" sz="2400" dirty="0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F5AE653-76A8-D631-A872-CC8703D03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3916" y="3363838"/>
            <a:ext cx="3880572" cy="1440160"/>
          </a:xfrm>
        </p:spPr>
        <p:txBody>
          <a:bodyPr/>
          <a:lstStyle/>
          <a:p>
            <a:r>
              <a:rPr lang="en-US" sz="1600" dirty="0"/>
              <a:t>Minus verbum og </a:t>
            </a:r>
            <a:r>
              <a:rPr lang="en-US" sz="1600" dirty="0" err="1"/>
              <a:t>adjektiver</a:t>
            </a:r>
            <a:endParaRPr lang="en-US" sz="1600" dirty="0"/>
          </a:p>
          <a:p>
            <a:r>
              <a:rPr lang="en-US" sz="1600" dirty="0"/>
              <a:t>Minus </a:t>
            </a:r>
            <a:r>
              <a:rPr lang="en-US" sz="1600" i="1" dirty="0" err="1"/>
              <a:t>forskning</a:t>
            </a:r>
            <a:endParaRPr lang="en-US" sz="1600" i="1" dirty="0"/>
          </a:p>
          <a:p>
            <a:r>
              <a:rPr lang="en-US" sz="1600" dirty="0" err="1"/>
              <a:t>Sammenlægning</a:t>
            </a:r>
            <a:r>
              <a:rPr lang="en-US" sz="1600" dirty="0"/>
              <a:t> af </a:t>
            </a:r>
            <a:r>
              <a:rPr lang="en-US" sz="1600" dirty="0" err="1"/>
              <a:t>entals</a:t>
            </a:r>
            <a:r>
              <a:rPr lang="en-US" sz="1600" dirty="0"/>
              <a:t> og </a:t>
            </a:r>
            <a:r>
              <a:rPr lang="en-US" sz="1600" dirty="0" err="1"/>
              <a:t>flertalsform</a:t>
            </a:r>
            <a:r>
              <a:rPr lang="en-US" sz="1600" dirty="0"/>
              <a:t> (</a:t>
            </a:r>
            <a:r>
              <a:rPr lang="en-US" sz="1600" i="1" dirty="0"/>
              <a:t>program</a:t>
            </a:r>
            <a:r>
              <a:rPr lang="en-US" sz="1600" dirty="0"/>
              <a:t>, </a:t>
            </a:r>
            <a:r>
              <a:rPr lang="en-US" sz="1600" i="1" dirty="0"/>
              <a:t>programmer</a:t>
            </a:r>
            <a:r>
              <a:rPr lang="en-US" sz="1600" dirty="0"/>
              <a:t>, </a:t>
            </a:r>
            <a:r>
              <a:rPr lang="en-US" sz="1600" i="1" dirty="0" err="1"/>
              <a:t>programmet</a:t>
            </a:r>
            <a:r>
              <a:rPr lang="en-US" sz="1600" dirty="0"/>
              <a:t>)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31068D4-5087-9834-7E8E-80C3A883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74" y="3039802"/>
            <a:ext cx="3633586" cy="468052"/>
          </a:xfrm>
        </p:spPr>
        <p:txBody>
          <a:bodyPr/>
          <a:lstStyle/>
          <a:p>
            <a:r>
              <a:rPr lang="en-US" dirty="0" err="1"/>
              <a:t>Forbehold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14454-D9DA-22F9-FC71-799930E3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Top 4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FE40EA-4BAA-7BA2-4F80-67364D2A9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4780521" cy="2592388"/>
          </a:xfrm>
        </p:spPr>
        <p:txBody>
          <a:bodyPr/>
          <a:lstStyle/>
          <a:p>
            <a:r>
              <a:rPr lang="da-DK" sz="1600" dirty="0"/>
              <a:t>Velfærds/sundhedsteknologi 13 forskere</a:t>
            </a:r>
          </a:p>
          <a:p>
            <a:r>
              <a:rPr lang="da-DK" sz="1600" dirty="0"/>
              <a:t>Ulighed i sundhed 12 forskere</a:t>
            </a:r>
          </a:p>
          <a:p>
            <a:r>
              <a:rPr lang="da-DK" dirty="0"/>
              <a:t>Nære sundhedsvæsen 10-12 forskere </a:t>
            </a:r>
          </a:p>
          <a:p>
            <a:r>
              <a:rPr lang="da-DK" dirty="0"/>
              <a:t>Aldring 8 forskere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574E5B-2347-5397-73E7-8305926C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212" y="1239602"/>
            <a:ext cx="2368253" cy="3187092"/>
          </a:xfrm>
        </p:spPr>
        <p:txBody>
          <a:bodyPr/>
          <a:lstStyle/>
          <a:p>
            <a:pPr algn="l"/>
            <a:r>
              <a:rPr lang="da-DK" dirty="0"/>
              <a:t>Tilstrækkeligt fokuseret?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Hvad har vi ikke seniorforskere indenfor?  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D95DD4B9-36A0-1EC6-644B-D802DE0927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72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41E03-4DB9-E649-56BD-32AC49BA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fra KP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AACE8F-74AF-9FB8-EC08-CC04CA115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4888906" cy="2592388"/>
          </a:xfrm>
        </p:spPr>
        <p:txBody>
          <a:bodyPr/>
          <a:lstStyle/>
          <a:p>
            <a:r>
              <a:rPr lang="da-DK" dirty="0"/>
              <a:t>KOL-Kuffert (BH SUND)</a:t>
            </a:r>
          </a:p>
          <a:p>
            <a:endParaRPr lang="da-DK" dirty="0"/>
          </a:p>
          <a:p>
            <a:r>
              <a:rPr lang="da-DK" dirty="0"/>
              <a:t> Edu-Com4Health (Ulighed i Sundhed)</a:t>
            </a:r>
          </a:p>
          <a:p>
            <a:endParaRPr lang="da-DK" dirty="0"/>
          </a:p>
          <a:p>
            <a:r>
              <a:rPr lang="da-DK" dirty="0"/>
              <a:t>Hjertens Glad (Det nære sundhedsvæsen)</a:t>
            </a:r>
          </a:p>
          <a:p>
            <a:endParaRPr lang="da-DK" dirty="0"/>
          </a:p>
          <a:p>
            <a:r>
              <a:rPr lang="da-DK" dirty="0"/>
              <a:t>INTERGEN – Sapere Aude: hvordan udvises omsorg i forskellige generationer (ældre-aldring)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060237B-6B8E-B216-2683-83EF00683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Resultater</a:t>
            </a:r>
          </a:p>
          <a:p>
            <a:endParaRPr lang="da-DK" dirty="0"/>
          </a:p>
          <a:p>
            <a:pPr algn="l"/>
            <a:r>
              <a:rPr lang="da-DK" dirty="0"/>
              <a:t>Teknologi har en social slagside- </a:t>
            </a:r>
            <a:r>
              <a:rPr lang="da-DK" dirty="0" err="1"/>
              <a:t>one</a:t>
            </a:r>
            <a:r>
              <a:rPr lang="da-DK" dirty="0"/>
              <a:t> do not fit all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Vi skal møde sårbare der hvor de er –gråzone gruppe skal gribes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Peer-</a:t>
            </a:r>
            <a:r>
              <a:rPr lang="da-DK" dirty="0" err="1"/>
              <a:t>metoring</a:t>
            </a:r>
            <a:r>
              <a:rPr lang="da-DK" dirty="0"/>
              <a:t> har effekt på </a:t>
            </a:r>
            <a:r>
              <a:rPr lang="da-DK" dirty="0" err="1"/>
              <a:t>empowering</a:t>
            </a:r>
            <a:r>
              <a:rPr lang="da-DK" dirty="0"/>
              <a:t> og trivsel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Sandwich-</a:t>
            </a:r>
            <a:r>
              <a:rPr lang="da-DK" dirty="0" err="1"/>
              <a:t>press</a:t>
            </a:r>
            <a:r>
              <a:rPr lang="da-DK" dirty="0"/>
              <a:t> i omsorg 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C2708B61-614D-200D-2C32-D1E4EF5B45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26.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66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50CA5-D3B0-2EB3-6C3A-00FB0036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288" y="241921"/>
            <a:ext cx="4960914" cy="986182"/>
          </a:xfrm>
        </p:spPr>
        <p:txBody>
          <a:bodyPr/>
          <a:lstStyle/>
          <a:p>
            <a:r>
              <a:rPr lang="da-DK" sz="2800" dirty="0"/>
              <a:t>På tværs af professionshøjskolerne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C6181E-04BA-7A1B-1B7A-AFB5C8170B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288" y="1419622"/>
            <a:ext cx="4572121" cy="2592388"/>
          </a:xfrm>
        </p:spPr>
        <p:txBody>
          <a:bodyPr/>
          <a:lstStyle/>
          <a:p>
            <a:r>
              <a:rPr lang="da-DK" dirty="0"/>
              <a:t>SIDP – Sundhedspolitisk initiativ ved danske professionshøjskoler – Borgernær </a:t>
            </a:r>
          </a:p>
          <a:p>
            <a:r>
              <a:rPr lang="da-DK" dirty="0"/>
              <a:t>PROMT – Personlig medicin</a:t>
            </a:r>
          </a:p>
          <a:p>
            <a:r>
              <a:rPr lang="da-DK" dirty="0"/>
              <a:t>UDSIKT- Uddannelse (+ universiteter)</a:t>
            </a:r>
          </a:p>
          <a:p>
            <a:r>
              <a:rPr lang="da-DK" dirty="0"/>
              <a:t>Edu-Com-4-health (2 professionshøjskoler)</a:t>
            </a:r>
          </a:p>
          <a:p>
            <a:r>
              <a:rPr lang="da-DK" dirty="0"/>
              <a:t>Digitaliseringsprojektet (BHSUND +KP)</a:t>
            </a:r>
          </a:p>
          <a:p>
            <a:r>
              <a:rPr lang="da-DK" dirty="0"/>
              <a:t>Covid-19 –ansøgning</a:t>
            </a:r>
          </a:p>
        </p:txBody>
      </p:sp>
      <p:pic>
        <p:nvPicPr>
          <p:cNvPr id="7" name="Text Placeholder 4">
            <a:extLst>
              <a:ext uri="{FF2B5EF4-FFF2-40B4-BE49-F238E27FC236}">
                <a16:creationId xmlns:a16="http://schemas.microsoft.com/office/drawing/2014/main" id="{5B1F285A-B622-DB2B-0E1A-21D21BE42A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27846" r="27846"/>
          <a:stretch/>
        </p:blipFill>
        <p:spPr>
          <a:xfrm>
            <a:off x="381812" y="663538"/>
            <a:ext cx="2368253" cy="3763156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7783605-94EC-0F90-637C-254A4460A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332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03548" y="519522"/>
            <a:ext cx="4608513" cy="414046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Københavns Professionshøjskole (KP) d.1.11.2018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Antropolog og ph.d. i antropologi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Senioranalytiker i Vive, udviklingskonsulent på </a:t>
            </a:r>
            <a:r>
              <a:rPr lang="da-DK" sz="1400" dirty="0" err="1"/>
              <a:t>HvH</a:t>
            </a:r>
            <a:r>
              <a:rPr lang="da-DK" sz="1400" dirty="0"/>
              <a:t>, Projektleder og underviser KU og DPU, 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Borger- og patientinddragelse,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Omsorg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Kvalitativ metode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Care </a:t>
            </a:r>
            <a:r>
              <a:rPr lang="da-DK" sz="1400" dirty="0" err="1"/>
              <a:t>crisis</a:t>
            </a:r>
            <a:endParaRPr lang="da-DK" sz="14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5AB3480-B67F-48C0-B71B-0E56C4C9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7" y="-31640"/>
            <a:ext cx="3887924" cy="51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C9FDC-E13E-CC03-5A04-80104809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aktører?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6A360F-8C3E-A4A5-9BE6-9DD52B935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4428105" cy="2592388"/>
          </a:xfrm>
        </p:spPr>
        <p:txBody>
          <a:bodyPr/>
          <a:lstStyle/>
          <a:p>
            <a:r>
              <a:rPr lang="da-DK" dirty="0" err="1"/>
              <a:t>Defaktum</a:t>
            </a:r>
            <a:endParaRPr lang="da-DK" dirty="0"/>
          </a:p>
          <a:p>
            <a:r>
              <a:rPr lang="da-DK" dirty="0"/>
              <a:t>DPU</a:t>
            </a:r>
          </a:p>
          <a:p>
            <a:r>
              <a:rPr lang="da-DK" dirty="0"/>
              <a:t>Cand. Cur. Uddannelserne</a:t>
            </a:r>
          </a:p>
          <a:p>
            <a:r>
              <a:rPr lang="da-DK" dirty="0"/>
              <a:t>RUC</a:t>
            </a:r>
          </a:p>
          <a:p>
            <a:r>
              <a:rPr lang="da-DK" dirty="0"/>
              <a:t>40 professorer</a:t>
            </a:r>
          </a:p>
          <a:p>
            <a:r>
              <a:rPr lang="da-DK" dirty="0"/>
              <a:t>Aalborg Universitetshospital</a:t>
            </a:r>
          </a:p>
          <a:p>
            <a:r>
              <a:rPr lang="da-DK" dirty="0"/>
              <a:t>Aalborg Kommune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0420F21-2984-0F55-1530-01F034169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508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7131" y="170447"/>
            <a:ext cx="4889293" cy="986182"/>
          </a:xfrm>
        </p:spPr>
        <p:txBody>
          <a:bodyPr/>
          <a:lstStyle/>
          <a:p>
            <a:r>
              <a:rPr lang="da-DK" sz="3200" b="1" dirty="0">
                <a:solidFill>
                  <a:schemeClr val="accent6">
                    <a:lumMod val="50000"/>
                  </a:schemeClr>
                </a:solidFill>
              </a:rPr>
              <a:t>2) Hvordan binder professionshøjskolerne sygeplejeforskning og grunduddannelse og videreuddannelse og klinisk praksis sammen? </a:t>
            </a:r>
            <a:br>
              <a:rPr lang="da-DK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a-DK" sz="32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da-DK" sz="1800" b="1" dirty="0">
                <a:solidFill>
                  <a:schemeClr val="accent6">
                    <a:lumMod val="50000"/>
                  </a:schemeClr>
                </a:solidFill>
              </a:rPr>
              <a:t>KP eksempler og resultater</a:t>
            </a:r>
            <a:br>
              <a:rPr lang="da-DK" sz="32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3671900" y="3327834"/>
            <a:ext cx="4889293" cy="108065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da-DK" dirty="0"/>
              <a:t>Tematikker på KP</a:t>
            </a:r>
          </a:p>
          <a:p>
            <a:pPr>
              <a:buClr>
                <a:schemeClr val="bg1"/>
              </a:buClr>
            </a:pPr>
            <a:r>
              <a:rPr lang="da-DK" dirty="0"/>
              <a:t>Pårørende</a:t>
            </a:r>
          </a:p>
          <a:p>
            <a:pPr>
              <a:buClr>
                <a:schemeClr val="bg1"/>
              </a:buClr>
            </a:pPr>
            <a:r>
              <a:rPr lang="da-DK" dirty="0"/>
              <a:t>Klinisk kvalitet i primær sektor</a:t>
            </a:r>
          </a:p>
          <a:p>
            <a:pPr>
              <a:buClr>
                <a:schemeClr val="bg1"/>
              </a:buClr>
            </a:pPr>
            <a:r>
              <a:rPr lang="da-DK" dirty="0"/>
              <a:t>Ældre</a:t>
            </a:r>
          </a:p>
          <a:p>
            <a:pPr>
              <a:buClr>
                <a:schemeClr val="bg1"/>
              </a:buClr>
            </a:pPr>
            <a:r>
              <a:rPr lang="da-DK" dirty="0"/>
              <a:t>Digitale</a:t>
            </a:r>
          </a:p>
          <a:p>
            <a:pPr>
              <a:buClr>
                <a:schemeClr val="bg1"/>
              </a:buClr>
            </a:pPr>
            <a:r>
              <a:rPr lang="da-DK" dirty="0"/>
              <a:t>Hjemmepleje</a:t>
            </a:r>
          </a:p>
          <a:p>
            <a:pPr>
              <a:buClr>
                <a:schemeClr val="bg1"/>
              </a:buClr>
            </a:pPr>
            <a:r>
              <a:rPr lang="da-DK" dirty="0"/>
              <a:t>Hjemmesygepleje</a:t>
            </a:r>
          </a:p>
          <a:p>
            <a:pPr>
              <a:buClr>
                <a:schemeClr val="bg1"/>
              </a:buClr>
            </a:pPr>
            <a:endParaRPr lang="da-DK" dirty="0"/>
          </a:p>
        </p:txBody>
      </p:sp>
      <p:pic>
        <p:nvPicPr>
          <p:cNvPr id="6" name="Billede 5" descr="Et billede, der indeholder person, indendørs, personer, familie&#10;&#10;Automatisk genereret beskrivelse">
            <a:extLst>
              <a:ext uri="{FF2B5EF4-FFF2-40B4-BE49-F238E27FC236}">
                <a16:creationId xmlns:a16="http://schemas.microsoft.com/office/drawing/2014/main" id="{7CFCC951-EB4F-78BA-94A9-8B8CB5EA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131" y="3327834"/>
            <a:ext cx="4320480" cy="1735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66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Forskningsbaseret undervisning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863588" y="1563638"/>
            <a:ext cx="748823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000" i="1" dirty="0"/>
          </a:p>
          <a:p>
            <a:r>
              <a:rPr lang="nl-BE" sz="2400" i="1" dirty="0"/>
              <a:t>“Not every nurse should be a researcher, </a:t>
            </a:r>
            <a:br>
              <a:rPr lang="nl-BE" sz="2400" i="1" dirty="0"/>
            </a:br>
            <a:r>
              <a:rPr lang="nl-BE" sz="2400" i="1" dirty="0"/>
              <a:t>but each nurse should practice with </a:t>
            </a:r>
            <a:br>
              <a:rPr lang="nl-BE" sz="2400" i="1" dirty="0"/>
            </a:br>
            <a:r>
              <a:rPr lang="nl-BE" sz="2400" i="1" dirty="0"/>
              <a:t>the critical attitude of a researcher.”</a:t>
            </a:r>
          </a:p>
          <a:p>
            <a:pPr algn="r"/>
            <a:endParaRPr lang="nl-BE" sz="1000" i="1" dirty="0"/>
          </a:p>
          <a:p>
            <a:pPr algn="r"/>
            <a:r>
              <a:rPr lang="nl-BE" sz="1000" i="1" dirty="0"/>
              <a:t>George Evers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3451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 anchor="t">
            <a:normAutofit/>
          </a:bodyPr>
          <a:lstStyle/>
          <a:p>
            <a:r>
              <a:rPr lang="da-DK" sz="2300" dirty="0"/>
              <a:t>Idé-katalog over deltagelse og </a:t>
            </a:r>
            <a:r>
              <a:rPr lang="da-DK" sz="2300" dirty="0" err="1"/>
              <a:t>vidensomsætning</a:t>
            </a:r>
            <a:r>
              <a:rPr lang="da-DK" sz="2300" dirty="0"/>
              <a:t> mellem GU, </a:t>
            </a:r>
            <a:r>
              <a:rPr lang="da-DK" sz="2300" dirty="0" err="1"/>
              <a:t>FoU</a:t>
            </a:r>
            <a:r>
              <a:rPr lang="da-DK" sz="2300" dirty="0"/>
              <a:t> og VU og klinisk praksis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</p:spPr>
        <p:txBody>
          <a:bodyPr>
            <a:norm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7594F0-38E0-DF69-2D9A-95BAEF9CD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, person, indendørs, bord&#10;&#10;Automatisk genereret beskrivelse">
            <a:extLst>
              <a:ext uri="{FF2B5EF4-FFF2-40B4-BE49-F238E27FC236}">
                <a16:creationId xmlns:a16="http://schemas.microsoft.com/office/drawing/2014/main" id="{D19B14A6-4CB0-22ED-DA35-DA2E63D15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7" r="34915"/>
          <a:stretch/>
        </p:blipFill>
        <p:spPr>
          <a:xfrm>
            <a:off x="6099175" y="10"/>
            <a:ext cx="3044825" cy="5143490"/>
          </a:xfrm>
          <a:prstGeom prst="rect">
            <a:avLst/>
          </a:prstGeom>
          <a:noFill/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F176F0-4EB5-41D1-866E-A621282BE2B8}" type="datetime2">
              <a:rPr lang="da-DK" smtClean="0"/>
              <a:pPr>
                <a:spcAft>
                  <a:spcPts val="600"/>
                </a:spcAft>
              </a:pPr>
              <a:t>25. april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9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07AA7-6F8C-4114-8775-5A576A9E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76C505-8E97-492E-A446-101D953C2D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49577D-8807-4D8F-9780-CCCDC5AF1B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AA625C53-5A4A-43AD-920E-BAB66194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26466"/>
              </p:ext>
            </p:extLst>
          </p:nvPr>
        </p:nvGraphicFramePr>
        <p:xfrm>
          <a:off x="-72516" y="-160020"/>
          <a:ext cx="9216516" cy="571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140">
                  <a:extLst>
                    <a:ext uri="{9D8B030D-6E8A-4147-A177-3AD203B41FA5}">
                      <a16:colId xmlns:a16="http://schemas.microsoft.com/office/drawing/2014/main" val="2351880917"/>
                    </a:ext>
                  </a:extLst>
                </a:gridCol>
                <a:gridCol w="5628376">
                  <a:extLst>
                    <a:ext uri="{9D8B030D-6E8A-4147-A177-3AD203B41FA5}">
                      <a16:colId xmlns:a16="http://schemas.microsoft.com/office/drawing/2014/main" val="4245547684"/>
                    </a:ext>
                  </a:extLst>
                </a:gridCol>
              </a:tblGrid>
              <a:tr h="3395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41104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lang="da-DK" dirty="0"/>
                        <a:t>Publikationer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Fra BFI til populærvidenskab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23053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lang="da-DK" dirty="0"/>
                        <a:t>Undervisningsplanlægning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Litteratur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56112"/>
                  </a:ext>
                </a:extLst>
              </a:tr>
              <a:tr h="362863">
                <a:tc>
                  <a:txBody>
                    <a:bodyPr/>
                    <a:lstStyle/>
                    <a:p>
                      <a:r>
                        <a:rPr lang="da-DK" dirty="0"/>
                        <a:t>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Formidle ny viden, showcase, metoder, TPI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52608"/>
                  </a:ext>
                </a:extLst>
              </a:tr>
              <a:tr h="7345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Undervisningsmateriale</a:t>
                      </a:r>
                    </a:p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Litteratur, </a:t>
                      </a:r>
                      <a:r>
                        <a:rPr lang="da-DK" dirty="0" err="1"/>
                        <a:t>caseudvikling</a:t>
                      </a:r>
                      <a:r>
                        <a:rPr lang="da-DK" dirty="0"/>
                        <a:t>, empiriindsamlingsmetode, erfaringsbaseret, metodik, vurdering af validitet, </a:t>
                      </a:r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273812"/>
                  </a:ext>
                </a:extLst>
              </a:tr>
              <a:tr h="5789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Projektdeltagelse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Deltagelse med forskningsandel i projekter,  adjunktforløb og øvrige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51914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r>
                        <a:rPr lang="da-DK" dirty="0" err="1"/>
                        <a:t>Litteraturreview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Afgrænset opgave til specifikt projekt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990791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lang="da-DK" dirty="0"/>
                        <a:t>Involvering i projekter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Udvikling af projekter, workshops, forskningsansøgninger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99767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dirty="0"/>
                        <a:t>Fælles forfatterskab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Skrive artikel sammen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032316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Forskningsfrokost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Præsentation af igangværende intern </a:t>
                      </a:r>
                      <a:r>
                        <a:rPr lang="da-DK" dirty="0" err="1"/>
                        <a:t>FoU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050439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Videnscafe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Præsentation af lærebog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448921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err="1"/>
                        <a:t>Journalclub</a:t>
                      </a:r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Læse artikler sammen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511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Vidensmiljø</a:t>
                      </a:r>
                      <a:r>
                        <a:rPr lang="da-DK" dirty="0"/>
                        <a:t> og ekspertoplæg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Fælles om genstandsfelt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29797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E4E80129-286D-0597-EBFF-E40C3E9429E1}"/>
              </a:ext>
            </a:extLst>
          </p:cNvPr>
          <p:cNvSpPr txBox="1"/>
          <p:nvPr/>
        </p:nvSpPr>
        <p:spPr>
          <a:xfrm rot="20047360">
            <a:off x="947949" y="1729018"/>
            <a:ext cx="5610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6000" b="1" noProof="0" dirty="0"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  <a:cs typeface="Arial Bold"/>
              </a:rPr>
              <a:t>FÆLLES OM…</a:t>
            </a:r>
          </a:p>
        </p:txBody>
      </p:sp>
    </p:spTree>
    <p:extLst>
      <p:ext uri="{BB962C8B-B14F-4D97-AF65-F5344CB8AC3E}">
        <p14:creationId xmlns:p14="http://schemas.microsoft.com/office/powerpoint/2010/main" val="11725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FA6D2-8A5D-C172-376D-65037542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 eksempler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015C9A-A20D-0593-44BE-5764E690F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/>
              <a:t>Faste teams i Hillerød, Rudersdal, Peter Lykke Centeret</a:t>
            </a:r>
            <a:r>
              <a:rPr lang="da-DK" dirty="0"/>
              <a:t>: VU, interessent workshop, forskning og puljemidler bindes sammen. Adjunkter, seniorforskere, konsulenter, borgere og praktikere arbejder sammen med forskellige roller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EM-Care leverer </a:t>
            </a:r>
            <a:r>
              <a:rPr lang="da-DK" b="1" dirty="0" err="1"/>
              <a:t>casemateriale</a:t>
            </a:r>
            <a:r>
              <a:rPr lang="da-DK" b="1" dirty="0"/>
              <a:t>: </a:t>
            </a:r>
            <a:r>
              <a:rPr lang="da-DK" dirty="0"/>
              <a:t>Der undervises på grunduddannelse, </a:t>
            </a:r>
            <a:r>
              <a:rPr lang="da-DK" dirty="0" err="1"/>
              <a:t>casemateriale</a:t>
            </a:r>
            <a:r>
              <a:rPr lang="da-DK" dirty="0"/>
              <a:t> deles på tematik, relevante artikler skrives og formidles. Adjunkter, studerende, alumner, SDU-forskere, hospital-forskere, ngo-er og borgerrepræsentanter samarbejder.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2A1263-BD33-18BF-031C-D638475F16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26.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61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3520768" cy="986182"/>
          </a:xfrm>
        </p:spPr>
        <p:txBody>
          <a:bodyPr anchor="t">
            <a:normAutofit fontScale="90000"/>
          </a:bodyPr>
          <a:lstStyle/>
          <a:p>
            <a:r>
              <a:rPr lang="da-DK" dirty="0">
                <a:cs typeface="Arial"/>
              </a:rPr>
              <a:t>Idé-katalog over </a:t>
            </a:r>
            <a:r>
              <a:rPr lang="da-DK" dirty="0" err="1">
                <a:cs typeface="Arial"/>
              </a:rPr>
              <a:t>vidensomsætning</a:t>
            </a:r>
            <a:r>
              <a:rPr lang="da-DK" dirty="0">
                <a:cs typeface="Arial"/>
              </a:rPr>
              <a:t> </a:t>
            </a:r>
            <a:r>
              <a:rPr lang="da-DK" dirty="0" err="1">
                <a:cs typeface="Arial"/>
              </a:rPr>
              <a:t>FoU</a:t>
            </a:r>
            <a:r>
              <a:rPr lang="da-DK" dirty="0">
                <a:cs typeface="Arial"/>
              </a:rPr>
              <a:t> + studerende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F176F0-4EB5-41D1-866E-A621282BE2B8}" type="datetime2">
              <a:rPr lang="da-DK" smtClean="0"/>
              <a:pPr>
                <a:spcAft>
                  <a:spcPts val="600"/>
                </a:spcAft>
              </a:pPr>
              <a:t>25. april 2023</a:t>
            </a:fld>
            <a:endParaRPr lang="en-GB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0A63A9A-B260-ABD2-8355-9F17785F5F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-24102" r="24102"/>
          <a:stretch/>
        </p:blipFill>
        <p:spPr>
          <a:xfrm>
            <a:off x="2879813" y="-20638"/>
            <a:ext cx="62641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7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6B8C5C-2C32-459E-8F96-059B332EC8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4E9DD3-13C5-4F3C-8280-A7BD9CC733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22736CE-48AB-457D-B7A3-3C47F09EE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56026"/>
              </p:ext>
            </p:extLst>
          </p:nvPr>
        </p:nvGraphicFramePr>
        <p:xfrm>
          <a:off x="-2875" y="7756"/>
          <a:ext cx="9144000" cy="5048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64">
                  <a:extLst>
                    <a:ext uri="{9D8B030D-6E8A-4147-A177-3AD203B41FA5}">
                      <a16:colId xmlns:a16="http://schemas.microsoft.com/office/drawing/2014/main" val="763073286"/>
                    </a:ext>
                  </a:extLst>
                </a:gridCol>
                <a:gridCol w="5274436">
                  <a:extLst>
                    <a:ext uri="{9D8B030D-6E8A-4147-A177-3AD203B41FA5}">
                      <a16:colId xmlns:a16="http://schemas.microsoft.com/office/drawing/2014/main" val="770097180"/>
                    </a:ext>
                  </a:extLst>
                </a:gridCol>
              </a:tblGrid>
              <a:tr h="41262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03305"/>
                  </a:ext>
                </a:extLst>
              </a:tr>
              <a:tr h="418356">
                <a:tc>
                  <a:txBody>
                    <a:bodyPr/>
                    <a:lstStyle/>
                    <a:p>
                      <a:r>
                        <a:rPr lang="da-DK" dirty="0"/>
                        <a:t>CHC-S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Nyeste forskning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43592"/>
                  </a:ext>
                </a:extLst>
              </a:tr>
              <a:tr h="418356">
                <a:tc>
                  <a:txBody>
                    <a:bodyPr/>
                    <a:lstStyle/>
                    <a:p>
                      <a:r>
                        <a:rPr lang="da-DK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6-7 semester og 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944520"/>
                  </a:ext>
                </a:extLst>
              </a:tr>
              <a:tr h="418356">
                <a:tc>
                  <a:txBody>
                    <a:bodyPr/>
                    <a:lstStyle/>
                    <a:p>
                      <a:r>
                        <a:rPr lang="da-DK" dirty="0"/>
                        <a:t>EM-Care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Kvalificering af data, frivillige,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72321"/>
                  </a:ext>
                </a:extLst>
              </a:tr>
              <a:tr h="418356">
                <a:tc>
                  <a:txBody>
                    <a:bodyPr/>
                    <a:lstStyle/>
                    <a:p>
                      <a:r>
                        <a:rPr lang="da-DK" dirty="0"/>
                        <a:t>Grønne bæredygtige fællesskaber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Projektassistent – frivillige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889101"/>
                  </a:ext>
                </a:extLst>
              </a:tr>
              <a:tr h="5683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/>
                        <a:t>Forskningssemester studerende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 md forskningspraktik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918772"/>
                  </a:ext>
                </a:extLst>
              </a:tr>
              <a:tr h="737324">
                <a:tc>
                  <a:txBody>
                    <a:bodyPr/>
                    <a:lstStyle/>
                    <a:p>
                      <a:r>
                        <a:rPr lang="da-DK" dirty="0"/>
                        <a:t>Tværprofessionelle forløb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Undervisere underviser i ekspertområde – studerende deltager i små projekter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483515"/>
                  </a:ext>
                </a:extLst>
              </a:tr>
              <a:tr h="516127">
                <a:tc>
                  <a:txBody>
                    <a:bodyPr/>
                    <a:lstStyle/>
                    <a:p>
                      <a:r>
                        <a:rPr lang="da-DK" dirty="0"/>
                        <a:t>Model Cancer Care-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Indsamler og skriver BA indenfor denne 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15818"/>
                  </a:ext>
                </a:extLst>
              </a:tr>
              <a:tr h="4183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Uddannelseshospitalet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Løbende kliniske projekter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5183"/>
                  </a:ext>
                </a:extLst>
              </a:tr>
              <a:tr h="7220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BA empiri-indsamling til videnskabelig artikel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Empiriindsamling under supervision omsættes af forskere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6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57D9C-9360-AFD4-E5C5-800508F2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 anchor="t">
            <a:normAutofit/>
          </a:bodyPr>
          <a:lstStyle/>
          <a:p>
            <a:r>
              <a:rPr lang="da-DK" dirty="0"/>
              <a:t>KP eksempler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5A2589-2C6D-96F4-0801-615AB7189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4960541" cy="25923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2000" b="1" dirty="0"/>
              <a:t>Model Cancer Care: </a:t>
            </a:r>
          </a:p>
          <a:p>
            <a:pPr>
              <a:lnSpc>
                <a:spcPct val="90000"/>
              </a:lnSpc>
            </a:pPr>
            <a:r>
              <a:rPr lang="da-DK" sz="2000" dirty="0" err="1"/>
              <a:t>Ph.d.-er</a:t>
            </a:r>
            <a:r>
              <a:rPr lang="da-DK" sz="2000" dirty="0"/>
              <a:t> med sygeplejerske baggrund involverer BA-studerende i deres studie. Efter endt program kører ordningen videre med nye Ph.d.-</a:t>
            </a:r>
            <a:r>
              <a:rPr lang="da-DK" sz="2000" dirty="0" err="1"/>
              <a:t>ere</a:t>
            </a:r>
            <a:r>
              <a:rPr lang="da-DK" sz="2000" dirty="0"/>
              <a:t>.</a:t>
            </a:r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r>
              <a:rPr lang="da-DK" sz="2000" b="1" dirty="0"/>
              <a:t>Grønne Bæredygtige Fællesskaber: </a:t>
            </a:r>
            <a:r>
              <a:rPr lang="da-DK" sz="2000" dirty="0"/>
              <a:t>Studerende er i praktik, er frivillige på et KP-projekt.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E84004-AE90-9092-DDAC-E20899727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r="39839"/>
          <a:stretch/>
        </p:blipFill>
        <p:spPr bwMode="auto">
          <a:xfrm>
            <a:off x="6099175" y="10"/>
            <a:ext cx="3044825" cy="51434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8C747B-DD8E-A0F2-B213-75718BAA7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F176F0-4EB5-41D1-866E-A621282BE2B8}" type="datetime2">
              <a:rPr lang="da-DK" smtClean="0"/>
              <a:pPr>
                <a:spcAft>
                  <a:spcPts val="600"/>
                </a:spcAft>
              </a:pPr>
              <a:t>26. april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96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9B709-A03C-588D-9ED1-DFEEE298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0" y="357933"/>
            <a:ext cx="8165284" cy="651687"/>
          </a:xfrm>
        </p:spPr>
        <p:txBody>
          <a:bodyPr/>
          <a:lstStyle/>
          <a:p>
            <a:r>
              <a:rPr lang="da-DK" dirty="0"/>
              <a:t>Idékatalog over samarbejde (med praksis)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AF82FA-E77A-B2D7-0F62-1E40D502B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52C23CE-9106-BC75-A44D-8A2863E38BD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2EA5518-A288-D605-21AC-D8D5BE16B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1FA0FB6-6DB0-0766-2253-3A10FCA79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27791"/>
              </p:ext>
            </p:extLst>
          </p:nvPr>
        </p:nvGraphicFramePr>
        <p:xfrm>
          <a:off x="7990" y="1009620"/>
          <a:ext cx="9164546" cy="413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4">
                  <a:extLst>
                    <a:ext uri="{9D8B030D-6E8A-4147-A177-3AD203B41FA5}">
                      <a16:colId xmlns:a16="http://schemas.microsoft.com/office/drawing/2014/main" val="4115505452"/>
                    </a:ext>
                  </a:extLst>
                </a:gridCol>
                <a:gridCol w="4204492">
                  <a:extLst>
                    <a:ext uri="{9D8B030D-6E8A-4147-A177-3AD203B41FA5}">
                      <a16:colId xmlns:a16="http://schemas.microsoft.com/office/drawing/2014/main" val="4275060807"/>
                    </a:ext>
                  </a:extLst>
                </a:gridCol>
              </a:tblGrid>
              <a:tr h="52603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6566"/>
                  </a:ext>
                </a:extLst>
              </a:tr>
              <a:tr h="4516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Care </a:t>
                      </a:r>
                      <a:r>
                        <a:rPr lang="da-DK" dirty="0" err="1"/>
                        <a:t>Across</a:t>
                      </a:r>
                      <a:r>
                        <a:rPr lang="da-DK" dirty="0"/>
                        <a:t> Generations INTERGEN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Kommune, universitet, KP,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20787"/>
                  </a:ext>
                </a:extLst>
              </a:tr>
              <a:tr h="526037">
                <a:tc>
                  <a:txBody>
                    <a:bodyPr/>
                    <a:lstStyle/>
                    <a:p>
                      <a:r>
                        <a:rPr lang="da-DK" dirty="0"/>
                        <a:t>Hjemlighed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OPI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1564"/>
                  </a:ext>
                </a:extLst>
              </a:tr>
              <a:tr h="526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Co-</a:t>
                      </a:r>
                      <a:r>
                        <a:rPr lang="da-DK" dirty="0" err="1"/>
                        <a:t>caring</a:t>
                      </a:r>
                      <a:r>
                        <a:rPr lang="da-DK" dirty="0"/>
                        <a:t>, Uddannelseshospitalet -top </a:t>
                      </a:r>
                      <a:r>
                        <a:rPr lang="da-DK" dirty="0" err="1"/>
                        <a:t>down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Koordinationsudvalget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57516"/>
                  </a:ext>
                </a:extLst>
              </a:tr>
              <a:tr h="526037">
                <a:tc>
                  <a:txBody>
                    <a:bodyPr/>
                    <a:lstStyle/>
                    <a:p>
                      <a:r>
                        <a:rPr lang="da-DK" dirty="0"/>
                        <a:t>Pillens vej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Egne netværk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84709"/>
                  </a:ext>
                </a:extLst>
              </a:tr>
              <a:tr h="526037">
                <a:tc>
                  <a:txBody>
                    <a:bodyPr/>
                    <a:lstStyle/>
                    <a:p>
                      <a:r>
                        <a:rPr lang="da-DK" dirty="0"/>
                        <a:t>Partnerskaber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Centre eller kommuner eller plejehjem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10394"/>
                  </a:ext>
                </a:extLst>
              </a:tr>
              <a:tr h="526037">
                <a:tc>
                  <a:txBody>
                    <a:bodyPr/>
                    <a:lstStyle/>
                    <a:p>
                      <a:r>
                        <a:rPr lang="da-DK" dirty="0"/>
                        <a:t>10% stillinger / professorater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Universitetssamarbejde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48692"/>
                  </a:ext>
                </a:extLst>
              </a:tr>
              <a:tr h="526037">
                <a:tc>
                  <a:txBody>
                    <a:bodyPr/>
                    <a:lstStyle/>
                    <a:p>
                      <a:r>
                        <a:rPr lang="da-DK" dirty="0" err="1"/>
                        <a:t>Forskning+kompetenceudvikling</a:t>
                      </a:r>
                      <a:endParaRPr lang="da-DK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Kommuner 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3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6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50AB04D-264A-DD43-5604-C210D6F9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0" y="580148"/>
            <a:ext cx="4889293" cy="2171622"/>
          </a:xfrm>
        </p:spPr>
        <p:txBody>
          <a:bodyPr/>
          <a:lstStyle/>
          <a:p>
            <a:r>
              <a:rPr lang="en-US" dirty="0" err="1"/>
              <a:t>Formål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/>
              <a:t>At </a:t>
            </a:r>
            <a:r>
              <a:rPr lang="en-US" sz="2800" dirty="0" err="1"/>
              <a:t>tegne</a:t>
            </a:r>
            <a:r>
              <a:rPr lang="en-US" sz="2800" dirty="0"/>
              <a:t> et </a:t>
            </a:r>
            <a:r>
              <a:rPr lang="en-US" sz="2800" dirty="0" err="1"/>
              <a:t>landkort</a:t>
            </a:r>
            <a:r>
              <a:rPr lang="en-US" sz="2800" dirty="0"/>
              <a:t> over </a:t>
            </a:r>
            <a:r>
              <a:rPr lang="en-US" sz="2800" dirty="0" err="1"/>
              <a:t>sygeplejerske</a:t>
            </a:r>
            <a:r>
              <a:rPr lang="en-US" sz="2800" dirty="0"/>
              <a:t>- og </a:t>
            </a:r>
            <a:r>
              <a:rPr lang="en-US" sz="2800" dirty="0" err="1"/>
              <a:t>sygeplejeforskning</a:t>
            </a:r>
            <a:endParaRPr lang="en-US" sz="28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B2DE93-9ACB-0128-B194-CAF4BE5003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584" y="2571750"/>
            <a:ext cx="4140460" cy="1872208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At give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eksempler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praksisrelevant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og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anvendt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forskning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af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høj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kvalitet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konstruktiv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og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fremadrettet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ladsholder til indhold 3" descr="Skattekort kontur">
            <a:extLst>
              <a:ext uri="{FF2B5EF4-FFF2-40B4-BE49-F238E27FC236}">
                <a16:creationId xmlns:a16="http://schemas.microsoft.com/office/drawing/2014/main" id="{14999AAD-BFC2-A5BC-06AC-93DBD0883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rot="799935">
            <a:off x="5049410" y="1929022"/>
            <a:ext cx="3983178" cy="3044825"/>
          </a:xfrm>
        </p:spPr>
      </p:pic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55902C-8C1A-4DAD-A8E7-D33067E00D87}" type="datetime2">
              <a:rPr lang="da-DK" smtClean="0"/>
              <a:pPr>
                <a:spcAft>
                  <a:spcPts val="600"/>
                </a:spcAft>
              </a:pPr>
              <a:t>25. april 2023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344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n være et billede af 4 personer, personer, der sidder og indendørs">
            <a:extLst>
              <a:ext uri="{FF2B5EF4-FFF2-40B4-BE49-F238E27FC236}">
                <a16:creationId xmlns:a16="http://schemas.microsoft.com/office/drawing/2014/main" id="{2D974B76-3E58-899F-469B-365177C3A5C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9283" b="-4"/>
          <a:stretch/>
        </p:blipFill>
        <p:spPr bwMode="auto">
          <a:xfrm>
            <a:off x="20" y="10"/>
            <a:ext cx="4571980" cy="51434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1C6544-D4A9-904D-58A8-441F51CD5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KP eksempel</a:t>
            </a:r>
          </a:p>
          <a:p>
            <a:pPr algn="l"/>
            <a:r>
              <a:rPr lang="da-DK" dirty="0"/>
              <a:t>Projekt Hjemlighed</a:t>
            </a:r>
          </a:p>
          <a:p>
            <a:pPr marL="285750" indent="-285750" algn="l">
              <a:buFontTx/>
              <a:buChar char="-"/>
            </a:pPr>
            <a:r>
              <a:rPr lang="da-DK" dirty="0"/>
              <a:t>Plejehjem Kastanjehaven</a:t>
            </a:r>
          </a:p>
          <a:p>
            <a:pPr marL="285750" indent="-285750" algn="l">
              <a:buFontTx/>
              <a:buChar char="-"/>
            </a:pPr>
            <a:r>
              <a:rPr lang="da-DK" dirty="0"/>
              <a:t>Indretningsarkitekt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B1ACD79E-AE2A-7FC3-7462-BE4DECACA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7515" y="2895786"/>
            <a:ext cx="3952580" cy="2018240"/>
          </a:xfrm>
        </p:spPr>
        <p:txBody>
          <a:bodyPr/>
          <a:lstStyle/>
          <a:p>
            <a:r>
              <a:rPr lang="en-US" sz="1600" b="1" dirty="0" err="1"/>
              <a:t>Resultater</a:t>
            </a:r>
            <a:endParaRPr lang="en-US" sz="1600" b="1" dirty="0"/>
          </a:p>
          <a:p>
            <a:r>
              <a:rPr lang="en-US" sz="1600" dirty="0"/>
              <a:t>Mere </a:t>
            </a:r>
            <a:r>
              <a:rPr lang="en-US" sz="1600" dirty="0" err="1"/>
              <a:t>inddragelse</a:t>
            </a:r>
            <a:r>
              <a:rPr lang="en-US" sz="1600" dirty="0"/>
              <a:t> af </a:t>
            </a:r>
            <a:r>
              <a:rPr lang="en-US" sz="1600" dirty="0" err="1"/>
              <a:t>boregere</a:t>
            </a:r>
            <a:r>
              <a:rPr lang="en-US" sz="1600" dirty="0"/>
              <a:t> giver mere </a:t>
            </a:r>
            <a:r>
              <a:rPr lang="en-US" sz="1600" dirty="0" err="1"/>
              <a:t>styrke</a:t>
            </a:r>
            <a:r>
              <a:rPr lang="en-US" sz="1600" dirty="0"/>
              <a:t> og empowerment og </a:t>
            </a:r>
            <a:r>
              <a:rPr lang="en-US" sz="1600" dirty="0" err="1"/>
              <a:t>færdigheder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Værdighed</a:t>
            </a:r>
            <a:r>
              <a:rPr lang="en-US" sz="1600" dirty="0"/>
              <a:t> er hygge, </a:t>
            </a:r>
            <a:r>
              <a:rPr lang="en-US" sz="1600" dirty="0" err="1"/>
              <a:t>livslyst</a:t>
            </a:r>
            <a:r>
              <a:rPr lang="en-US" sz="1600" dirty="0"/>
              <a:t>, </a:t>
            </a:r>
            <a:r>
              <a:rPr lang="en-US" sz="1600" dirty="0" err="1"/>
              <a:t>basale</a:t>
            </a:r>
            <a:r>
              <a:rPr lang="en-US" sz="1600" dirty="0"/>
              <a:t> </a:t>
            </a:r>
            <a:r>
              <a:rPr lang="en-US" sz="1600" dirty="0" err="1"/>
              <a:t>behov</a:t>
            </a:r>
            <a:r>
              <a:rPr lang="en-US" sz="1600" dirty="0"/>
              <a:t>, </a:t>
            </a:r>
            <a:r>
              <a:rPr lang="en-US" sz="1600" dirty="0" err="1"/>
              <a:t>mindre</a:t>
            </a:r>
            <a:r>
              <a:rPr lang="en-US" sz="1600" dirty="0"/>
              <a:t> </a:t>
            </a:r>
            <a:r>
              <a:rPr lang="en-US" sz="1600" dirty="0" err="1"/>
              <a:t>ensomhed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D47712BB-1894-ED7F-D2C6-B1CBE1DB325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E3F176F0-4EB5-41D1-866E-A621282BE2B8}" type="datetime2">
              <a:rPr lang="da-DK" smtClean="0"/>
              <a:pPr>
                <a:spcAft>
                  <a:spcPts val="600"/>
                </a:spcAft>
              </a:pPr>
              <a:t>26. april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44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784EC-960A-35D8-15DF-4DE1A826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3) Uddannelsesforskning vedr. uddannelse og professionen sygeplejerske </a:t>
            </a:r>
            <a:r>
              <a:rPr lang="da-DK" b="1" dirty="0"/>
              <a:t>(sygeplejerskeforskning)? </a:t>
            </a:r>
            <a:br>
              <a:rPr lang="da-DK" b="1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2485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5CFFCC-51C2-5C42-7878-932D4AE0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3789345"/>
            <a:ext cx="2404644" cy="986182"/>
          </a:xfrm>
        </p:spPr>
        <p:txBody>
          <a:bodyPr/>
          <a:lstStyle/>
          <a:p>
            <a:r>
              <a:rPr lang="en-US" dirty="0" err="1"/>
              <a:t>Strukturelt</a:t>
            </a:r>
            <a:endParaRPr lang="en-US" dirty="0"/>
          </a:p>
        </p:txBody>
      </p:sp>
      <p:pic>
        <p:nvPicPr>
          <p:cNvPr id="3" name="Billede 2" descr="Et billede, der indeholder knojern, clipart&#10;&#10;Automatisk genereret beskrivelse">
            <a:extLst>
              <a:ext uri="{FF2B5EF4-FFF2-40B4-BE49-F238E27FC236}">
                <a16:creationId xmlns:a16="http://schemas.microsoft.com/office/drawing/2014/main" id="{911BA292-C7AC-BAEA-2851-81D73DF6D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1412337"/>
            <a:ext cx="7244354" cy="2377008"/>
          </a:xfrm>
          <a:prstGeom prst="rect">
            <a:avLst/>
          </a:prstGeom>
          <a:noFill/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BCD4EDD-5885-51A3-508F-AD0DB19B0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/>
          <a:lstStyle/>
          <a:p>
            <a:pPr>
              <a:spcAft>
                <a:spcPts val="600"/>
              </a:spcAft>
            </a:pPr>
            <a:fld id="{E3F176F0-4EB5-41D1-866E-A621282BE2B8}" type="datetime2">
              <a:rPr lang="da-DK" smtClean="0"/>
              <a:pPr>
                <a:spcAft>
                  <a:spcPts val="600"/>
                </a:spcAft>
              </a:pPr>
              <a:t>25. april 2023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766F80-82FA-5F4C-1949-C224C84FB605}"/>
              </a:ext>
            </a:extLst>
          </p:cNvPr>
          <p:cNvSpPr txBox="1">
            <a:spLocks/>
          </p:cNvSpPr>
          <p:nvPr/>
        </p:nvSpPr>
        <p:spPr>
          <a:xfrm>
            <a:off x="915600" y="815938"/>
            <a:ext cx="3232736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err="1"/>
              <a:t>Individualiseret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032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5E84C-0892-8C57-840B-6B665ECE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Tematikker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B2F6BCA-0592-06BF-6061-8811E8CFA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4888906" cy="2915890"/>
          </a:xfrm>
        </p:spPr>
        <p:txBody>
          <a:bodyPr/>
          <a:lstStyle/>
          <a:p>
            <a:r>
              <a:rPr lang="da-DK" dirty="0"/>
              <a:t>Teori – praksis</a:t>
            </a:r>
          </a:p>
          <a:p>
            <a:r>
              <a:rPr lang="da-DK" dirty="0"/>
              <a:t>Løn, mening, </a:t>
            </a:r>
          </a:p>
          <a:p>
            <a:r>
              <a:rPr lang="da-DK" dirty="0"/>
              <a:t>Tværprofessionalitet</a:t>
            </a:r>
          </a:p>
          <a:p>
            <a:r>
              <a:rPr lang="da-DK" dirty="0"/>
              <a:t>Robusthed- nye unge</a:t>
            </a:r>
          </a:p>
          <a:p>
            <a:r>
              <a:rPr lang="da-DK" dirty="0"/>
              <a:t>Rekruttering og fastholdelse</a:t>
            </a:r>
          </a:p>
          <a:p>
            <a:r>
              <a:rPr lang="da-DK" dirty="0"/>
              <a:t>Mental Sundhed og acceleration </a:t>
            </a:r>
          </a:p>
          <a:p>
            <a:r>
              <a:rPr lang="da-DK" dirty="0"/>
              <a:t>Acceleration og </a:t>
            </a:r>
            <a:r>
              <a:rPr lang="da-DK" dirty="0" err="1"/>
              <a:t>flukturering</a:t>
            </a:r>
            <a:r>
              <a:rPr lang="da-DK" dirty="0"/>
              <a:t> i arbejdslivet</a:t>
            </a:r>
          </a:p>
          <a:p>
            <a:r>
              <a:rPr lang="da-DK" dirty="0"/>
              <a:t>Opbrud og udenlandsk arbejdskraft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D407FBC-3AEB-D3CF-41A7-101DA3960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422" y="123478"/>
            <a:ext cx="2368253" cy="4860540"/>
          </a:xfrm>
        </p:spPr>
        <p:txBody>
          <a:bodyPr/>
          <a:lstStyle/>
          <a:p>
            <a:r>
              <a:rPr lang="da-DK" dirty="0"/>
              <a:t>Sygeplejerskekohorten, CHC-S – Niels Sandholm</a:t>
            </a:r>
          </a:p>
          <a:p>
            <a:endParaRPr lang="da-DK" dirty="0"/>
          </a:p>
          <a:p>
            <a:r>
              <a:rPr lang="da-DK" dirty="0" err="1"/>
              <a:t>Tværsundersøgelsen</a:t>
            </a:r>
            <a:endParaRPr lang="da-DK" dirty="0"/>
          </a:p>
          <a:p>
            <a:r>
              <a:rPr lang="da-DK" dirty="0"/>
              <a:t> Mari Holen</a:t>
            </a:r>
          </a:p>
          <a:p>
            <a:endParaRPr lang="da-DK" dirty="0"/>
          </a:p>
          <a:p>
            <a:r>
              <a:rPr lang="da-DK" dirty="0"/>
              <a:t>UDSIKT – uddannelsesreform 2016, tværprofessionelt og tværsektorielt</a:t>
            </a:r>
          </a:p>
          <a:p>
            <a:r>
              <a:rPr lang="da-DK" dirty="0"/>
              <a:t>Signe Lehn, Karin Højbjerg</a:t>
            </a:r>
          </a:p>
          <a:p>
            <a:r>
              <a:rPr lang="da-DK" dirty="0"/>
              <a:t> </a:t>
            </a:r>
          </a:p>
          <a:p>
            <a:r>
              <a:rPr lang="da-DK" dirty="0"/>
              <a:t>Nye sårbarheder -</a:t>
            </a:r>
          </a:p>
          <a:p>
            <a:r>
              <a:rPr lang="da-DK" dirty="0"/>
              <a:t>Noemi </a:t>
            </a:r>
            <a:r>
              <a:rPr lang="da-DK" dirty="0" err="1"/>
              <a:t>Catznelson</a:t>
            </a:r>
            <a:r>
              <a:rPr lang="da-DK" dirty="0"/>
              <a:t> </a:t>
            </a:r>
          </a:p>
          <a:p>
            <a:r>
              <a:rPr lang="da-DK" dirty="0"/>
              <a:t>Nye sygeplejerskers arbejdsmiljø - </a:t>
            </a:r>
          </a:p>
          <a:p>
            <a:r>
              <a:rPr lang="da-DK" dirty="0"/>
              <a:t>Carsten Juul Nielsen</a:t>
            </a:r>
          </a:p>
        </p:txBody>
      </p:sp>
    </p:spTree>
    <p:extLst>
      <p:ext uri="{BB962C8B-B14F-4D97-AF65-F5344CB8AC3E}">
        <p14:creationId xmlns:p14="http://schemas.microsoft.com/office/powerpoint/2010/main" val="1761849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5AA26-8AC2-4510-A9B8-15187519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028" y="339502"/>
            <a:ext cx="3665158" cy="986182"/>
          </a:xfrm>
        </p:spPr>
        <p:txBody>
          <a:bodyPr/>
          <a:lstStyle/>
          <a:p>
            <a:r>
              <a:rPr lang="da-DK" dirty="0"/>
              <a:t>Eksempler fra KP </a:t>
            </a:r>
            <a:br>
              <a:rPr lang="da-DK" dirty="0"/>
            </a:br>
            <a:r>
              <a:rPr lang="da-DK" sz="1400" dirty="0"/>
              <a:t>- konstruktive og fremadrettede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AD947A-F8D8-B468-1BCD-13E7B40B35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6035" y="1816100"/>
            <a:ext cx="3665157" cy="2592388"/>
          </a:xfrm>
        </p:spPr>
        <p:txBody>
          <a:bodyPr/>
          <a:lstStyle/>
          <a:p>
            <a:r>
              <a:rPr lang="da-DK" sz="2400" dirty="0"/>
              <a:t>Sygeplejerskekohorten</a:t>
            </a:r>
          </a:p>
          <a:p>
            <a:r>
              <a:rPr lang="da-DK" sz="2400" dirty="0"/>
              <a:t>NEW</a:t>
            </a:r>
          </a:p>
          <a:p>
            <a:r>
              <a:rPr lang="da-DK" sz="2400" dirty="0"/>
              <a:t>CHC-S</a:t>
            </a:r>
          </a:p>
          <a:p>
            <a:r>
              <a:rPr lang="da-DK" sz="2400" dirty="0"/>
              <a:t>Uddannelseshospitalet</a:t>
            </a:r>
          </a:p>
          <a:p>
            <a:r>
              <a:rPr lang="da-DK" sz="2400" dirty="0"/>
              <a:t>Stærke studerende</a:t>
            </a:r>
          </a:p>
          <a:p>
            <a:r>
              <a:rPr lang="da-DK" sz="2400" dirty="0"/>
              <a:t>Mænd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8339A6D-D138-1CF5-2E90-6FA9120D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97" y="195486"/>
            <a:ext cx="2664296" cy="3763156"/>
          </a:xfrm>
        </p:spPr>
        <p:txBody>
          <a:bodyPr/>
          <a:lstStyle/>
          <a:p>
            <a:pPr algn="l"/>
            <a:r>
              <a:rPr lang="da-DK" dirty="0"/>
              <a:t>Resultater: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Rekruttering og fastholdelse begynder i studietiden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Alternative uddannelsesspor kan fastholde og rekruttere flere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Der er rekrutteringsmuligheder blandt mænd – men vi skal geare uddannelserne bedre</a:t>
            </a:r>
          </a:p>
        </p:txBody>
      </p:sp>
    </p:spTree>
    <p:extLst>
      <p:ext uri="{BB962C8B-B14F-4D97-AF65-F5344CB8AC3E}">
        <p14:creationId xmlns:p14="http://schemas.microsoft.com/office/powerpoint/2010/main" val="56405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50AB04D-264A-DD43-5604-C210D6F9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0" y="580148"/>
            <a:ext cx="4889293" cy="1548172"/>
          </a:xfrm>
        </p:spPr>
        <p:txBody>
          <a:bodyPr/>
          <a:lstStyle/>
          <a:p>
            <a:r>
              <a:rPr lang="en-US" dirty="0" err="1"/>
              <a:t>Konklusion</a:t>
            </a:r>
            <a:r>
              <a:rPr lang="en-US" dirty="0"/>
              <a:t>:</a:t>
            </a:r>
            <a:br>
              <a:rPr lang="en-US" dirty="0"/>
            </a:br>
            <a:r>
              <a:rPr lang="da-DK" dirty="0">
                <a:solidFill>
                  <a:schemeClr val="accent6">
                    <a:lumMod val="50000"/>
                  </a:schemeClr>
                </a:solidFill>
              </a:rPr>
              <a:t>Sygepleje og sygeplejerskeforskning i samarbejde med klinisk praksis i 10 år. </a:t>
            </a:r>
            <a:br>
              <a:rPr lang="da-DK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da-DK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a-DK" sz="1800" dirty="0"/>
              <a:t>Hvor står vi? 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B2DE93-9ACB-0128-B194-CAF4BE5003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684" y="3687874"/>
            <a:ext cx="3304357" cy="720080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…og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svarer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vi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på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omverdens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problemstillinger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Pladsholder til indhold 3" descr="Skattekort kontur">
            <a:extLst>
              <a:ext uri="{FF2B5EF4-FFF2-40B4-BE49-F238E27FC236}">
                <a16:creationId xmlns:a16="http://schemas.microsoft.com/office/drawing/2014/main" id="{14999AAD-BFC2-A5BC-06AC-93DBD0883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rot="799935">
            <a:off x="5049410" y="1929022"/>
            <a:ext cx="3983178" cy="3044825"/>
          </a:xfrm>
        </p:spPr>
      </p:pic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55902C-8C1A-4DAD-A8E7-D33067E00D87}" type="datetime2">
              <a:rPr lang="da-DK" smtClean="0"/>
              <a:pPr>
                <a:spcAft>
                  <a:spcPts val="600"/>
                </a:spcAft>
              </a:pPr>
              <a:t>25. april 2023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8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70509-CA50-A63D-A02F-CB6B7E6E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CBFEA5-6CE5-E35E-81BE-183AFE3F8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000" dirty="0"/>
              <a:t>Ja </a:t>
            </a:r>
          </a:p>
          <a:p>
            <a:r>
              <a:rPr lang="da-DK" sz="2000" dirty="0"/>
              <a:t>-vi bliver mere fokuseret, bedre til indtjening og får ros for vores </a:t>
            </a:r>
            <a:r>
              <a:rPr lang="da-DK" sz="2000" dirty="0" err="1"/>
              <a:t>impact</a:t>
            </a:r>
            <a:endParaRPr lang="da-DK" sz="20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29871F-4E9A-7711-426B-198833E29A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/>
              <a:t>Ja</a:t>
            </a:r>
          </a:p>
          <a:p>
            <a:r>
              <a:rPr lang="da-DK" sz="2000" dirty="0"/>
              <a:t>-vi byder ind på omverdens problemstillinger og vi arbejder bedre sammen som sektor</a:t>
            </a:r>
          </a:p>
          <a:p>
            <a:endParaRPr lang="da-DK" dirty="0"/>
          </a:p>
        </p:txBody>
      </p:sp>
      <p:pic>
        <p:nvPicPr>
          <p:cNvPr id="8" name="Pladsholder til billede 7" descr="Et billede, der indeholder person, tøj, indendørs, flaske&#10;&#10;Automatisk genereret beskrivelse">
            <a:extLst>
              <a:ext uri="{FF2B5EF4-FFF2-40B4-BE49-F238E27FC236}">
                <a16:creationId xmlns:a16="http://schemas.microsoft.com/office/drawing/2014/main" id="{0B1BBE00-48FF-59D0-619B-0B3813501A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801" r="27801"/>
          <a:stretch>
            <a:fillRect/>
          </a:stretch>
        </p:blipFill>
        <p:spPr/>
      </p:pic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888D9A-3901-45A0-1845-E9F5EFC5F8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26.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619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B7A7A-4FF0-42B1-B4F9-1E29F0AB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7B7FBF-8DE6-41BD-8736-5CC37AEC4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EECF44-2FB2-4095-A989-BAEC6708C3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3EE09E5-07D7-4E4F-B25F-F7749CAEE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3675463" cy="206643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87952F1-F823-422F-9532-7F665B29A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93" y="9770"/>
            <a:ext cx="4236663" cy="238196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3DFF46E-85B7-499A-8403-A7F84B749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471" y="3121151"/>
            <a:ext cx="3611425" cy="2030435"/>
          </a:xfrm>
          <a:prstGeom prst="rect">
            <a:avLst/>
          </a:prstGeom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5FE2150-119D-4195-B078-FB7D4E921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234" y="282044"/>
            <a:ext cx="3547386" cy="1994431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413BCAE-54D2-46DC-9954-D07668F0B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3628" y="3075807"/>
            <a:ext cx="3773710" cy="212271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13041E5-6132-4F81-B25D-9395715C3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8768" y="1933148"/>
            <a:ext cx="3675463" cy="206643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489B0B53-E878-48F3-6B9C-FD0C3C823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9580" y="1467224"/>
            <a:ext cx="3609662" cy="20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12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BAD0137-214D-7F75-8147-6038A0A2C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873506"/>
              </p:ext>
            </p:extLst>
          </p:nvPr>
        </p:nvGraphicFramePr>
        <p:xfrm>
          <a:off x="6012162" y="2895786"/>
          <a:ext cx="3028942" cy="192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E1065F2-69EF-2FD7-9DE5-80A14C3DA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314738"/>
              </p:ext>
            </p:extLst>
          </p:nvPr>
        </p:nvGraphicFramePr>
        <p:xfrm>
          <a:off x="6079320" y="700027"/>
          <a:ext cx="3043237" cy="183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D3830B5-AD14-78EC-7077-BB4F1E107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AE1021A-461B-1247-E1CE-8ACEFCA5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19DA7C4-7FBA-BDCB-AE2D-95AA7C1F0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57" y="2517902"/>
            <a:ext cx="5189449" cy="324340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8FE4CCC-8E72-E30F-79D4-39C5100F2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297" y="-49505"/>
            <a:ext cx="4508289" cy="28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6D8E7-EC0F-FE58-B58A-6438F2E5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3FB353-2D22-F92C-992B-75EDAE95D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807878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262626"/>
                </a:solidFill>
                <a:latin typeface="OrgonSlab-Bold"/>
              </a:rPr>
              <a:t>F</a:t>
            </a:r>
            <a:r>
              <a:rPr lang="da-DK" b="0" i="0" dirty="0">
                <a:solidFill>
                  <a:srgbClr val="262626"/>
                </a:solidFill>
                <a:effectLst/>
                <a:latin typeface="OrgonSlab-Bold"/>
              </a:rPr>
              <a:t>em temaer i udspillet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981E32"/>
                </a:solidFill>
                <a:effectLst/>
                <a:latin typeface="OrgonSlab-Bold"/>
                <a:hlinkClick r:id="rId2"/>
              </a:rPr>
              <a:t>Forskning som fundament for fremtidens sygepleje</a:t>
            </a:r>
            <a:endParaRPr lang="da-DK" b="0" i="0" dirty="0">
              <a:solidFill>
                <a:srgbClr val="656565"/>
              </a:solidFill>
              <a:effectLst/>
              <a:latin typeface="OrgonSlab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981E32"/>
                </a:solidFill>
                <a:effectLst/>
                <a:latin typeface="OrgonSlab-Bold"/>
                <a:hlinkClick r:id="rId3"/>
              </a:rPr>
              <a:t>Forskning i et samlet sundhedsvæsen</a:t>
            </a:r>
            <a:endParaRPr lang="da-DK" b="0" i="0" dirty="0">
              <a:solidFill>
                <a:srgbClr val="656565"/>
              </a:solidFill>
              <a:effectLst/>
              <a:latin typeface="OrgonSlab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981E32"/>
                </a:solidFill>
                <a:effectLst/>
                <a:latin typeface="OrgonSlab-Bold"/>
                <a:hlinkClick r:id="rId4"/>
              </a:rPr>
              <a:t>Ledelse skal fremme forskning</a:t>
            </a:r>
            <a:endParaRPr lang="da-DK" b="0" i="0" dirty="0">
              <a:solidFill>
                <a:srgbClr val="656565"/>
              </a:solidFill>
              <a:effectLst/>
              <a:latin typeface="OrgonSlab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981E32"/>
                </a:solidFill>
                <a:effectLst/>
                <a:latin typeface="OrgonSlab-Bold"/>
                <a:hlinkClick r:id="rId5"/>
              </a:rPr>
              <a:t>Forskning gennem hele karrieren skal styrke sygeplejen</a:t>
            </a:r>
            <a:endParaRPr lang="da-DK" b="0" i="0" dirty="0">
              <a:solidFill>
                <a:srgbClr val="656565"/>
              </a:solidFill>
              <a:effectLst/>
              <a:latin typeface="OrgonSlab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981E32"/>
                </a:solidFill>
                <a:effectLst/>
                <a:latin typeface="OrgonSlab-Bold"/>
                <a:hlinkClick r:id="rId6"/>
              </a:rPr>
              <a:t>Finansiering af forskning</a:t>
            </a:r>
            <a:endParaRPr lang="da-DK" b="0" i="0" dirty="0">
              <a:solidFill>
                <a:srgbClr val="656565"/>
              </a:solidFill>
              <a:effectLst/>
              <a:latin typeface="OrgonSlab-Regular"/>
            </a:endParaRPr>
          </a:p>
          <a:p>
            <a:endParaRPr lang="da-DK" dirty="0"/>
          </a:p>
          <a:p>
            <a:r>
              <a:rPr lang="da-DK" dirty="0"/>
              <a:t>https://dsr.dk/fag-og-forskning/faglige-nyheder/forskning-i-sygepleje-en-investering-for-livet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EE83DB-D7BD-812B-54CB-2FB7A6795C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5E1667-A7DB-578A-66B2-04215D836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-308570"/>
            <a:ext cx="4251964" cy="23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 spørgsmål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763588" y="1239602"/>
            <a:ext cx="7488237" cy="316888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da-DK" sz="1800" dirty="0"/>
              <a:t>Hvad forskes der i på professionshøjskolernes sygeplejerskeuddannelser </a:t>
            </a:r>
            <a:r>
              <a:rPr lang="da-DK" sz="1800" b="1" dirty="0"/>
              <a:t>(sygeplejeforskning)?</a:t>
            </a:r>
          </a:p>
          <a:p>
            <a:pPr marL="342900" indent="-342900">
              <a:buAutoNum type="arabicParenR"/>
            </a:pPr>
            <a:endParaRPr lang="da-DK" sz="1800" dirty="0"/>
          </a:p>
          <a:p>
            <a:r>
              <a:rPr lang="da-DK" sz="1800" dirty="0"/>
              <a:t>2) Hvordan binder professionshøjskolerne </a:t>
            </a:r>
            <a:r>
              <a:rPr lang="da-DK" sz="1800" b="1" dirty="0"/>
              <a:t>sygeplejeforskning</a:t>
            </a:r>
            <a:r>
              <a:rPr lang="da-DK" sz="1800" dirty="0"/>
              <a:t> og grunduddannelse og videreuddannelse og klinisk praksis sammen? </a:t>
            </a:r>
          </a:p>
          <a:p>
            <a:r>
              <a:rPr lang="da-DK" sz="1800" dirty="0"/>
              <a:t>- KP eksempler og resultater</a:t>
            </a:r>
          </a:p>
          <a:p>
            <a:endParaRPr lang="da-DK" sz="1800" dirty="0"/>
          </a:p>
          <a:p>
            <a:r>
              <a:rPr lang="da-DK" sz="1800" dirty="0"/>
              <a:t>3) Hvad ved vi om uddannelsesforskning vedr. uddannelse og professionen sygeplejerske </a:t>
            </a:r>
            <a:r>
              <a:rPr lang="da-DK" sz="1800" b="1" dirty="0"/>
              <a:t>(sygeplejerskeforskning)? 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25. april 2023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952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ED120-CC42-6DC7-E215-59900A5C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Afsluttende kommentarer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DEDE4F-AB64-3961-0AF8-4EA083677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871" y="1491630"/>
            <a:ext cx="2620669" cy="3348372"/>
          </a:xfrm>
        </p:spPr>
        <p:txBody>
          <a:bodyPr/>
          <a:lstStyle/>
          <a:p>
            <a:r>
              <a:rPr lang="da-DK" b="1" dirty="0"/>
              <a:t>Sygeplejeforskning:</a:t>
            </a:r>
          </a:p>
          <a:p>
            <a:r>
              <a:rPr lang="da-DK" b="1" i="1" dirty="0"/>
              <a:t>Care </a:t>
            </a:r>
            <a:r>
              <a:rPr lang="da-DK" b="1" i="1" dirty="0" err="1"/>
              <a:t>crisis</a:t>
            </a:r>
            <a:endParaRPr lang="da-DK" b="1" i="1" dirty="0"/>
          </a:p>
          <a:p>
            <a:r>
              <a:rPr lang="da-DK" dirty="0"/>
              <a:t>Peger på mere forskning om kliniske problemstillinger, forstået som del af kompleksitet og tværfaglighed i tilgangene samt udført af </a:t>
            </a:r>
            <a:r>
              <a:rPr lang="da-DK" i="1" dirty="0"/>
              <a:t>alle </a:t>
            </a:r>
            <a:r>
              <a:rPr lang="da-DK" dirty="0"/>
              <a:t>forskere</a:t>
            </a:r>
            <a:r>
              <a:rPr lang="da-DK" i="1" dirty="0"/>
              <a:t>.</a:t>
            </a:r>
            <a:endParaRPr lang="da-DK" dirty="0"/>
          </a:p>
          <a:p>
            <a:r>
              <a:rPr lang="da-DK" dirty="0"/>
              <a:t>Hvem har </a:t>
            </a:r>
            <a:r>
              <a:rPr lang="da-DK" dirty="0" err="1"/>
              <a:t>kolonialiseret</a:t>
            </a:r>
            <a:r>
              <a:rPr lang="da-DK" dirty="0"/>
              <a:t> omsorg,  behandling, pleje?</a:t>
            </a:r>
          </a:p>
          <a:p>
            <a:r>
              <a:rPr lang="da-DK" dirty="0"/>
              <a:t>Det kliniske i alle projekter.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A55B42A-0772-1FA3-0C05-CF3EC7277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671" y="1491630"/>
            <a:ext cx="2368253" cy="3096344"/>
          </a:xfrm>
        </p:spPr>
        <p:txBody>
          <a:bodyPr/>
          <a:lstStyle/>
          <a:p>
            <a:r>
              <a:rPr lang="da-DK" b="1" dirty="0"/>
              <a:t>Sygeplejerskeforskning:</a:t>
            </a:r>
          </a:p>
          <a:p>
            <a:r>
              <a:rPr lang="da-DK" b="1" i="1" dirty="0"/>
              <a:t>Nurse </a:t>
            </a:r>
            <a:r>
              <a:rPr lang="da-DK" b="1" i="1" dirty="0" err="1"/>
              <a:t>first</a:t>
            </a:r>
            <a:r>
              <a:rPr lang="da-DK" b="1" i="1" dirty="0"/>
              <a:t> </a:t>
            </a:r>
          </a:p>
          <a:p>
            <a:r>
              <a:rPr lang="da-DK" dirty="0"/>
              <a:t>Peger på en kompleksitet af tilgange og elementer i sygeplejerskeforskningen omhandlende </a:t>
            </a:r>
            <a:r>
              <a:rPr lang="da-DK" b="1" dirty="0"/>
              <a:t>rekruttering, fastholdelse og arbejdsliv </a:t>
            </a:r>
            <a:r>
              <a:rPr lang="da-DK" dirty="0"/>
              <a:t>– der begynder på uddannelsen som sygeplejerske.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88F3FF7-F7AE-6513-973E-AE4FF21C5E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015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827584" y="843558"/>
            <a:ext cx="7488237" cy="7560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Spørgsmål og kommentarer</a:t>
            </a:r>
          </a:p>
        </p:txBody>
      </p:sp>
      <p:grpSp>
        <p:nvGrpSpPr>
          <p:cNvPr id="7" name="Gruppe 6"/>
          <p:cNvGrpSpPr>
            <a:grpSpLocks/>
          </p:cNvGrpSpPr>
          <p:nvPr/>
        </p:nvGrpSpPr>
        <p:grpSpPr>
          <a:xfrm>
            <a:off x="199034" y="2498126"/>
            <a:ext cx="2464756" cy="2733579"/>
            <a:chOff x="2461058" y="796815"/>
            <a:chExt cx="1209393" cy="1341298"/>
          </a:xfrm>
          <a:solidFill>
            <a:schemeClr val="bg1"/>
          </a:solidFill>
        </p:grpSpPr>
        <p:grpSp>
          <p:nvGrpSpPr>
            <p:cNvPr id="14" name="Gruppe 13"/>
            <p:cNvGrpSpPr/>
            <p:nvPr/>
          </p:nvGrpSpPr>
          <p:grpSpPr>
            <a:xfrm>
              <a:off x="2461058" y="796815"/>
              <a:ext cx="1209393" cy="808577"/>
              <a:chOff x="1923204" y="229360"/>
              <a:chExt cx="2011432" cy="1344805"/>
            </a:xfrm>
            <a:grpFill/>
          </p:grpSpPr>
          <p:grpSp>
            <p:nvGrpSpPr>
              <p:cNvPr id="20" name="Gruppe 19"/>
              <p:cNvGrpSpPr/>
              <p:nvPr/>
            </p:nvGrpSpPr>
            <p:grpSpPr>
              <a:xfrm rot="2138707">
                <a:off x="3603831" y="229360"/>
                <a:ext cx="330805" cy="1344805"/>
                <a:chOff x="6134793" y="4829508"/>
                <a:chExt cx="257694" cy="1047590"/>
              </a:xfrm>
              <a:grpFill/>
            </p:grpSpPr>
            <p:sp>
              <p:nvSpPr>
                <p:cNvPr id="26" name="Rektangel 25"/>
                <p:cNvSpPr/>
                <p:nvPr/>
              </p:nvSpPr>
              <p:spPr>
                <a:xfrm>
                  <a:off x="6134793" y="4954385"/>
                  <a:ext cx="257694" cy="9227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6134793" y="4829508"/>
                  <a:ext cx="257694" cy="2576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1" name="Gruppe 20"/>
              <p:cNvGrpSpPr/>
              <p:nvPr/>
            </p:nvGrpSpPr>
            <p:grpSpPr>
              <a:xfrm>
                <a:off x="1923204" y="313989"/>
                <a:ext cx="1543102" cy="781591"/>
                <a:chOff x="1923204" y="313989"/>
                <a:chExt cx="1543102" cy="781591"/>
              </a:xfrm>
              <a:grpFill/>
            </p:grpSpPr>
            <p:grpSp>
              <p:nvGrpSpPr>
                <p:cNvPr id="22" name="Gruppe 21"/>
                <p:cNvGrpSpPr/>
                <p:nvPr/>
              </p:nvGrpSpPr>
              <p:grpSpPr>
                <a:xfrm rot="11939712">
                  <a:off x="1923204" y="415777"/>
                  <a:ext cx="1210478" cy="679803"/>
                  <a:chOff x="6155640" y="5916303"/>
                  <a:chExt cx="942951" cy="529559"/>
                </a:xfrm>
                <a:grpFill/>
              </p:grpSpPr>
              <p:sp>
                <p:nvSpPr>
                  <p:cNvPr id="24" name="Rektangel 23"/>
                  <p:cNvSpPr/>
                  <p:nvPr/>
                </p:nvSpPr>
                <p:spPr>
                  <a:xfrm rot="7651891">
                    <a:off x="6488150" y="5583793"/>
                    <a:ext cx="257693" cy="9227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25" name="Ellipse 24"/>
                  <p:cNvSpPr/>
                  <p:nvPr/>
                </p:nvSpPr>
                <p:spPr>
                  <a:xfrm>
                    <a:off x="6840898" y="6188168"/>
                    <a:ext cx="257693" cy="25769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sp>
              <p:nvSpPr>
                <p:cNvPr id="23" name="Ellipse 22"/>
                <p:cNvSpPr/>
                <p:nvPr/>
              </p:nvSpPr>
              <p:spPr>
                <a:xfrm>
                  <a:off x="2755076" y="313989"/>
                  <a:ext cx="711230" cy="7112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9" name="Afrundet rektangel 8"/>
            <p:cNvSpPr/>
            <p:nvPr/>
          </p:nvSpPr>
          <p:spPr>
            <a:xfrm>
              <a:off x="2891788" y="1300419"/>
              <a:ext cx="518192" cy="11469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Afrundet rektangel 9"/>
            <p:cNvSpPr/>
            <p:nvPr/>
          </p:nvSpPr>
          <p:spPr>
            <a:xfrm>
              <a:off x="2898822" y="1300419"/>
              <a:ext cx="510315" cy="8376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1834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/>
          </p:cNvSpPr>
          <p:nvPr/>
        </p:nvSpPr>
        <p:spPr>
          <a:xfrm>
            <a:off x="827584" y="843558"/>
            <a:ext cx="7488237" cy="7560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for i dag!</a:t>
            </a:r>
          </a:p>
        </p:txBody>
      </p:sp>
      <p:grpSp>
        <p:nvGrpSpPr>
          <p:cNvPr id="3" name="Gruppe 2"/>
          <p:cNvGrpSpPr>
            <a:grpSpLocks/>
          </p:cNvGrpSpPr>
          <p:nvPr/>
        </p:nvGrpSpPr>
        <p:grpSpPr>
          <a:xfrm rot="20712932" flipH="1">
            <a:off x="5527401" y="1700126"/>
            <a:ext cx="1968782" cy="3897092"/>
            <a:chOff x="8271504" y="1729585"/>
            <a:chExt cx="1611443" cy="3189756"/>
          </a:xfrm>
          <a:solidFill>
            <a:schemeClr val="accent1"/>
          </a:solidFill>
        </p:grpSpPr>
        <p:sp>
          <p:nvSpPr>
            <p:cNvPr id="7" name="Afrundet rektangel 6"/>
            <p:cNvSpPr/>
            <p:nvPr/>
          </p:nvSpPr>
          <p:spPr>
            <a:xfrm rot="20712932">
              <a:off x="8271504" y="3610816"/>
              <a:ext cx="462455" cy="1308525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ktangel med afrundet hjørne i samme side 7"/>
            <p:cNvSpPr/>
            <p:nvPr/>
          </p:nvSpPr>
          <p:spPr>
            <a:xfrm rot="911362">
              <a:off x="8287264" y="2567345"/>
              <a:ext cx="614598" cy="1578215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ktangel med afrundet hjørne i samme side 9"/>
            <p:cNvSpPr/>
            <p:nvPr/>
          </p:nvSpPr>
          <p:spPr>
            <a:xfrm rot="19657638">
              <a:off x="8860359" y="2745596"/>
              <a:ext cx="365334" cy="1043143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ktangel med afrundet hjørne i samme side 10"/>
            <p:cNvSpPr/>
            <p:nvPr/>
          </p:nvSpPr>
          <p:spPr>
            <a:xfrm rot="3004012">
              <a:off x="9290154" y="2969853"/>
              <a:ext cx="326159" cy="859427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630037" y="1729585"/>
              <a:ext cx="807426" cy="80742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bk object 16"/>
          <p:cNvSpPr>
            <a:spLocks/>
          </p:cNvSpPr>
          <p:nvPr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k object 17"/>
          <p:cNvSpPr>
            <a:spLocks/>
          </p:cNvSpPr>
          <p:nvPr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57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535" y="663538"/>
            <a:ext cx="5572609" cy="986182"/>
          </a:xfrm>
        </p:spPr>
        <p:txBody>
          <a:bodyPr/>
          <a:lstStyle/>
          <a:p>
            <a:r>
              <a:rPr lang="da-DK" sz="2800" dirty="0"/>
              <a:t>1)  Hvad forskes der i på professionshøjskolernes</a:t>
            </a:r>
            <a:br>
              <a:rPr lang="da-DK" sz="2800" dirty="0"/>
            </a:br>
            <a:r>
              <a:rPr lang="da-DK" sz="2800" i="1" dirty="0"/>
              <a:t>sygeplejerske</a:t>
            </a:r>
            <a:r>
              <a:rPr lang="da-DK" sz="2800" dirty="0"/>
              <a:t>uddannelser?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08204" y="123478"/>
            <a:ext cx="2440261" cy="4790548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da-DK" dirty="0"/>
              <a:t>7 + 2 </a:t>
            </a:r>
            <a:r>
              <a:rPr lang="da-DK" dirty="0" err="1"/>
              <a:t>Professionshøjskoler</a:t>
            </a:r>
            <a:r>
              <a:rPr lang="da-DK" dirty="0"/>
              <a:t>: </a:t>
            </a:r>
          </a:p>
          <a:p>
            <a:pPr algn="l">
              <a:buClr>
                <a:schemeClr val="bg1"/>
              </a:buClr>
            </a:pPr>
            <a:endParaRPr lang="da-DK" sz="1400" dirty="0"/>
          </a:p>
          <a:p>
            <a:pPr algn="l">
              <a:buClr>
                <a:schemeClr val="bg1"/>
              </a:buClr>
            </a:pPr>
            <a:r>
              <a:rPr lang="da-DK" sz="1400" dirty="0"/>
              <a:t>Københavns Professionshøjskole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/>
              <a:t>BH SUND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/>
              <a:t>Diakonissestiftelsen</a:t>
            </a:r>
          </a:p>
          <a:p>
            <a:pPr algn="l">
              <a:buClr>
                <a:schemeClr val="bg1"/>
              </a:buClr>
            </a:pPr>
            <a:r>
              <a:rPr lang="da-DK" sz="1400" dirty="0" err="1"/>
              <a:t>Professionshøjskolen</a:t>
            </a:r>
            <a:r>
              <a:rPr lang="da-DK" sz="1400" dirty="0"/>
              <a:t> Absalon</a:t>
            </a:r>
          </a:p>
          <a:p>
            <a:pPr algn="l">
              <a:buClr>
                <a:schemeClr val="bg1"/>
              </a:buClr>
            </a:pPr>
            <a:r>
              <a:rPr lang="da-DK" sz="1400" dirty="0" err="1"/>
              <a:t>Professionshøjskolen</a:t>
            </a:r>
            <a:r>
              <a:rPr lang="da-DK" sz="1400" dirty="0"/>
              <a:t> UCN, </a:t>
            </a:r>
          </a:p>
          <a:p>
            <a:pPr algn="l">
              <a:buClr>
                <a:schemeClr val="bg1"/>
              </a:buClr>
            </a:pPr>
            <a:r>
              <a:rPr lang="da-DK" sz="1400" dirty="0"/>
              <a:t>UCL Erhvervsakademi og Professionshøjskole</a:t>
            </a:r>
          </a:p>
          <a:p>
            <a:pPr algn="l">
              <a:buClr>
                <a:schemeClr val="bg1"/>
              </a:buClr>
            </a:pPr>
            <a:r>
              <a:rPr lang="da-DK" sz="1400" dirty="0"/>
              <a:t>VIA University College </a:t>
            </a:r>
          </a:p>
          <a:p>
            <a:pPr algn="l">
              <a:buClr>
                <a:schemeClr val="bg1"/>
              </a:buClr>
            </a:pPr>
            <a:r>
              <a:rPr lang="da-DK" sz="1400" dirty="0"/>
              <a:t>UC SYD</a:t>
            </a:r>
          </a:p>
          <a:p>
            <a:pPr algn="l">
              <a:buClr>
                <a:schemeClr val="bg1"/>
              </a:buClr>
            </a:pPr>
            <a:r>
              <a:rPr lang="da-DK" sz="1400" dirty="0"/>
              <a:t>Danmarks Medie- og Journalisthøjskole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25. april 2023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02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B64E4-9245-D69E-AA4A-2D132338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18" y="482361"/>
            <a:ext cx="4889293" cy="986182"/>
          </a:xfrm>
        </p:spPr>
        <p:txBody>
          <a:bodyPr/>
          <a:lstStyle/>
          <a:p>
            <a:r>
              <a:rPr lang="da-DK" dirty="0"/>
              <a:t>Forskel på sygepleje og sygeplejerske -forskning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8D011F-184C-820C-A60F-CF3187BA5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531" y="1816100"/>
            <a:ext cx="2772309" cy="2592388"/>
          </a:xfrm>
        </p:spPr>
        <p:txBody>
          <a:bodyPr/>
          <a:lstStyle/>
          <a:p>
            <a:r>
              <a:rPr lang="da-DK" b="1" dirty="0"/>
              <a:t>Sygepleje fx</a:t>
            </a:r>
          </a:p>
          <a:p>
            <a:r>
              <a:rPr lang="da-DK" dirty="0"/>
              <a:t>Fundamentals of Care (</a:t>
            </a:r>
            <a:r>
              <a:rPr lang="da-DK" dirty="0" err="1"/>
              <a:t>FoC</a:t>
            </a:r>
            <a:r>
              <a:rPr lang="da-DK" dirty="0"/>
              <a:t>)</a:t>
            </a:r>
          </a:p>
          <a:p>
            <a:r>
              <a:rPr lang="da-DK" dirty="0"/>
              <a:t>Familiebaseret tilgang</a:t>
            </a:r>
          </a:p>
          <a:p>
            <a:r>
              <a:rPr lang="da-DK" dirty="0"/>
              <a:t>Patient </a:t>
            </a:r>
            <a:r>
              <a:rPr lang="da-DK" dirty="0" err="1"/>
              <a:t>Centered</a:t>
            </a:r>
            <a:r>
              <a:rPr lang="da-DK" dirty="0"/>
              <a:t> Care (PCC)</a:t>
            </a:r>
          </a:p>
          <a:p>
            <a:r>
              <a:rPr lang="da-DK" dirty="0"/>
              <a:t>Klinisk sygepleje</a:t>
            </a:r>
          </a:p>
          <a:p>
            <a:r>
              <a:rPr lang="da-DK" dirty="0"/>
              <a:t>Kommunikation</a:t>
            </a:r>
          </a:p>
          <a:p>
            <a:r>
              <a:rPr lang="da-DK" dirty="0"/>
              <a:t>Kvalitet i opgaven</a:t>
            </a:r>
          </a:p>
          <a:p>
            <a:r>
              <a:rPr lang="da-DK" dirty="0"/>
              <a:t>Grundliggende teoriudvikling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5BB3287-CD11-3867-CD09-E02FFDB96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6398" y="1816100"/>
            <a:ext cx="2663773" cy="2592388"/>
          </a:xfrm>
        </p:spPr>
        <p:txBody>
          <a:bodyPr/>
          <a:lstStyle/>
          <a:p>
            <a:r>
              <a:rPr lang="da-DK" b="1" dirty="0"/>
              <a:t>Sygeplejersker fx</a:t>
            </a:r>
          </a:p>
          <a:p>
            <a:r>
              <a:rPr lang="da-DK" dirty="0"/>
              <a:t>Identitet</a:t>
            </a:r>
          </a:p>
          <a:p>
            <a:r>
              <a:rPr lang="da-DK" dirty="0"/>
              <a:t>Arbejdsliv</a:t>
            </a:r>
          </a:p>
          <a:p>
            <a:r>
              <a:rPr lang="da-DK" dirty="0"/>
              <a:t>Uddannelse</a:t>
            </a:r>
          </a:p>
          <a:p>
            <a:r>
              <a:rPr lang="da-DK" dirty="0"/>
              <a:t>Fastholdelse</a:t>
            </a:r>
          </a:p>
          <a:p>
            <a:r>
              <a:rPr lang="da-DK" dirty="0"/>
              <a:t>Teori-praksis</a:t>
            </a:r>
          </a:p>
          <a:p>
            <a:r>
              <a:rPr lang="da-DK" dirty="0"/>
              <a:t>Livslang læring</a:t>
            </a:r>
          </a:p>
          <a:p>
            <a:r>
              <a:rPr lang="da-DK" dirty="0"/>
              <a:t>Grundliggende teoriudvikling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ABE9B3C-79A4-4E8B-7868-CD32CAC92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CB0E23BC-0AA8-A5AB-FBA4-7BBA227FC2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26.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13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0A97F-E034-B43F-C6D4-09B7AB13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 anchor="t">
            <a:normAutofit/>
          </a:bodyPr>
          <a:lstStyle/>
          <a:p>
            <a:r>
              <a:rPr lang="da-DK" dirty="0"/>
              <a:t>Vores forpligtigelse som professionshøjskoler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DE504D-1B6C-934E-F3DE-40DEC12D9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EC4C46-BC5B-0272-ECC3-668CF9179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Grafik 5" descr="Ambition med massiv udfyldning">
            <a:extLst>
              <a:ext uri="{FF2B5EF4-FFF2-40B4-BE49-F238E27FC236}">
                <a16:creationId xmlns:a16="http://schemas.microsoft.com/office/drawing/2014/main" id="{55B25D1B-AF51-A0FC-B53E-95A59F54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61062">
            <a:off x="6015658" y="1049336"/>
            <a:ext cx="3044825" cy="3044825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53B3AC-F97B-7E8E-E460-89A5D445D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F176F0-4EB5-41D1-866E-A621282BE2B8}" type="datetime2">
              <a:rPr lang="da-DK" smtClean="0"/>
              <a:pPr>
                <a:spcAft>
                  <a:spcPts val="600"/>
                </a:spcAft>
              </a:pPr>
              <a:t>26. april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1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174180"/>
            <a:ext cx="7488758" cy="986182"/>
          </a:xfrm>
        </p:spPr>
        <p:txBody>
          <a:bodyPr/>
          <a:lstStyle/>
          <a:p>
            <a:r>
              <a:rPr lang="da-DK"/>
              <a:t>Forskningsbaseret undervisning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/>
          </a:p>
        </p:txBody>
      </p:sp>
      <p:sp>
        <p:nvSpPr>
          <p:cNvPr id="5" name="Tekstboks 3"/>
          <p:cNvSpPr txBox="1">
            <a:spLocks noGrp="1"/>
          </p:cNvSpPr>
          <p:nvPr>
            <p:ph type="body" sz="quarter" idx="11"/>
          </p:nvPr>
        </p:nvSpPr>
        <p:spPr>
          <a:xfrm>
            <a:off x="395536" y="667271"/>
            <a:ext cx="8136904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Ifølge Bekendtgørelsen af lov om professionshøjskoler for videregående uddannelser , er vi forpligtiget til:</a:t>
            </a:r>
          </a:p>
          <a:p>
            <a:r>
              <a:rPr lang="da-DK" sz="1400" dirty="0"/>
              <a:t>§ 4: Professionshøjskolernes uddannelser </a:t>
            </a:r>
            <a:r>
              <a:rPr lang="da-DK" sz="1400" b="1" dirty="0"/>
              <a:t>skal bygge på forsknings- og udviklingsviden inden for de relevante </a:t>
            </a:r>
          </a:p>
          <a:p>
            <a:r>
              <a:rPr lang="da-DK" sz="1400" b="1" dirty="0"/>
              <a:t>fagområder og viden om praksis </a:t>
            </a:r>
            <a:r>
              <a:rPr lang="da-DK" sz="1400" dirty="0"/>
              <a:t>i de professioner og erhverv, som uddannelserne er rettet mod.</a:t>
            </a:r>
          </a:p>
          <a:p>
            <a:r>
              <a:rPr lang="nl-BE" sz="1400" dirty="0"/>
              <a:t> -At professionshøjskolernes forskningspolitiske strategi sigter mod,</a:t>
            </a:r>
          </a:p>
          <a:p>
            <a:r>
              <a:rPr lang="nl-BE" sz="1400" dirty="0"/>
              <a:t> at et </a:t>
            </a:r>
            <a:r>
              <a:rPr lang="nl-BE" sz="1400" b="1" dirty="0"/>
              <a:t>flertal af underviserne er involveret i forskningsprojekter</a:t>
            </a:r>
          </a:p>
          <a:p>
            <a:endParaRPr lang="da-DK" sz="1400" dirty="0"/>
          </a:p>
          <a:p>
            <a:r>
              <a:rPr lang="da-DK" sz="1400" dirty="0"/>
              <a:t>§ 5. </a:t>
            </a:r>
            <a:r>
              <a:rPr lang="da-DK" sz="1400" dirty="0" err="1"/>
              <a:t>Professionshøjskolen</a:t>
            </a:r>
            <a:r>
              <a:rPr lang="da-DK" sz="1400" dirty="0"/>
              <a:t> skal med udgangspunkt i sit uddannelsesudbud varetage praksisnære </a:t>
            </a:r>
          </a:p>
          <a:p>
            <a:r>
              <a:rPr lang="da-DK" sz="1400" dirty="0"/>
              <a:t>og anvendelsesorienterede  </a:t>
            </a:r>
            <a:r>
              <a:rPr lang="da-DK" sz="1400" b="1" dirty="0"/>
              <a:t>forsknings- og udviklingsaktiviteter i tæt samspil med det aftagende </a:t>
            </a:r>
          </a:p>
          <a:p>
            <a:r>
              <a:rPr lang="da-DK" sz="1400" b="1" dirty="0"/>
              <a:t>arbejdsmarked, øvrige uddannelses- og </a:t>
            </a:r>
            <a:r>
              <a:rPr lang="da-DK" sz="1400" b="1" dirty="0" err="1"/>
              <a:t>videninstitutioner</a:t>
            </a:r>
            <a:r>
              <a:rPr lang="da-DK" sz="1400" b="1" dirty="0"/>
              <a:t> og det omgivende samfund.</a:t>
            </a:r>
          </a:p>
          <a:p>
            <a:r>
              <a:rPr lang="da-DK" sz="1400" dirty="0"/>
              <a:t>-Forsknings- og udviklingsaktiviteterne har til formål at </a:t>
            </a:r>
            <a:r>
              <a:rPr lang="da-DK" sz="1400" b="1" dirty="0"/>
              <a:t>tilvejebringe ny viden og konkrete løsninger på udfordringer  inden for de erhverv og professioner, som professionshøjskolens uddannelser er rettet mod.</a:t>
            </a:r>
          </a:p>
          <a:p>
            <a:r>
              <a:rPr lang="da-DK" sz="1400" dirty="0"/>
              <a:t>(Bekendtgørelse af lov om professionshøjskoler for videregående uddannelser, ændret 2017)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15820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88" y="357504"/>
            <a:ext cx="7488758" cy="612068"/>
          </a:xfrm>
        </p:spPr>
        <p:txBody>
          <a:bodyPr/>
          <a:lstStyle/>
          <a:p>
            <a:r>
              <a:rPr lang="da-DK"/>
              <a:t>Forskningsbaseret undervisning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25. april 2023</a:t>
            </a:fld>
            <a:endParaRPr lang="en-GB"/>
          </a:p>
        </p:txBody>
      </p:sp>
      <p:pic>
        <p:nvPicPr>
          <p:cNvPr id="5" name="Pladsholder til indhold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059582"/>
            <a:ext cx="6701514" cy="3648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/>
          <p:cNvSpPr txBox="1"/>
          <p:nvPr/>
        </p:nvSpPr>
        <p:spPr>
          <a:xfrm>
            <a:off x="4398965" y="4313861"/>
            <a:ext cx="451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cs typeface="Times New Roman" panose="02020603050405020304" pitchFamily="18" charset="0"/>
              </a:rPr>
              <a:t>Jens-Ole Jensen &amp; Jens H. Lund. </a:t>
            </a:r>
            <a:r>
              <a:rPr lang="da-DK" sz="800" err="1"/>
              <a:t>Vidensflow</a:t>
            </a:r>
            <a:r>
              <a:rPr lang="da-DK" sz="800"/>
              <a:t> – hvordan kan forbindelserne mellem</a:t>
            </a:r>
          </a:p>
          <a:p>
            <a:r>
              <a:rPr lang="da-DK" sz="800"/>
              <a:t>forskning  og uddannelse i professionshøjskoler begribes? Tidsskrift for Professionsstudier 27. </a:t>
            </a:r>
          </a:p>
          <a:p>
            <a:r>
              <a:rPr lang="da-DK" sz="800"/>
              <a:t>2019. Model 1, s.87.</a:t>
            </a:r>
            <a:endParaRPr lang="da-DK" sz="1600" b="1" noProof="0">
              <a:solidFill>
                <a:schemeClr val="bg1"/>
              </a:solidFill>
              <a:latin typeface="+mn-lt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40998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56330570946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56330570946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RBO\AppData\Local\Temp\Templafy\PowerPointVsto\Assets\8e99de05-76fb-45b5-8223-2ee91ed89767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RBO\AppData\Local\Temp\Templafy\PowerPointVsto\Assets\ffde53b9-0cf6-4683-8dde-81db6587bf5d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RBO\AppData\Local\Temp\Templafy\PowerPointVsto\Assets\bbba0ba0-26f0-4898-b8ac-e926ee81761a.jp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9049478"/>
</p:tagLst>
</file>

<file path=ppt/theme/theme1.xml><?xml version="1.0" encoding="utf-8"?>
<a:theme xmlns:a="http://schemas.openxmlformats.org/drawingml/2006/main" name="Københavns Professionshøjskole">
  <a:themeElements>
    <a:clrScheme name="KP Design Grø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5447"/>
      </a:accent1>
      <a:accent2>
        <a:srgbClr val="CCCCCC"/>
      </a:accent2>
      <a:accent3>
        <a:srgbClr val="929292"/>
      </a:accent3>
      <a:accent4>
        <a:srgbClr val="404040"/>
      </a:accent4>
      <a:accent5>
        <a:srgbClr val="8CCDB9"/>
      </a:accent5>
      <a:accent6>
        <a:srgbClr val="148C78"/>
      </a:accent6>
      <a:hlink>
        <a:srgbClr val="404040"/>
      </a:hlink>
      <a:folHlink>
        <a:srgbClr val="E6E6E6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noProof="0" dirty="0">
            <a:solidFill>
              <a:schemeClr val="tx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4804</TotalTime>
  <Words>2056</Words>
  <Application>Microsoft Office PowerPoint</Application>
  <PresentationFormat>Skærmshow (16:9)</PresentationFormat>
  <Paragraphs>396</Paragraphs>
  <Slides>42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OrgonSlab-Bold</vt:lpstr>
      <vt:lpstr>OrgonSlab-Regular</vt:lpstr>
      <vt:lpstr>Wingdings</vt:lpstr>
      <vt:lpstr>Københavns Professionshøjskole</vt:lpstr>
      <vt:lpstr>Sygepleje- og sygeplejerskeforskning i samarbejde med klinisk praksis i 10 år.  Hvor står vi? </vt:lpstr>
      <vt:lpstr>PowerPoint-præsentation</vt:lpstr>
      <vt:lpstr>Formål:  At tegne et landkort over sygeplejerske- og sygeplejeforskning</vt:lpstr>
      <vt:lpstr>3 spørgsmål</vt:lpstr>
      <vt:lpstr>1)  Hvad forskes der i på professionshøjskolernes sygeplejerskeuddannelser?</vt:lpstr>
      <vt:lpstr>Forskel på sygepleje og sygeplejerske -forskning</vt:lpstr>
      <vt:lpstr>Vores forpligtigelse som professionshøjskoler</vt:lpstr>
      <vt:lpstr>Forskningsbaseret undervisning</vt:lpstr>
      <vt:lpstr>Forskningsbaseret undervisning</vt:lpstr>
      <vt:lpstr>Hvad investerer samfundet i forskning på professionshøjskolerne?</vt:lpstr>
      <vt:lpstr>PowerPoint-præsentation</vt:lpstr>
      <vt:lpstr>PowerPoint-præsentation</vt:lpstr>
      <vt:lpstr>Kortlægning 2020</vt:lpstr>
      <vt:lpstr>Overblik fra 2020  1/2</vt:lpstr>
      <vt:lpstr>         2/2</vt:lpstr>
      <vt:lpstr>Forbehold</vt:lpstr>
      <vt:lpstr>Top 4 </vt:lpstr>
      <vt:lpstr>Eksempler fra KP</vt:lpstr>
      <vt:lpstr>På tværs af professionshøjskolerne</vt:lpstr>
      <vt:lpstr>Andre aktører?</vt:lpstr>
      <vt:lpstr>2) Hvordan binder professionshøjskolerne sygeplejeforskning og grunduddannelse og videreuddannelse og klinisk praksis sammen?  - KP eksempler og resultater  </vt:lpstr>
      <vt:lpstr>Forskningsbaseret undervisning</vt:lpstr>
      <vt:lpstr>Idé-katalog over deltagelse og vidensomsætning mellem GU, FoU og VU og klinisk praksis </vt:lpstr>
      <vt:lpstr>PowerPoint-præsentation</vt:lpstr>
      <vt:lpstr>KP eksempler</vt:lpstr>
      <vt:lpstr>Idé-katalog over vidensomsætning FoU + studerende</vt:lpstr>
      <vt:lpstr>PowerPoint-præsentation</vt:lpstr>
      <vt:lpstr>KP eksempler</vt:lpstr>
      <vt:lpstr>Idékatalog over samarbejde (med praksis)</vt:lpstr>
      <vt:lpstr>PowerPoint-præsentation</vt:lpstr>
      <vt:lpstr> 3) Uddannelsesforskning vedr. uddannelse og professionen sygeplejerske (sygeplejerskeforskning)?  </vt:lpstr>
      <vt:lpstr>Strukturelt</vt:lpstr>
      <vt:lpstr>Tematikker </vt:lpstr>
      <vt:lpstr>Eksempler fra KP  - konstruktive og fremadrettede</vt:lpstr>
      <vt:lpstr>Konklusion: Sygepleje og sygeplejerskeforskning i samarbejde med klinisk praksis i 10 år.   Hvor står vi? </vt:lpstr>
      <vt:lpstr>PowerPoint-præsentation</vt:lpstr>
      <vt:lpstr>PowerPoint-præsentation</vt:lpstr>
      <vt:lpstr>PowerPoint-præsentation</vt:lpstr>
      <vt:lpstr>PowerPoint-præsentation</vt:lpstr>
      <vt:lpstr>Afsluttende kommentarer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Københavns Professionshøjskole</dc:creator>
  <cp:lastModifiedBy>Grete Baad Holdt Brorholt</cp:lastModifiedBy>
  <cp:revision>9</cp:revision>
  <cp:lastPrinted>2023-04-26T14:02:46Z</cp:lastPrinted>
  <dcterms:modified xsi:type="dcterms:W3CDTF">2023-04-26T20:34:17Z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2020-07-01T11:37:31.4570462Z</vt:lpwstr>
  </property>
  <property fmtid="{D5CDD505-2E9C-101B-9397-08002B2CF9AE}" pid="3" name="CustomerId">
    <vt:lpwstr>kph</vt:lpwstr>
  </property>
  <property fmtid="{D5CDD505-2E9C-101B-9397-08002B2CF9AE}" pid="4" name="TemplateId">
    <vt:lpwstr>637079423311687069</vt:lpwstr>
  </property>
  <property fmtid="{D5CDD505-2E9C-101B-9397-08002B2CF9AE}" pid="5" name="UserProfileId">
    <vt:lpwstr>636890954061156725</vt:lpwstr>
  </property>
</Properties>
</file>